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45" r:id="rId5"/>
  </p:sldMasterIdLst>
  <p:notesMasterIdLst>
    <p:notesMasterId r:id="rId42"/>
  </p:notesMasterIdLst>
  <p:sldIdLst>
    <p:sldId id="306" r:id="rId6"/>
    <p:sldId id="305" r:id="rId7"/>
    <p:sldId id="258" r:id="rId8"/>
    <p:sldId id="259" r:id="rId9"/>
    <p:sldId id="260" r:id="rId10"/>
    <p:sldId id="30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8" r:id="rId31"/>
    <p:sldId id="299" r:id="rId32"/>
    <p:sldId id="300" r:id="rId33"/>
    <p:sldId id="301" r:id="rId34"/>
    <p:sldId id="282" r:id="rId35"/>
    <p:sldId id="284" r:id="rId36"/>
    <p:sldId id="285" r:id="rId37"/>
    <p:sldId id="286" r:id="rId38"/>
    <p:sldId id="287" r:id="rId39"/>
    <p:sldId id="292" r:id="rId40"/>
    <p:sldId id="293" r:id="rId4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D25"/>
    <a:srgbClr val="437920"/>
    <a:srgbClr val="69965A"/>
    <a:srgbClr val="643217"/>
    <a:srgbClr val="619435"/>
    <a:srgbClr val="F4D668"/>
    <a:srgbClr val="00CC00"/>
    <a:srgbClr val="7B0101"/>
    <a:srgbClr val="FFF499"/>
    <a:srgbClr val="3A454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47E7-CED9-49D4-B385-9CE9C98609FA}" type="datetimeFigureOut">
              <a:rPr lang="es-PE" smtClean="0"/>
              <a:t>9/01/2023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720F-BCE8-4B01-9DFF-E64CD9A1E3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890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F7BC2-DD58-4E0D-8819-67F54454721F}" type="slidenum">
              <a:rPr lang="es-PE" smtClean="0">
                <a:solidFill>
                  <a:prstClr val="black"/>
                </a:solidFill>
              </a:rPr>
              <a:pPr/>
              <a:t>20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6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2BE86-ED72-4EE8-A830-8392521F7FE4}" type="slidenum">
              <a:rPr lang="es-E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7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3389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6469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6277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6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8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8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86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2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3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017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16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7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3078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8543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78497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935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74395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80620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9386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70895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3331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3373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77244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3829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3223"/>
      </p:ext>
    </p:extLst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05312"/>
      </p:ext>
    </p:extLst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94760"/>
      </p:ext>
    </p:extLst>
  </p:cSld>
  <p:clrMapOvr>
    <a:masterClrMapping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4759"/>
      </p:ext>
    </p:extLst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1101"/>
      </p:ext>
    </p:extLst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15670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9318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03995"/>
      </p:ext>
    </p:extLst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74812"/>
      </p:ext>
    </p:extLst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0896"/>
      </p:ext>
    </p:extLst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87988"/>
      </p:ext>
    </p:extLst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37858"/>
      </p:ext>
    </p:extLst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1403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BB96-E537-455B-ACC5-5FB7B2C306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365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BB9A-5E55-4772-AE19-59B34FB548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7856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9C4C-768B-4574-9860-4131BD2F99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13320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6699-868E-4005-A6F7-90CCCF4CD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7516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52777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0352-4934-4ADF-ADF3-837E4456C2C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51641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8851-CBC0-49F0-B6E1-B98338DD65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36650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DB78-23A6-40F8-878D-BCBF93A1E8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7311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1FF2-8310-438C-AB8D-554BCB4EC6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75484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DD0A-B69C-4B24-BD27-5266C819F2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5789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D8C7-9803-4243-A132-B0EEA7A9DC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37317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7EEA-7BA2-4959-ACC2-FCC489095D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854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553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962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601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841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C427D-9CBA-40D7-BE7B-25B43A18A17B}" type="slidenum">
              <a:rPr lang="en-US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01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37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79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D0134-80F5-4759-A923-CD00EB8CE274}" type="slidenum">
              <a:rPr lang="es-E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4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350982"/>
            <a:ext cx="8217408" cy="60416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6245979"/>
            <a:ext cx="4633362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3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7" y="358093"/>
            <a:ext cx="8154231" cy="602423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904509" y="3624110"/>
            <a:ext cx="35798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“Detrás de mí viene uno que es superior a mí, porque existía antes que yo”.</a:t>
            </a:r>
            <a:endParaRPr lang="es-P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8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" y="388390"/>
            <a:ext cx="8185545" cy="60031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1091559">
            <a:off x="4713899" y="1441007"/>
            <a:ext cx="3351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atin typeface="Franklin Gothic Book" panose="020B0503020102020204" pitchFamily="34" charset="0"/>
              </a:rPr>
              <a:t>Yo </a:t>
            </a:r>
            <a:r>
              <a:rPr lang="es-ES" sz="2800" b="1" dirty="0">
                <a:latin typeface="Franklin Gothic Book" panose="020B0503020102020204" pitchFamily="34" charset="0"/>
              </a:rPr>
              <a:t>no lo conocía, pero he salido a bautizar con agua, para que el pueblo de Israel lo </a:t>
            </a:r>
            <a:r>
              <a:rPr lang="es-ES" sz="2800" b="1" dirty="0" smtClean="0">
                <a:latin typeface="Franklin Gothic Book" panose="020B0503020102020204" pitchFamily="34" charset="0"/>
              </a:rPr>
              <a:t>conozca.</a:t>
            </a:r>
            <a:endParaRPr lang="es-PE" sz="28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4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" y="315975"/>
            <a:ext cx="8121351" cy="614124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 rot="833150">
            <a:off x="1513203" y="736208"/>
            <a:ext cx="31895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  <a:buSzPct val="55000"/>
            </a:pPr>
            <a:r>
              <a:rPr lang="es-ES" sz="2600" dirty="0" smtClean="0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               </a:t>
            </a:r>
            <a:r>
              <a:rPr lang="es-ES" sz="2600" dirty="0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Y Juan dio testimonio diciendo</a:t>
            </a:r>
            <a:r>
              <a:rPr lang="es-ES" sz="2600" dirty="0" smtClean="0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:  - He </a:t>
            </a:r>
            <a:r>
              <a:rPr lang="es-ES" sz="2600" dirty="0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contemplado             al Espíritu que bajaba del cielo como una </a:t>
            </a:r>
            <a:r>
              <a:rPr lang="es-ES" sz="2600" dirty="0" err="1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una</a:t>
            </a:r>
            <a:r>
              <a:rPr lang="es-ES" sz="2600" dirty="0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 paloma, y se posó sobre él</a:t>
            </a:r>
            <a:r>
              <a:rPr lang="es-ES" sz="2600" dirty="0" smtClean="0">
                <a:effectLst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Franklin Gothic Book" panose="020B0503020102020204" pitchFamily="34" charset="0"/>
              </a:rPr>
              <a:t>.</a:t>
            </a:r>
            <a:endParaRPr lang="es-PE" sz="2600" dirty="0">
              <a:effectLst>
                <a:outerShdw blurRad="50800" dist="38100" algn="l" rotWithShape="0">
                  <a:schemeClr val="accent2">
                    <a:lumMod val="5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6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8" y="403352"/>
            <a:ext cx="8180002" cy="598821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387276" y="902431"/>
            <a:ext cx="37776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  <a:buSzPct val="55000"/>
            </a:pPr>
            <a:r>
              <a:rPr lang="es-ES" sz="1200" dirty="0">
                <a:latin typeface="Franklin Gothic Book" panose="020B0503020102020204" pitchFamily="34" charset="0"/>
              </a:rPr>
              <a:t>                </a:t>
            </a:r>
            <a:r>
              <a:rPr lang="es-ES" sz="2800" dirty="0">
                <a:latin typeface="Franklin Gothic Book" panose="020B0503020102020204" pitchFamily="34" charset="0"/>
              </a:rPr>
              <a:t>Yo no lo conocía, pero el que me envió a bautizar con agua me </a:t>
            </a:r>
            <a:r>
              <a:rPr lang="es-ES" sz="2800" dirty="0" smtClean="0">
                <a:latin typeface="Franklin Gothic Book" panose="020B0503020102020204" pitchFamily="34" charset="0"/>
              </a:rPr>
              <a:t>dijo: “Aquel </a:t>
            </a:r>
            <a:r>
              <a:rPr lang="es-ES" sz="2800" dirty="0">
                <a:latin typeface="Franklin Gothic Book" panose="020B0503020102020204" pitchFamily="34" charset="0"/>
              </a:rPr>
              <a:t>sobre quien veas bajar el Espíritu y posarse sobre él, ése es el que ha de bautizar con Espíritu </a:t>
            </a:r>
            <a:r>
              <a:rPr lang="es-ES" sz="2800" dirty="0" smtClean="0">
                <a:latin typeface="Franklin Gothic Book" panose="020B0503020102020204" pitchFamily="34" charset="0"/>
              </a:rPr>
              <a:t>Santo”.</a:t>
            </a:r>
            <a:endParaRPr lang="es-PE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0" y="409262"/>
            <a:ext cx="8105694" cy="599153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024151" y="5323581"/>
            <a:ext cx="709953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000" b="1" dirty="0" smtClean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Y yo lo he visto, y he dado testimonio de que él es el Hijo de Dios.</a:t>
            </a:r>
            <a:endParaRPr lang="es-PE" sz="3000" b="1" dirty="0">
              <a:ln>
                <a:solidFill>
                  <a:srgbClr val="FFC0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6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52/b8/f0/52b8f006a50aa788639ae35a6aff91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626" y="375064"/>
            <a:ext cx="8167214" cy="60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67536" y="3804991"/>
            <a:ext cx="3643306" cy="11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rgbClr val="FFFF99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18026" y="892047"/>
            <a:ext cx="8018413" cy="4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¿Qué te sugiere el título “Cordero de Dios”? </a:t>
            </a:r>
            <a:endParaRPr lang="es-PE" sz="2800" dirty="0" smtClean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Rockwell" panose="02060603020205020403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   </a:t>
            </a:r>
            <a:endParaRPr lang="es-ES_tradnl" sz="28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56712" y="307272"/>
            <a:ext cx="5216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Preguntas para la lectura:</a:t>
            </a:r>
            <a:endParaRPr lang="es-PE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52535" y="5597978"/>
            <a:ext cx="4636654" cy="5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¿</a:t>
            </a:r>
            <a:r>
              <a:rPr lang="es-ES_tradnl" sz="32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Cuál será su misión?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_tradnl" sz="32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7d/a7/54/7da7544fbcb991a2961014eb8b86d7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48" y="366006"/>
            <a:ext cx="8212570" cy="59886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32256" y="384479"/>
            <a:ext cx="6859570" cy="11757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¿Por qué Juan insiste tanto en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que el Hijo de Dios es Jesús?</a:t>
            </a:r>
            <a:endParaRPr lang="es-E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" y="335355"/>
            <a:ext cx="8233664" cy="6046971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8565" y="550262"/>
            <a:ext cx="7015533" cy="8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>
                <a:gd name="adj" fmla="val 49605"/>
              </a:avLst>
            </a:prstTxWarp>
          </a:bodyPr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FF"/>
                  </a:glow>
                </a:effectLst>
                <a:latin typeface="Comic Sans MS" pitchFamily="66" charset="0"/>
              </a:rPr>
              <a:t>¿Qué signos dan testimonio de que en verdad es el Hijo de Dios</a:t>
            </a:r>
            <a:r>
              <a:rPr lang="es-PE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FF"/>
                  </a:glow>
                </a:effectLst>
                <a:latin typeface="Comic Sans MS" pitchFamily="66" charset="0"/>
              </a:rPr>
              <a:t>?</a:t>
            </a: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FFFFFF"/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16/b0/cb/16b0cbd7ae7cfedee33acf9c2e5e67a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945" y="396497"/>
            <a:ext cx="8150842" cy="60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5051544" y="1068967"/>
            <a:ext cx="2648968" cy="3848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61" y="1068967"/>
            <a:ext cx="2883614" cy="38486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94335" y="5169669"/>
            <a:ext cx="7772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¿Cuál es la diferencia entre el bautismo de Juan y el de Jesús?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b7/3f/58/b73f583ed33ed0f5f6ef7c172228327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389" y="369456"/>
            <a:ext cx="8196450" cy="6032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45566" y="2817896"/>
            <a:ext cx="2596372" cy="4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u="sng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chemeClr val="accent6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ES_tradnl" sz="2800" i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chemeClr val="accent6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ES" sz="2800" b="1" i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chemeClr val="accent6">
                    <a:lumMod val="5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8759" y="4813981"/>
            <a:ext cx="84184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3" y="369455"/>
            <a:ext cx="2948041" cy="903671"/>
          </a:xfrm>
          <a:prstGeom prst="round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0547" y="4014443"/>
            <a:ext cx="8205686" cy="23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chemeClr val="accent6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Juan </a:t>
            </a:r>
            <a:r>
              <a:rPr lang="es-ES_tradnl" sz="2800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chemeClr val="accent6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Bautista fue descubriendo progresivamente a Jesús como el enviado de Dios y, a partir de este descubrimiento, encontró su misión. El Espíritu con el que fuimos bautizados puede iluminarnos y ayudarnos a descubrir quién es Jesús para nosotros y cuál es nuestra misión. </a:t>
            </a:r>
            <a:endParaRPr lang="es-PE" sz="28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chemeClr val="accent6">
                    <a:lumMod val="5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chemeClr val="accent6">
                    <a:lumMod val="5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chemeClr val="accent6">
                    <a:lumMod val="5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6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- Este es Cordero de Dios PowerPoint Presentation, free download -  ID:648867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33" y="384135"/>
            <a:ext cx="8163276" cy="6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82071" y="384135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Juan 1, 29-34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69837" y="4194140"/>
            <a:ext cx="4065888" cy="182952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ESTE ES </a:t>
            </a:r>
          </a:p>
          <a:p>
            <a:pPr algn="ctr"/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EL CORDERO</a:t>
            </a:r>
          </a:p>
          <a:p>
            <a:pPr algn="ctr"/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DE DIOS</a:t>
            </a:r>
            <a:endParaRPr lang="es-ES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80112" y="5958572"/>
            <a:ext cx="294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b="1" cap="all" dirty="0">
                <a:ln w="0"/>
                <a:solidFill>
                  <a:srgbClr val="FFF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15 Enero </a:t>
            </a:r>
            <a:r>
              <a:rPr lang="es-ES" b="1" cap="all" dirty="0" smtClean="0">
                <a:ln w="0"/>
                <a:solidFill>
                  <a:srgbClr val="FFF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2023</a:t>
            </a:r>
            <a:endParaRPr lang="es-ES" b="1" cap="all" dirty="0">
              <a:ln w="0"/>
              <a:solidFill>
                <a:srgbClr val="FFFF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3" y="384135"/>
            <a:ext cx="439521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84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6" y="316669"/>
            <a:ext cx="8228492" cy="6056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08335" y="1930400"/>
            <a:ext cx="2948028" cy="2386954"/>
          </a:xfrm>
          <a:noFill/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s-PE" sz="2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  Juan Bautista confiesa a Jesús como el Cordero, el Hijo de Dios. ¿Quién es Jesús para ti?</a:t>
            </a:r>
          </a:p>
          <a:p>
            <a:pPr marL="0" indent="0" algn="ctr">
              <a:buNone/>
            </a:pPr>
            <a:r>
              <a:rPr lang="es-PE" sz="28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es-ES_tradnl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5" y="408711"/>
            <a:ext cx="8121073" cy="5973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97043" y="679747"/>
            <a:ext cx="3464144" cy="470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B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¿Ha sido importante en tu vida de fe el testimonio de otros?</a:t>
            </a: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B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_tradn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B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Aft>
                <a:spcPct val="0"/>
              </a:spcAft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B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¿Quién te ha conducido a Dios con el ejemplo de su vida o con su palabra?</a:t>
            </a:r>
            <a:endParaRPr lang="es-ES_tradn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8B"/>
              </a:solidFill>
              <a:effectLst>
                <a:glow rad="63500">
                  <a:srgbClr val="C0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" y="364283"/>
            <a:ext cx="8219106" cy="6018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808755" y="1016637"/>
            <a:ext cx="3572434" cy="256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i="1" dirty="0"/>
              <a:t>Y como lo he visto doy testimonio</a:t>
            </a:r>
            <a:r>
              <a:rPr lang="es-PE" sz="3200" b="1" i="1" dirty="0" smtClean="0"/>
              <a:t>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b="1" i="1" dirty="0"/>
              <a:t>¿De qué modo das testimonio de Jesús</a:t>
            </a:r>
            <a:r>
              <a:rPr lang="es-ES_tradnl" sz="3200" b="1" i="1" dirty="0" smtClean="0"/>
              <a:t>?</a:t>
            </a:r>
            <a:endParaRPr lang="es-ES_tradnl" sz="3200" b="1" i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3790" y="5052039"/>
            <a:ext cx="601390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 fontAlgn="base">
              <a:spcAft>
                <a:spcPct val="0"/>
              </a:spcAft>
            </a:pPr>
            <a:r>
              <a:rPr lang="es-ES_tradnl" sz="4000" b="1" i="1" dirty="0">
                <a:solidFill>
                  <a:srgbClr val="FFFF8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</a:t>
            </a:r>
            <a:endParaRPr lang="es-ES_tradnl" sz="4000" b="1" i="1" dirty="0">
              <a:solidFill>
                <a:srgbClr val="FFFF8B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5" y="341346"/>
            <a:ext cx="8187719" cy="6050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0806" y="2682291"/>
            <a:ext cx="3418467" cy="32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0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¿De qué esclavitudes puede liberar el cordero de Dios hoy a nuestro mundo? </a:t>
            </a:r>
            <a:r>
              <a:rPr lang="es-PE" sz="30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¿</a:t>
            </a:r>
            <a:r>
              <a:rPr lang="es-PE" sz="30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 ti mismo?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0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000" b="1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3577" y="430383"/>
            <a:ext cx="42545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</a:rPr>
              <a:t>El Cordero de Dios simboliza la salvación de Dios.</a:t>
            </a:r>
            <a:endParaRPr lang="es-ES" sz="3200" b="1" dirty="0">
              <a:solidFill>
                <a:srgbClr val="00CC99">
                  <a:lumMod val="20000"/>
                  <a:lumOff val="8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148063" y="5168628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PE" sz="3600" b="1" i="1" spc="5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600" b="1" i="1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" sz="3600" b="1" spc="5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6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04/5e/2c/045e2ca604b57e47b741000c7b264b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4" y="351493"/>
            <a:ext cx="8206002" cy="59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609601" y="1554557"/>
            <a:ext cx="2475345" cy="68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139700" dir="1200000" algn="l" rotWithShape="0">
                    <a:srgbClr val="3E1F00"/>
                  </a:outerShdw>
                </a:effectLst>
                <a:latin typeface="Franklin Gothic Book" panose="020B0503020102020204" pitchFamily="34" charset="0"/>
              </a:rPr>
              <a:t>  </a:t>
            </a:r>
            <a:r>
              <a:rPr lang="es-PE" sz="2800" i="1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Book" panose="020B0503020102020204" pitchFamily="34" charset="0"/>
              </a:rPr>
              <a:t>Motivación: </a:t>
            </a:r>
            <a:r>
              <a:rPr lang="es-PE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139700" dir="1200000" algn="l" rotWithShape="0">
                    <a:srgbClr val="3E1F00"/>
                  </a:outerShdw>
                </a:effectLst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7016" y="2780928"/>
            <a:ext cx="4389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200" i="1" dirty="0">
              <a:ln>
                <a:solidFill>
                  <a:srgbClr val="FFFFFF"/>
                </a:solidFill>
              </a:ln>
              <a:solidFill>
                <a:srgbClr val="FFFF5D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114300" dir="2400000" algn="l" rotWithShape="0">
                  <a:srgbClr val="3A1D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80" y="351493"/>
            <a:ext cx="3383280" cy="1178161"/>
          </a:xfrm>
          <a:prstGeom prst="round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77557" y="2163547"/>
            <a:ext cx="8187370" cy="16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latin typeface="Franklin Gothic Book" panose="020B0503020102020204" pitchFamily="34" charset="0"/>
              </a:rPr>
              <a:t>Las </a:t>
            </a:r>
            <a:r>
              <a:rPr lang="es-PE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latin typeface="Franklin Gothic Book" panose="020B0503020102020204" pitchFamily="34" charset="0"/>
              </a:rPr>
              <a:t>experiencias de Dios se asimilan con más fuerza en el silencio de la oración</a:t>
            </a:r>
            <a:r>
              <a:rPr lang="es-PE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latin typeface="Franklin Gothic Book" panose="020B0503020102020204" pitchFamily="34" charset="0"/>
              </a:rPr>
              <a:t>. </a:t>
            </a:r>
            <a:r>
              <a:rPr lang="es-PE" sz="2800" i="1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114300" dir="2400000" algn="l" rotWithShape="0">
                    <a:srgbClr val="3A1D00"/>
                  </a:outerShdw>
                </a:effectLst>
                <a:latin typeface="Franklin Gothic Book" panose="020B0503020102020204" pitchFamily="34" charset="0"/>
              </a:rPr>
              <a:t>Ante la palabra que nos habla hemos de responder; desde la oración, con nuestra confesión de fe y nuestro testimonio de vida.</a:t>
            </a:r>
            <a:endParaRPr lang="es-E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st="139700" dir="1200000" algn="l" rotWithShape="0">
                  <a:srgbClr val="3E1F00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91/34/cb/9134cbeee984212d73f4bda6e2c6e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7" y="337487"/>
            <a:ext cx="8179651" cy="6096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1768" y="4393114"/>
            <a:ext cx="8179651" cy="14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algn="ctr" fontAlgn="base">
              <a:spcAft>
                <a:spcPct val="0"/>
              </a:spcAft>
            </a:pPr>
            <a:r>
              <a:rPr lang="es-PE" sz="2400" dirty="0">
                <a:solidFill>
                  <a:srgbClr val="FFFF5D"/>
                </a:solidFill>
                <a:effectLst>
                  <a:glow rad="139700">
                    <a:srgbClr val="00002A"/>
                  </a:glow>
                </a:effectLst>
                <a:latin typeface="Comic Sans MS" pitchFamily="66" charset="0"/>
              </a:rPr>
              <a:t>Cada uno de los participantes enciende su vela del cirio y expresa en voz alta su propia confesión de fe escrita en el papel (respondiendo a la pregunta: </a:t>
            </a:r>
            <a:r>
              <a:rPr lang="es-PE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rgbClr val="00002A"/>
                  </a:glow>
                </a:effectLst>
                <a:latin typeface="Comic Sans MS" pitchFamily="66" charset="0"/>
              </a:rPr>
              <a:t>¿Quién es Jesús para mí?</a:t>
            </a:r>
            <a:r>
              <a:rPr lang="es-PE" sz="2400" dirty="0">
                <a:solidFill>
                  <a:srgbClr val="FFFF5D"/>
                </a:solidFill>
                <a:effectLst>
                  <a:glow rad="139700">
                    <a:srgbClr val="00002A"/>
                  </a:glow>
                </a:effectLst>
                <a:latin typeface="Comic Sans MS" pitchFamily="66" charset="0"/>
              </a:rPr>
              <a:t>) </a:t>
            </a:r>
            <a:r>
              <a:rPr lang="es-PE" sz="2400" dirty="0" smtClean="0">
                <a:solidFill>
                  <a:srgbClr val="FFFF5D"/>
                </a:solidFill>
                <a:effectLst>
                  <a:glow rad="139700">
                    <a:srgbClr val="00002A"/>
                  </a:glow>
                </a:effectLst>
                <a:latin typeface="Comic Sans MS" pitchFamily="66" charset="0"/>
              </a:rPr>
              <a:t>y van </a:t>
            </a:r>
            <a:r>
              <a:rPr lang="es-PE" sz="2400" dirty="0">
                <a:solidFill>
                  <a:srgbClr val="FFFF5D"/>
                </a:solidFill>
                <a:effectLst>
                  <a:glow rad="139700">
                    <a:srgbClr val="00002A"/>
                  </a:glow>
                </a:effectLst>
                <a:latin typeface="Comic Sans MS" pitchFamily="66" charset="0"/>
              </a:rPr>
              <a:t>colocando las velas en torno al cirio.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2400" dirty="0">
              <a:solidFill>
                <a:srgbClr val="FFFF5D"/>
              </a:solidFill>
              <a:effectLst>
                <a:glow rad="139700">
                  <a:srgbClr val="00002A"/>
                </a:glow>
              </a:effectLst>
              <a:latin typeface="Comic Sans MS" pitchFamily="66" charset="0"/>
            </a:endParaRPr>
          </a:p>
        </p:txBody>
      </p:sp>
      <p:pic>
        <p:nvPicPr>
          <p:cNvPr id="7" name="Picture 2" descr="https://i.pinimg.com/564x/b8/82/e3/b882e335181801135f87524abb015f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7626" y="337487"/>
            <a:ext cx="2035392" cy="17083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5638" y="374435"/>
            <a:ext cx="2643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Luego de un tiempo de oración personal, </a:t>
            </a: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compartimos en grupos nuestra oración (o todos juntos).</a:t>
            </a:r>
            <a:endParaRPr lang="es-P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39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2" y="375524"/>
            <a:ext cx="8197698" cy="6053158"/>
          </a:xfrm>
          <a:prstGeom prst="rect">
            <a:avLst/>
          </a:prstGeom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1088203" y="1105915"/>
            <a:ext cx="313281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Yo esperaba con ansia al Señor; él se inclinó y escuchó mi grito; me puso en la boca un cántico nuevo, un himno a nuestro </a:t>
            </a:r>
            <a:r>
              <a:rPr lang="es-PE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Dios.</a:t>
            </a:r>
            <a:endParaRPr lang="ca-E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29671" y="5874684"/>
            <a:ext cx="82786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000" b="1" i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vantGarde Bk BT" pitchFamily="34" charset="0"/>
                <a:cs typeface="Times New Roman" pitchFamily="18" charset="0"/>
              </a:rPr>
              <a:t>Aquí estoy, Señor, para hacer tu voluntad</a:t>
            </a:r>
            <a:r>
              <a:rPr lang="es-PE" sz="3000" b="1" i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vantGarde Bk BT" pitchFamily="34" charset="0"/>
                <a:cs typeface="Times New Roman" pitchFamily="18" charset="0"/>
              </a:rPr>
              <a:t>.</a:t>
            </a:r>
            <a:endParaRPr lang="ca-ES" sz="3000" b="1" i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vantGarde Bk BT" pitchFamily="34" charset="0"/>
              <a:cs typeface="Times New Roman" pitchFamily="18" charset="0"/>
            </a:endParaRPr>
          </a:p>
        </p:txBody>
      </p:sp>
      <p:pic>
        <p:nvPicPr>
          <p:cNvPr id="1028" name="Picture 4" descr="Flor png imágenes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54" y="403232"/>
            <a:ext cx="1191475" cy="8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/>
      <p:bldP spid="3389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" y="358462"/>
            <a:ext cx="8197643" cy="5969215"/>
          </a:xfrm>
          <a:prstGeom prst="rect">
            <a:avLst/>
          </a:prstGeom>
        </p:spPr>
      </p:pic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641207" y="5804458"/>
            <a:ext cx="7869380" cy="523220"/>
          </a:xfrm>
          <a:prstGeom prst="rect">
            <a:avLst/>
          </a:prstGeom>
          <a:solidFill>
            <a:srgbClr val="643217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chemeClr val="bg1"/>
                </a:solidFill>
                <a:latin typeface="AvantGarde Bk BT" pitchFamily="34" charset="0"/>
                <a:cs typeface="Times New Roman" pitchFamily="18" charset="0"/>
              </a:rPr>
              <a:t>Aquí estoy, Señor, para hacer tu voluntad.</a:t>
            </a:r>
            <a:endParaRPr lang="ca-ES" sz="2800" b="1" i="1" dirty="0">
              <a:solidFill>
                <a:schemeClr val="bg1"/>
              </a:solidFill>
              <a:latin typeface="AvantGarde Bk BT" pitchFamily="34" charset="0"/>
              <a:cs typeface="Times New Roman" pitchFamily="18" charset="0"/>
            </a:endParaRP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 rot="521787">
            <a:off x="2006443" y="1058629"/>
            <a:ext cx="280128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Tú no quieres sacrificios ni ofrendas, y, </a:t>
            </a:r>
            <a:r>
              <a:rPr lang="es-P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en </a:t>
            </a:r>
            <a:r>
              <a:rPr lang="es-P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cambio, </a:t>
            </a:r>
            <a:r>
              <a:rPr lang="es-P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me </a:t>
            </a:r>
            <a:r>
              <a:rPr lang="es-P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abriste el oído; no </a:t>
            </a:r>
            <a:r>
              <a:rPr lang="es-P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pides </a:t>
            </a:r>
            <a:r>
              <a:rPr lang="es-P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sacrificio expiatorio, entonces yo digo: </a:t>
            </a:r>
            <a:r>
              <a:rPr lang="es-P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«Aquí </a:t>
            </a:r>
            <a:r>
              <a:rPr lang="es-P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estoy». </a:t>
            </a:r>
            <a:endParaRPr lang="ca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animBg="1"/>
      <p:bldP spid="3399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1" y="341005"/>
            <a:ext cx="8157002" cy="6078267"/>
          </a:xfrm>
          <a:prstGeom prst="rect">
            <a:avLst/>
          </a:prstGeom>
        </p:spPr>
      </p:pic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2180503" y="4871087"/>
            <a:ext cx="49137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chemeClr val="bg1"/>
                </a:solidFill>
                <a:effectLst>
                  <a:glow rad="101600">
                    <a:srgbClr val="18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Aquí estoy, Señor, </a:t>
            </a:r>
            <a:r>
              <a:rPr lang="es-PE" sz="3200" b="1" i="1" dirty="0" smtClean="0">
                <a:solidFill>
                  <a:schemeClr val="bg1"/>
                </a:solidFill>
                <a:effectLst>
                  <a:glow rad="101600">
                    <a:srgbClr val="18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                     para </a:t>
            </a:r>
            <a:r>
              <a:rPr lang="es-PE" sz="3200" b="1" i="1" dirty="0">
                <a:solidFill>
                  <a:schemeClr val="bg1"/>
                </a:solidFill>
                <a:effectLst>
                  <a:glow rad="101600">
                    <a:srgbClr val="18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hacer tu voluntad</a:t>
            </a:r>
            <a:r>
              <a:rPr lang="es-PE" sz="3200" b="1" i="1" dirty="0" smtClean="0">
                <a:solidFill>
                  <a:schemeClr val="bg1"/>
                </a:solidFill>
                <a:effectLst>
                  <a:glow rad="101600">
                    <a:srgbClr val="18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.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rgbClr val="180000"/>
                </a:glow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2078" y="900769"/>
            <a:ext cx="292577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Como està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escrito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mi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libro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“Para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tu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Voluntad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lo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quiero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llevo tu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mis </a:t>
            </a:r>
            <a:r>
              <a:rPr lang="ca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entrañas</a:t>
            </a:r>
            <a:r>
              <a:rPr lang="ca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" y="351073"/>
            <a:ext cx="8181687" cy="6031253"/>
          </a:xfrm>
          <a:prstGeom prst="rect">
            <a:avLst/>
          </a:prstGeom>
        </p:spPr>
      </p:pic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950224" y="5305108"/>
            <a:ext cx="54111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Times New Roman" pitchFamily="18" charset="0"/>
              </a:rPr>
              <a:t>Aquí estoy, Señor, </a:t>
            </a:r>
            <a:r>
              <a:rPr lang="es-PE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Times New Roman" pitchFamily="18" charset="0"/>
              </a:rPr>
              <a:t>                     para </a:t>
            </a:r>
            <a:r>
              <a:rPr lang="es-PE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Times New Roman" pitchFamily="18" charset="0"/>
              </a:rPr>
              <a:t>hacer tu voluntad</a:t>
            </a:r>
            <a:r>
              <a:rPr lang="es-PE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cs typeface="Times New Roman" pitchFamily="18" charset="0"/>
              </a:rPr>
              <a:t>.</a:t>
            </a:r>
            <a:endParaRPr lang="ca-E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1052209">
            <a:off x="5238584" y="1559764"/>
            <a:ext cx="2590683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700" b="1" i="1" dirty="0" smtClean="0">
                <a:latin typeface="Arial" charset="0"/>
                <a:cs typeface="Times New Roman" pitchFamily="18" charset="0"/>
              </a:rPr>
              <a:t>He </a:t>
            </a:r>
            <a:r>
              <a:rPr lang="es-PE" sz="2700" b="1" i="1" dirty="0">
                <a:latin typeface="Arial" charset="0"/>
                <a:cs typeface="Times New Roman" pitchFamily="18" charset="0"/>
              </a:rPr>
              <a:t>proclamado tu salvación ante la gran asamblea; no he ce­rrado los labios: Señor, tú lo sabes. </a:t>
            </a:r>
            <a:endParaRPr lang="ca-ES" sz="2700" b="1" i="1" dirty="0">
              <a:latin typeface="Arial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4" y="359636"/>
            <a:ext cx="8154359" cy="6049021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32045" y="359636"/>
            <a:ext cx="8104984" cy="13341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txBody>
          <a:bodyPr/>
          <a:lstStyle/>
          <a:p>
            <a:pPr algn="just">
              <a:defRPr/>
            </a:pPr>
            <a:r>
              <a:rPr lang="es-ES_tradnl" sz="2400" b="1" kern="0" dirty="0">
                <a:solidFill>
                  <a:srgbClr val="FFFF00"/>
                </a:solidFill>
              </a:rPr>
              <a:t>Ambientación</a:t>
            </a:r>
            <a:r>
              <a:rPr lang="es-ES_tradnl" sz="2400" b="1" kern="0" dirty="0">
                <a:solidFill>
                  <a:srgbClr val="FFFFFF"/>
                </a:solidFill>
              </a:rPr>
              <a:t>:</a:t>
            </a:r>
            <a:r>
              <a:rPr lang="es-PE" sz="2400" b="1" kern="0" dirty="0">
                <a:solidFill>
                  <a:srgbClr val="FFFFFF"/>
                </a:solidFill>
              </a:rPr>
              <a:t> </a:t>
            </a:r>
            <a:r>
              <a:rPr lang="es-PE" b="1" kern="0" dirty="0">
                <a:solidFill>
                  <a:srgbClr val="FFFFFF"/>
                </a:solidFill>
              </a:rPr>
              <a:t>Un cirio encendido, símbolo de la presencia de Jesús entre nosotros. A cada participante se le entrega una vela y un pedazo de papel en blanco donde anotará su confesión de fe personal en Jesús: </a:t>
            </a:r>
            <a:r>
              <a:rPr lang="es-PE" b="1" kern="0" dirty="0">
                <a:solidFill>
                  <a:srgbClr val="FFFF00"/>
                </a:solidFill>
              </a:rPr>
              <a:t>¿Quién es Jesús para ti?</a:t>
            </a:r>
            <a:endParaRPr lang="es-PE" sz="2400" b="1" kern="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PE" sz="2400" kern="0" dirty="0">
              <a:solidFill>
                <a:srgbClr val="FFFFFF"/>
              </a:solidFill>
            </a:endParaRPr>
          </a:p>
          <a:p>
            <a:pPr algn="just">
              <a:defRPr/>
            </a:pPr>
            <a:endParaRPr lang="es-ES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Arial" charset="0"/>
            </a:endParaRPr>
          </a:p>
          <a:p>
            <a:pPr algn="just">
              <a:defRPr/>
            </a:pPr>
            <a:endParaRPr lang="es-PE" sz="2400" kern="0" dirty="0">
              <a:solidFill>
                <a:srgbClr val="FFFF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PE" sz="2400" kern="0" dirty="0">
              <a:solidFill>
                <a:srgbClr val="FFFF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PE" sz="2400" kern="0" dirty="0">
              <a:solidFill>
                <a:srgbClr val="FFFF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4966" y="6039325"/>
            <a:ext cx="7982063" cy="369332"/>
          </a:xfrm>
          <a:prstGeom prst="rect">
            <a:avLst/>
          </a:prstGeom>
          <a:solidFill>
            <a:srgbClr val="3A454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Cantos sugeridos:</a:t>
            </a:r>
            <a:r>
              <a:rPr lang="es-ES_tradnl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600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Jesús está entre nosotros; Jesús es Señor (</a:t>
            </a:r>
            <a:r>
              <a:rPr lang="es-ES_tradnl" sz="1600" b="1" dirty="0" err="1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Kairoi</a:t>
            </a:r>
            <a:r>
              <a:rPr lang="es-ES_tradnl" sz="1600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es-ES_tradnl" sz="2800" b="1" dirty="0">
              <a:solidFill>
                <a:srgbClr val="B4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309" y="5347854"/>
            <a:ext cx="4486656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" y="386025"/>
            <a:ext cx="8212882" cy="6051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Rectángulo"/>
          <p:cNvSpPr/>
          <p:nvPr/>
        </p:nvSpPr>
        <p:spPr>
          <a:xfrm>
            <a:off x="3834751" y="298098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Motivación: </a:t>
            </a:r>
            <a:endParaRPr lang="es-PE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608" y="447086"/>
            <a:ext cx="2767584" cy="929132"/>
          </a:xfrm>
          <a:prstGeom prst="roundRect">
            <a:avLst/>
          </a:prstGeom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75454" y="3258192"/>
            <a:ext cx="6382326" cy="24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PE" sz="2400" i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Acuérdese, Padre, de que vivimos en Jesucristo por la muerte en Jesucristo y que hemos de morir en Jesucristo por la vida de Jesucristo, y que nuestra vida tiene que estar oculta en Jesucristo </a:t>
            </a:r>
            <a:r>
              <a:rPr lang="es-PE" sz="2400" i="1" dirty="0" smtClean="0">
                <a:solidFill>
                  <a:schemeClr val="bg1"/>
                </a:solidFill>
                <a:latin typeface="Comic Sans MS" pitchFamily="66" charset="0"/>
              </a:rPr>
              <a:t>            y </a:t>
            </a: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llena de Jesucristo, y que, para </a:t>
            </a:r>
            <a:r>
              <a:rPr lang="es-PE" sz="2400" i="1" dirty="0" smtClean="0">
                <a:solidFill>
                  <a:schemeClr val="bg1"/>
                </a:solidFill>
                <a:latin typeface="Comic Sans MS" pitchFamily="66" charset="0"/>
              </a:rPr>
              <a:t>                  morir </a:t>
            </a: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como Jesucristo, hay que </a:t>
            </a:r>
            <a:r>
              <a:rPr lang="es-PE" sz="2400" i="1" dirty="0" smtClean="0">
                <a:solidFill>
                  <a:schemeClr val="bg1"/>
                </a:solidFill>
                <a:latin typeface="Comic Sans MS" pitchFamily="66" charset="0"/>
              </a:rPr>
              <a:t>                      vivir </a:t>
            </a: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como Jesucristo” </a:t>
            </a:r>
            <a:r>
              <a:rPr lang="es-PE" sz="2400" i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</a:t>
            </a:r>
            <a:r>
              <a:rPr lang="es-PE" i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s-PE" i="1" dirty="0">
                <a:solidFill>
                  <a:schemeClr val="bg1"/>
                </a:solidFill>
                <a:latin typeface="Comic Sans MS" pitchFamily="66" charset="0"/>
              </a:rPr>
              <a:t>San Vicente de Paúl I, 320).</a:t>
            </a:r>
          </a:p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s-E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219200" y="1495413"/>
            <a:ext cx="6558648" cy="14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 En una carta al Padre </a:t>
            </a:r>
            <a:r>
              <a:rPr lang="es-PE" sz="2400" i="1" dirty="0" err="1">
                <a:solidFill>
                  <a:schemeClr val="bg1"/>
                </a:solidFill>
                <a:latin typeface="Comic Sans MS" pitchFamily="66" charset="0"/>
              </a:rPr>
              <a:t>Portail</a:t>
            </a:r>
            <a:r>
              <a:rPr lang="es-PE" sz="2400" i="1" dirty="0">
                <a:solidFill>
                  <a:schemeClr val="bg1"/>
                </a:solidFill>
                <a:latin typeface="Comic Sans MS" pitchFamily="66" charset="0"/>
              </a:rPr>
              <a:t>, su primer compañero, se encuentra este himno a Jesucristo que muestra con claridad el lugar central que ocupa el Hijo de Dios en la fe y en la vida de san Vicente</a:t>
            </a:r>
            <a:r>
              <a:rPr lang="es-PE" sz="2400" i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s-E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4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1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an Vicente de Paúl, místico de la acción religiosa - FAMVIN Notici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7" y="374072"/>
            <a:ext cx="8204618" cy="6026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59438" y="5460530"/>
            <a:ext cx="7822395" cy="7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kern="0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</a:t>
            </a:r>
            <a:r>
              <a:rPr lang="es-ES_tradnl" sz="3200" i="1" kern="0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El Señor me ha enviado a evangelizar a los pobres.</a:t>
            </a:r>
            <a:endParaRPr lang="es-PE" sz="3200" kern="0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kern="0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64044" y="3644648"/>
            <a:ext cx="63964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63500" dir="3600000" algn="l" rotWithShape="0">
                    <a:srgbClr val="3A1D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El Cristo que san Vicente pone en el centro de su fe y de su vida es claramente el “Misionero del Padre, enviado a los hombres”, y a nosotros nos toca continuar su misión:</a:t>
            </a:r>
            <a:endParaRPr lang="es-PE" sz="28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63500" dir="3600000" algn="l" rotWithShape="0">
                  <a:srgbClr val="3A1D00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386449"/>
            <a:ext cx="8174736" cy="5955792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071419" y="463224"/>
            <a:ext cx="3482109" cy="474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800" b="1" kern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¿</a:t>
            </a:r>
            <a:r>
              <a:rPr lang="es-PE" sz="2800" b="1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Qué puedo hacer para conocer cada vez más la persona y el mensaje del Señor Jesús y así vivir como Él, imitándolo y actualizando su mensaje en </a:t>
            </a:r>
            <a:r>
              <a:rPr lang="es-PE" sz="2800" b="1" kern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nuestra vida</a:t>
            </a:r>
            <a:r>
              <a:rPr lang="es-PE" sz="2800" b="1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s-ES_tradnl" sz="2800" b="1" kern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" y="372555"/>
            <a:ext cx="8137236" cy="5978769"/>
          </a:xfrm>
          <a:prstGeom prst="rect">
            <a:avLst/>
          </a:prstGeom>
        </p:spPr>
      </p:pic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91127" y="372555"/>
            <a:ext cx="7786255" cy="615736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 </a:t>
            </a:r>
            <a:r>
              <a:rPr lang="es-PE" sz="2800" b="1" dirty="0" smtClean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¿</a:t>
            </a:r>
            <a:r>
              <a:rPr lang="es-PE" sz="2800" b="1" dirty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Qué podemos hacer para que el Espíritu </a:t>
            </a:r>
            <a:r>
              <a:rPr lang="es-PE" sz="2800" b="1" dirty="0" smtClean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Santo</a:t>
            </a:r>
            <a:endParaRPr lang="es-ES" sz="2800" b="1" dirty="0">
              <a:solidFill>
                <a:srgbClr val="FFFF8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mpus Sans ITC" pitchFamily="82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394885" y="5361524"/>
            <a:ext cx="7384279" cy="9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800" b="1" kern="0" dirty="0" smtClean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transforme nuestra vida y nos dé la vitalidad            y valentía de los primeros cristianos?</a:t>
            </a:r>
            <a:endParaRPr lang="es-ES" sz="2800" b="1" kern="0" dirty="0">
              <a:solidFill>
                <a:srgbClr val="FFFF8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4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esucristo, Puerta y Pastor de las ovejas | Noticias de Cali, el Valle y 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" y="362013"/>
            <a:ext cx="8175624" cy="59631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3574" y="782633"/>
            <a:ext cx="5214426" cy="5422414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buNone/>
            </a:pP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Cordero de Dios que quitas el pecado del mundo…</a:t>
            </a: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bendito y alabado seas por ser el Dios hecho hombre…</a:t>
            </a: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bendito y alabado seas por anonadarte para darnos vida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algn="ctr"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gloria a ti, por darnos tu vida para que tengamos vida en ti…</a:t>
            </a:r>
          </a:p>
          <a:p>
            <a:pPr marL="0" indent="0" algn="ctr"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honor y toda gloria a ti,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que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siendo Dios te hiciste uno de nosotros…perdón por la dureza de nuestro corazón…perdón por las veces que ignoramos tu amor y tu misericordia…</a:t>
            </a:r>
          </a:p>
          <a:p>
            <a:pPr marL="0" indent="0" algn="ctr"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1" name="WordArt 7"/>
          <p:cNvSpPr>
            <a:spLocks noChangeArrowheads="1" noChangeShapeType="1" noTextEdit="1"/>
          </p:cNvSpPr>
          <p:nvPr/>
        </p:nvSpPr>
        <p:spPr bwMode="auto">
          <a:xfrm>
            <a:off x="1459707" y="362013"/>
            <a:ext cx="3200400" cy="361972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12541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2" y="353753"/>
            <a:ext cx="8133117" cy="60747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2883" y="428002"/>
            <a:ext cx="6359735" cy="5571699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ayúdanos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dejarnos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transformar                                                                por tu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Espíritu Santo…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danos la gracia de vivir con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alegría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nuestra fe en ti…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ayúdanos a dar testimonio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de tu amor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hacia nosotros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 que nuestra fe en ti se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manifieste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se exprese en obras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llénanos de tu gracia y tu amor…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inunda nuestra vida de tu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presencia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viva…ven en nuestra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ayuda y llévanos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ti…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 que te busquemos incansablemente…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seas Tú todo para nosotros.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Así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366682"/>
            <a:ext cx="8174181" cy="6034118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96667" y="6315668"/>
            <a:ext cx="4507605" cy="530915"/>
          </a:xfrm>
          <a:prstGeom prst="rect">
            <a:avLst/>
          </a:prstGeom>
          <a:solidFill>
            <a:srgbClr val="14A62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9/2c/29/992c29eac09067c7dfbec526a07d411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528" y="341745"/>
            <a:ext cx="8177252" cy="609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536" y="533079"/>
            <a:ext cx="8157042" cy="138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4596" y="444589"/>
            <a:ext cx="3013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AMBIENTACIÓN:  </a:t>
            </a:r>
            <a:endParaRPr lang="es-PE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30217" y="444589"/>
            <a:ext cx="3836562" cy="26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i="1" dirty="0">
                <a:solidFill>
                  <a:srgbClr val="FFFFFF"/>
                </a:solidFill>
                <a:effectLst>
                  <a:glow rad="1270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Jesús es el Cordero de Dios sacrificado para nuestra liberación. Él es el Hijo que ama hacer la voluntad del Padre para manifestar su fidelidad salvadora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1270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s-PE" sz="2400" b="1" i="1" dirty="0">
              <a:solidFill>
                <a:srgbClr val="FFFFFF"/>
              </a:solidFill>
              <a:effectLst>
                <a:glow rad="1270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76120" y="3621563"/>
            <a:ext cx="4076458" cy="26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400" b="1" i="1" dirty="0" smtClean="0">
                <a:solidFill>
                  <a:srgbClr val="FFFFFF"/>
                </a:solidFill>
                <a:effectLst>
                  <a:glow rad="1270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   También </a:t>
            </a:r>
            <a:r>
              <a:rPr lang="es-ES_tradnl" sz="2400" b="1" i="1" dirty="0">
                <a:solidFill>
                  <a:srgbClr val="FFFFFF"/>
                </a:solidFill>
                <a:effectLst>
                  <a:glow rad="1270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hoy sentimos la necesidad de seguir invitando a todos los hombres y mujeres a formar parte del nuevo y definitivo pueblo de Dios convocado por Jesús.</a:t>
            </a:r>
            <a:endParaRPr lang="es-PE" sz="2400" b="1" i="1" dirty="0">
              <a:solidFill>
                <a:srgbClr val="FFFFFF"/>
              </a:solidFill>
              <a:effectLst>
                <a:glow rad="1270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  <a:cs typeface="Times New Roman" pitchFamily="18" charset="0"/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400" b="1" i="1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7" y="371948"/>
            <a:ext cx="8146196" cy="6010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10 Rectángulo"/>
          <p:cNvSpPr/>
          <p:nvPr/>
        </p:nvSpPr>
        <p:spPr>
          <a:xfrm>
            <a:off x="5217336" y="371948"/>
            <a:ext cx="2985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Oración inicial</a:t>
            </a:r>
            <a:endParaRPr lang="es-PE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45499" y="998441"/>
            <a:ext cx="419056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Señor Jesús,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Tú el que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nos                      bautizas con                  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Espíritu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Santo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,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    que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eres el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          Cordero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de Dios,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el que quitas el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       pecado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del mundo,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el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que nos das vida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     con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tu </a:t>
            </a:r>
            <a:r>
              <a:rPr lang="es-PE" sz="2800" b="1" spc="-15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vida,el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que has venido a revelarnos al Padre y a llevarnos a Él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,</a:t>
            </a:r>
            <a:endParaRPr lang="es-PE" sz="2800" b="1" spc="-15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11 Rectángulo"/>
          <p:cNvSpPr/>
          <p:nvPr/>
        </p:nvSpPr>
        <p:spPr>
          <a:xfrm>
            <a:off x="4959927" y="1429328"/>
            <a:ext cx="369454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te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pedimos que nos ayudes a conocerte más, a saber 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    quién </a:t>
            </a:r>
            <a:r>
              <a:rPr lang="es-PE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eres</a:t>
            </a:r>
            <a:r>
              <a:rPr lang="es-PE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, </a:t>
            </a:r>
            <a:r>
              <a:rPr lang="es-ES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y </a:t>
            </a:r>
            <a:r>
              <a:rPr lang="es-ES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que conociéndote demos testimonio de ti,                  dándote a conocer como lo hizo Juan para que </a:t>
            </a:r>
            <a:r>
              <a:rPr lang="es-ES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viviendo   </a:t>
            </a:r>
            <a:r>
              <a:rPr lang="es-ES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con alegría,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nuestra fe en ti</a:t>
            </a:r>
            <a:r>
              <a:rPr lang="es-ES" sz="28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,</a:t>
            </a:r>
            <a:endParaRPr lang="es-ES" sz="2800" b="1" spc="-15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1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4a/c9/fe/4ac9fe1ab344ea11199d7d7b68dd6c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038" y="366712"/>
            <a:ext cx="8183141" cy="5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6" y="895928"/>
            <a:ext cx="3343565" cy="5061528"/>
          </a:xfrm>
          <a:prstGeom prst="rect">
            <a:avLst/>
          </a:prstGeom>
          <a:ln w="38100" cap="sq">
            <a:solidFill>
              <a:srgbClr val="F4D6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11 Rectángulo"/>
          <p:cNvSpPr/>
          <p:nvPr/>
        </p:nvSpPr>
        <p:spPr>
          <a:xfrm>
            <a:off x="4636379" y="609710"/>
            <a:ext cx="3870308" cy="4524315"/>
          </a:xfrm>
          <a:prstGeom prst="rect">
            <a:avLst/>
          </a:prstGeom>
          <a:solidFill>
            <a:srgbClr val="7B0101"/>
          </a:solidFill>
          <a:ln w="28575">
            <a:solidFill>
              <a:srgbClr val="F4D66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b</a:t>
            </a:r>
            <a:r>
              <a:rPr lang="es-ES" sz="32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usquemos que otros te </a:t>
            </a:r>
            <a:r>
              <a:rPr lang="es-ES" sz="32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conozcan y </a:t>
            </a:r>
            <a:r>
              <a:rPr lang="es-ES" sz="32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        te </a:t>
            </a:r>
            <a:r>
              <a:rPr lang="es-ES" sz="3200" b="1" spc="-15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sigan,              para que Tú nos des vida uniéndonos a ti,                        para vivir como Tú,                     teniendo de ti vida y </a:t>
            </a:r>
            <a:r>
              <a:rPr lang="es-ES" sz="3200" b="1" spc="-15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salvación.                    Que así sea</a:t>
            </a:r>
            <a:endParaRPr lang="es-PE" sz="3200" b="1" spc="-15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Vida Pública de Jesús | Su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3308"/>
            <a:ext cx="8128000" cy="59990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08001" y="2005009"/>
            <a:ext cx="2712535" cy="3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</a:t>
            </a:r>
            <a:r>
              <a:rPr lang="es-ES_tradnl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Motivación:</a:t>
            </a:r>
            <a:endParaRPr lang="es-ES_tradnl" sz="2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20" y="392544"/>
            <a:ext cx="2998862" cy="1316994"/>
          </a:xfrm>
          <a:prstGeom prst="round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021103" y="3722617"/>
            <a:ext cx="5525006" cy="168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Terminado </a:t>
            </a: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el tiempo de Navidad, pasamos a contemplar el inicio de la vida pública de Jesús. Con el Señor ha aparecido una gran novedad que viene a sustituir las realidades antiguas.</a:t>
            </a:r>
            <a:r>
              <a:rPr lang="es-CO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Escuchemos: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4/ca/dc/54cadccd3bd25becb2066c19ba1471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559" y="350981"/>
            <a:ext cx="8225214" cy="60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mordelosamores.com/wp-content/uploads/2012/07/jesus-camina-sobre-el-agu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9963" y="867533"/>
            <a:ext cx="2890981" cy="374141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666466" y="282758"/>
            <a:ext cx="2989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50800" dist="76200" algn="l" rotWithShape="0">
                    <a:schemeClr val="tx1"/>
                  </a:outerShdw>
                </a:effectLst>
                <a:latin typeface="Georgia" pitchFamily="18" charset="0"/>
                <a:cs typeface="Times New Roman" pitchFamily="18" charset="0"/>
              </a:rPr>
              <a:t>Juan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50800" dist="76200" algn="l" rotWithShape="0">
                    <a:schemeClr val="tx1"/>
                  </a:outerShdw>
                </a:effectLst>
                <a:latin typeface="Georgia" pitchFamily="18" charset="0"/>
                <a:cs typeface="Times New Roman" pitchFamily="18" charset="0"/>
              </a:rPr>
              <a:t>1, </a:t>
            </a:r>
            <a:r>
              <a:rPr lang="es-ES" sz="3200" b="1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76200" algn="l" rotWithShape="0">
                    <a:schemeClr val="tx1"/>
                  </a:outerShdw>
                </a:effectLst>
                <a:latin typeface="Georgia" pitchFamily="18" charset="0"/>
                <a:cs typeface="Times New Roman" pitchFamily="18" charset="0"/>
              </a:rPr>
              <a:t>29-34</a:t>
            </a:r>
          </a:p>
        </p:txBody>
      </p:sp>
      <p:sp>
        <p:nvSpPr>
          <p:cNvPr id="6" name="5 Rectángulo"/>
          <p:cNvSpPr/>
          <p:nvPr/>
        </p:nvSpPr>
        <p:spPr>
          <a:xfrm rot="256681">
            <a:off x="4986468" y="1953292"/>
            <a:ext cx="2512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En aquel tiempo, Juan vio a Jesús que se acercaba a él y exclamó:</a:t>
            </a:r>
            <a:endParaRPr lang="es-PE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1" y="348393"/>
            <a:ext cx="8165961" cy="604317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88511" y="240993"/>
            <a:ext cx="7672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      </a:t>
            </a:r>
            <a:r>
              <a:rPr lang="es-ES" sz="32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- Éste </a:t>
            </a: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es el Cordero de Dios, que quita el pecado del mundo. </a:t>
            </a:r>
            <a:endParaRPr lang="es-PE" sz="32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808080"/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9 Rectángulo"/>
          <p:cNvSpPr/>
          <p:nvPr/>
        </p:nvSpPr>
        <p:spPr>
          <a:xfrm>
            <a:off x="1799494" y="5634181"/>
            <a:ext cx="5543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A </a:t>
            </a: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él me refería yo cuando dije: </a:t>
            </a:r>
            <a:endParaRPr lang="es-PE" sz="32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808080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1375</Words>
  <Application>Microsoft Office PowerPoint</Application>
  <PresentationFormat>Presentación en pantalla (4:3)</PresentationFormat>
  <Paragraphs>103</Paragraphs>
  <Slides>36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36</vt:i4>
      </vt:variant>
    </vt:vector>
  </HeadingPairs>
  <TitlesOfParts>
    <vt:vector size="60" baseType="lpstr">
      <vt:lpstr>Arial</vt:lpstr>
      <vt:lpstr>Arial Black</vt:lpstr>
      <vt:lpstr>Arial Narrow</vt:lpstr>
      <vt:lpstr>AvantGarde Bk BT</vt:lpstr>
      <vt:lpstr>Berlin Sans FB</vt:lpstr>
      <vt:lpstr>Britannic Bold</vt:lpstr>
      <vt:lpstr>Calibri</vt:lpstr>
      <vt:lpstr>Comic Sans MS</vt:lpstr>
      <vt:lpstr>Franklin Gothic Book</vt:lpstr>
      <vt:lpstr>Georgia</vt:lpstr>
      <vt:lpstr>Impact</vt:lpstr>
      <vt:lpstr>Poor Richard</vt:lpstr>
      <vt:lpstr>Rockwell</vt:lpstr>
      <vt:lpstr>Segoe UI Black</vt:lpstr>
      <vt:lpstr>Segoe UI Emoji</vt:lpstr>
      <vt:lpstr>Segoe UI Semibold</vt:lpstr>
      <vt:lpstr>Tempus Sans ITC</vt:lpstr>
      <vt:lpstr>Times New Roman</vt:lpstr>
      <vt:lpstr>Wingdings</vt:lpstr>
      <vt:lpstr>Diseño predeterminado</vt:lpstr>
      <vt:lpstr>1_colormaster</vt:lpstr>
      <vt:lpstr>Default Design</vt:lpstr>
      <vt:lpstr>1_Default Design</vt:lpstr>
      <vt:lpstr>6_Diseño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177</cp:revision>
  <dcterms:created xsi:type="dcterms:W3CDTF">2017-01-08T15:45:42Z</dcterms:created>
  <dcterms:modified xsi:type="dcterms:W3CDTF">2023-01-09T23:36:16Z</dcterms:modified>
</cp:coreProperties>
</file>