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94" r:id="rId2"/>
    <p:sldId id="290"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2" r:id="rId28"/>
    <p:sldId id="284" r:id="rId29"/>
    <p:sldId id="285" r:id="rId30"/>
    <p:sldId id="286" r:id="rId31"/>
    <p:sldId id="287" r:id="rId32"/>
    <p:sldId id="293" r:id="rId3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3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14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5CF53-271B-4E64-8FFF-859A13E7680E}" type="datetimeFigureOut">
              <a:rPr lang="es-PE" smtClean="0"/>
              <a:t>26/12/2022</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72A3E-58EE-49E9-9528-6BFA62733158}" type="slidenum">
              <a:rPr lang="es-PE" smtClean="0"/>
              <a:t>‹Nº›</a:t>
            </a:fld>
            <a:endParaRPr lang="es-PE"/>
          </a:p>
        </p:txBody>
      </p:sp>
    </p:spTree>
    <p:extLst>
      <p:ext uri="{BB962C8B-B14F-4D97-AF65-F5344CB8AC3E}">
        <p14:creationId xmlns:p14="http://schemas.microsoft.com/office/powerpoint/2010/main" val="226933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5EE30DD-A465-4BF7-A046-B94ED693064B}" type="slidenum">
              <a:rPr lang="es-PE" smtClean="0">
                <a:solidFill>
                  <a:prstClr val="black"/>
                </a:solidFill>
              </a:rPr>
              <a:pPr/>
              <a:t>3</a:t>
            </a:fld>
            <a:endParaRPr lang="es-PE" dirty="0">
              <a:solidFill>
                <a:prstClr val="black"/>
              </a:solidFill>
            </a:endParaRPr>
          </a:p>
        </p:txBody>
      </p:sp>
    </p:spTree>
    <p:extLst>
      <p:ext uri="{BB962C8B-B14F-4D97-AF65-F5344CB8AC3E}">
        <p14:creationId xmlns:p14="http://schemas.microsoft.com/office/powerpoint/2010/main" val="172137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5EE30DD-A465-4BF7-A046-B94ED693064B}" type="slidenum">
              <a:rPr lang="es-PE" smtClean="0">
                <a:solidFill>
                  <a:prstClr val="black"/>
                </a:solidFill>
              </a:rPr>
              <a:pPr/>
              <a:t>6</a:t>
            </a:fld>
            <a:endParaRPr lang="es-PE" dirty="0">
              <a:solidFill>
                <a:prstClr val="black"/>
              </a:solidFill>
            </a:endParaRPr>
          </a:p>
        </p:txBody>
      </p:sp>
    </p:spTree>
    <p:extLst>
      <p:ext uri="{BB962C8B-B14F-4D97-AF65-F5344CB8AC3E}">
        <p14:creationId xmlns:p14="http://schemas.microsoft.com/office/powerpoint/2010/main" val="372854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5EE30DD-A465-4BF7-A046-B94ED693064B}" type="slidenum">
              <a:rPr lang="es-PE" smtClean="0">
                <a:solidFill>
                  <a:prstClr val="black"/>
                </a:solidFill>
              </a:rPr>
              <a:pPr/>
              <a:t>15</a:t>
            </a:fld>
            <a:endParaRPr lang="es-PE" dirty="0">
              <a:solidFill>
                <a:prstClr val="black"/>
              </a:solidFill>
            </a:endParaRPr>
          </a:p>
        </p:txBody>
      </p:sp>
    </p:spTree>
    <p:extLst>
      <p:ext uri="{BB962C8B-B14F-4D97-AF65-F5344CB8AC3E}">
        <p14:creationId xmlns:p14="http://schemas.microsoft.com/office/powerpoint/2010/main" val="220985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75EE30DD-A465-4BF7-A046-B94ED693064B}" type="slidenum">
              <a:rPr lang="es-PE" smtClean="0">
                <a:solidFill>
                  <a:prstClr val="black"/>
                </a:solidFill>
              </a:rPr>
              <a:pPr/>
              <a:t>24</a:t>
            </a:fld>
            <a:endParaRPr lang="es-PE">
              <a:solidFill>
                <a:prstClr val="black"/>
              </a:solidFill>
            </a:endParaRPr>
          </a:p>
        </p:txBody>
      </p:sp>
    </p:spTree>
    <p:extLst>
      <p:ext uri="{BB962C8B-B14F-4D97-AF65-F5344CB8AC3E}">
        <p14:creationId xmlns:p14="http://schemas.microsoft.com/office/powerpoint/2010/main" val="294361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5EE30DD-A465-4BF7-A046-B94ED693064B}" type="slidenum">
              <a:rPr lang="es-PE" smtClean="0">
                <a:solidFill>
                  <a:prstClr val="black"/>
                </a:solidFill>
              </a:rPr>
              <a:pPr/>
              <a:t>25</a:t>
            </a:fld>
            <a:endParaRPr lang="es-PE" dirty="0">
              <a:solidFill>
                <a:prstClr val="black"/>
              </a:solidFill>
            </a:endParaRPr>
          </a:p>
        </p:txBody>
      </p:sp>
    </p:spTree>
    <p:extLst>
      <p:ext uri="{BB962C8B-B14F-4D97-AF65-F5344CB8AC3E}">
        <p14:creationId xmlns:p14="http://schemas.microsoft.com/office/powerpoint/2010/main" val="291594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75EE30DD-A465-4BF7-A046-B94ED693064B}" type="slidenum">
              <a:rPr lang="es-PE" smtClean="0">
                <a:solidFill>
                  <a:prstClr val="black"/>
                </a:solidFill>
              </a:rPr>
              <a:pPr/>
              <a:t>31</a:t>
            </a:fld>
            <a:endParaRPr lang="es-PE">
              <a:solidFill>
                <a:prstClr val="black"/>
              </a:solidFill>
            </a:endParaRPr>
          </a:p>
        </p:txBody>
      </p:sp>
    </p:spTree>
    <p:extLst>
      <p:ext uri="{BB962C8B-B14F-4D97-AF65-F5344CB8AC3E}">
        <p14:creationId xmlns:p14="http://schemas.microsoft.com/office/powerpoint/2010/main" val="59772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3FE982B-F69C-4183-A64F-BDA5597E2F1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143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717D4C9-82F7-48DA-A557-672F3953B6F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827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7C0F080-82A0-4AE5-BDB1-5341435702A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71349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FFE4E17-4986-45C6-930B-46DAA0DEB43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43451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E85E933-E787-4D89-A59A-24EBD14DE40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43569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270109E-A8BC-4154-B40E-D63927B0B7D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6288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1972724-4357-4C4A-B70C-C96D451B659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1214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98C4E771-DEF1-48A8-A502-630C5982B14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5550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8064447B-615B-4C25-A78D-E4B647DF293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2422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5F672D7-5A73-426F-847F-B56C2434491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51938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24BAB0F-D1DB-4322-A3E8-AA0E3DE7FAF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71466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5DEF9E3-DB91-4F15-B0E2-7FCCBE03E2F8}" type="slidenum">
              <a:rPr lang="en-US" smtClean="0">
                <a:solidFill>
                  <a:srgbClr val="000000"/>
                </a:solidFill>
              </a:rPr>
              <a:pPr fontAlgn="base">
                <a:spcBef>
                  <a:spcPct val="0"/>
                </a:spcBef>
                <a:spcAft>
                  <a:spcPct val="0"/>
                </a:spcAft>
              </a:pPr>
              <a:t>‹Nº›</a:t>
            </a:fld>
            <a:endParaRPr lang="en-US" smtClean="0">
              <a:solidFill>
                <a:srgbClr val="000000"/>
              </a:solidFill>
            </a:endParaRPr>
          </a:p>
        </p:txBody>
      </p:sp>
    </p:spTree>
    <p:extLst>
      <p:ext uri="{BB962C8B-B14F-4D97-AF65-F5344CB8AC3E}">
        <p14:creationId xmlns:p14="http://schemas.microsoft.com/office/powerpoint/2010/main" val="2264839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94. Vamos pastores vamo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106" y="400619"/>
            <a:ext cx="8164272" cy="6088270"/>
          </a:xfrm>
          <a:prstGeom prst="rect">
            <a:avLst/>
          </a:prstGeom>
          <a:scene3d>
            <a:camera prst="orthographicFront"/>
            <a:lightRig rig="threePt" dir="t"/>
          </a:scene3d>
          <a:sp3d>
            <a:bevelT w="152400" h="50800" prst="softRound"/>
          </a:sp3d>
        </p:spPr>
      </p:pic>
      <p:sp>
        <p:nvSpPr>
          <p:cNvPr id="3" name="6 CuadroTexto"/>
          <p:cNvSpPr txBox="1"/>
          <p:nvPr/>
        </p:nvSpPr>
        <p:spPr>
          <a:xfrm>
            <a:off x="480106" y="400619"/>
            <a:ext cx="1944216" cy="369332"/>
          </a:xfrm>
          <a:prstGeom prst="rect">
            <a:avLst/>
          </a:prstGeom>
          <a:noFill/>
          <a:scene3d>
            <a:camera prst="orthographicFront"/>
            <a:lightRig rig="threePt" dir="t"/>
          </a:scene3d>
          <a:sp3d>
            <a:bevelT prst="relaxedInset"/>
          </a:sp3d>
        </p:spPr>
        <p:txBody>
          <a:bodyPr wrap="square" rtlCol="0">
            <a:spAutoFit/>
          </a:bodyPr>
          <a:lstStyle/>
          <a:p>
            <a:pPr fontAlgn="base">
              <a:spcBef>
                <a:spcPct val="0"/>
              </a:spcBef>
              <a:spcAft>
                <a:spcPct val="0"/>
              </a:spcAft>
            </a:pPr>
            <a:r>
              <a:rPr lang="es-PE" b="1" dirty="0">
                <a:solidFill>
                  <a:srgbClr val="FF0000"/>
                </a:solidFill>
                <a:effectLst>
                  <a:outerShdw blurRad="38100" dist="38100" dir="2700000" algn="tl">
                    <a:srgbClr val="000000">
                      <a:alpha val="43137"/>
                    </a:srgbClr>
                  </a:outerShdw>
                </a:effectLst>
              </a:rPr>
              <a:t>1 de Enero </a:t>
            </a:r>
            <a:r>
              <a:rPr lang="es-PE" b="1" dirty="0" smtClean="0">
                <a:solidFill>
                  <a:srgbClr val="FF0000"/>
                </a:solidFill>
                <a:effectLst>
                  <a:outerShdw blurRad="38100" dist="38100" dir="2700000" algn="tl">
                    <a:srgbClr val="000000">
                      <a:alpha val="43137"/>
                    </a:srgbClr>
                  </a:outerShdw>
                </a:effectLst>
              </a:rPr>
              <a:t>2023</a:t>
            </a:r>
            <a:endParaRPr lang="es-PE" b="1" dirty="0">
              <a:solidFill>
                <a:srgbClr val="FF0000"/>
              </a:solidFill>
              <a:effectLst>
                <a:outerShdw blurRad="38100" dist="38100" dir="2700000" algn="tl">
                  <a:srgbClr val="000000">
                    <a:alpha val="43137"/>
                  </a:srgbClr>
                </a:outerShdw>
              </a:effectLst>
            </a:endParaRPr>
          </a:p>
        </p:txBody>
      </p:sp>
      <p:pic>
        <p:nvPicPr>
          <p:cNvPr id="5" name="Imagen 4"/>
          <p:cNvPicPr>
            <a:picLocks noChangeAspect="1"/>
          </p:cNvPicPr>
          <p:nvPr/>
        </p:nvPicPr>
        <p:blipFill rotWithShape="1">
          <a:blip r:embed="rId6">
            <a:extLst>
              <a:ext uri="{28A0092B-C50C-407E-A947-70E740481C1C}">
                <a14:useLocalDpi xmlns:a14="http://schemas.microsoft.com/office/drawing/2010/main" val="0"/>
              </a:ext>
            </a:extLst>
          </a:blip>
          <a:srcRect r="57564" b="16321"/>
          <a:stretch/>
        </p:blipFill>
        <p:spPr>
          <a:xfrm>
            <a:off x="480106" y="6295048"/>
            <a:ext cx="2022949" cy="193841"/>
          </a:xfrm>
          <a:prstGeom prst="rect">
            <a:avLst/>
          </a:prstGeom>
        </p:spPr>
      </p:pic>
    </p:spTree>
    <p:extLst>
      <p:ext uri="{BB962C8B-B14F-4D97-AF65-F5344CB8AC3E}">
        <p14:creationId xmlns:p14="http://schemas.microsoft.com/office/powerpoint/2010/main" val="246173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remove" display="0">
                  <p:stCondLst>
                    <p:cond delay="indefinite"/>
                  </p:stCondLst>
                  <p:endCondLst>
                    <p:cond evt="onStopAudio" delay="0">
                      <p:tgtEl>
                        <p:sldTgt/>
                      </p:tgtEl>
                    </p:cond>
                  </p:endCondLst>
                </p:cTn>
                <p:tgtEl>
                  <p:spTgt spid="9"/>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62" y="384324"/>
            <a:ext cx="8135666" cy="6108839"/>
          </a:xfrm>
          <a:prstGeom prst="rect">
            <a:avLst/>
          </a:prstGeom>
        </p:spPr>
      </p:pic>
      <p:sp>
        <p:nvSpPr>
          <p:cNvPr id="3" name="Rectangle 2"/>
          <p:cNvSpPr>
            <a:spLocks noChangeArrowheads="1"/>
          </p:cNvSpPr>
          <p:nvPr/>
        </p:nvSpPr>
        <p:spPr bwMode="auto">
          <a:xfrm>
            <a:off x="598135" y="384324"/>
            <a:ext cx="7200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s-ES" sz="2800" b="1" dirty="0" smtClean="0">
                <a:solidFill>
                  <a:srgbClr val="FFFFFF"/>
                </a:solidFill>
                <a:effectLst>
                  <a:glow rad="101600">
                    <a:srgbClr val="000000">
                      <a:satMod val="175000"/>
                      <a:alpha val="40000"/>
                    </a:srgbClr>
                  </a:glow>
                  <a:outerShdw blurRad="38100" dist="38100" dir="2700000" algn="tl">
                    <a:srgbClr val="000000">
                      <a:alpha val="43137"/>
                    </a:srgbClr>
                  </a:outerShdw>
                </a:effectLst>
              </a:rPr>
              <a:t>Al </a:t>
            </a:r>
            <a:r>
              <a:rPr lang="es-ES" sz="2800" b="1" dirty="0">
                <a:solidFill>
                  <a:srgbClr val="FFFFFF"/>
                </a:solidFill>
                <a:effectLst>
                  <a:glow rad="101600">
                    <a:srgbClr val="000000">
                      <a:satMod val="175000"/>
                      <a:alpha val="40000"/>
                    </a:srgbClr>
                  </a:glow>
                  <a:outerShdw blurRad="38100" dist="38100" dir="2700000" algn="tl">
                    <a:srgbClr val="000000">
                      <a:alpha val="43137"/>
                    </a:srgbClr>
                  </a:outerShdw>
                </a:effectLst>
              </a:rPr>
              <a:t>verlo, contaron lo que les habían dicho de aquel niño. </a:t>
            </a:r>
          </a:p>
        </p:txBody>
      </p:sp>
    </p:spTree>
    <p:extLst>
      <p:ext uri="{BB962C8B-B14F-4D97-AF65-F5344CB8AC3E}">
        <p14:creationId xmlns:p14="http://schemas.microsoft.com/office/powerpoint/2010/main" val="41710762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gel anuncia a los Pastores el nacimiento de Jesús | Historias Biblicas  para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73" y="408709"/>
            <a:ext cx="8105446" cy="607521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390910" y="408708"/>
            <a:ext cx="50215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3200" b="1" dirty="0">
                <a:solidFill>
                  <a:srgbClr val="FFFFFF"/>
                </a:solidFill>
                <a:effectLst>
                  <a:glow rad="101600">
                    <a:schemeClr val="accent4">
                      <a:satMod val="175000"/>
                      <a:alpha val="40000"/>
                    </a:schemeClr>
                  </a:glow>
                  <a:outerShdw blurRad="38100" dist="38100" dir="2700000" algn="tl">
                    <a:srgbClr val="000000">
                      <a:alpha val="43137"/>
                    </a:srgbClr>
                  </a:outerShdw>
                </a:effectLst>
              </a:rPr>
              <a:t> </a:t>
            </a:r>
            <a:r>
              <a:rPr lang="es-ES" sz="3200" b="1" dirty="0" smtClean="0">
                <a:solidFill>
                  <a:srgbClr val="FFFFFF"/>
                </a:solidFill>
                <a:effectLst>
                  <a:glow rad="101600">
                    <a:schemeClr val="accent4">
                      <a:satMod val="175000"/>
                      <a:alpha val="40000"/>
                    </a:schemeClr>
                  </a:glow>
                  <a:outerShdw blurRad="38100" dist="38100" dir="2700000" algn="tl">
                    <a:srgbClr val="000000">
                      <a:alpha val="43137"/>
                    </a:srgbClr>
                  </a:outerShdw>
                </a:effectLst>
              </a:rPr>
              <a:t>Todos </a:t>
            </a:r>
            <a:r>
              <a:rPr lang="es-ES" sz="3200" b="1" dirty="0">
                <a:solidFill>
                  <a:srgbClr val="FFFFFF"/>
                </a:solidFill>
                <a:effectLst>
                  <a:glow rad="101600">
                    <a:schemeClr val="accent4">
                      <a:satMod val="175000"/>
                      <a:alpha val="40000"/>
                    </a:schemeClr>
                  </a:glow>
                  <a:outerShdw blurRad="38100" dist="38100" dir="2700000" algn="tl">
                    <a:srgbClr val="000000">
                      <a:alpha val="43137"/>
                    </a:srgbClr>
                  </a:outerShdw>
                </a:effectLst>
              </a:rPr>
              <a:t>los que lo oían se </a:t>
            </a:r>
            <a:r>
              <a:rPr lang="es-ES" sz="2800" b="1" dirty="0">
                <a:solidFill>
                  <a:srgbClr val="FFFFFF"/>
                </a:solidFill>
                <a:effectLst>
                  <a:glow rad="101600">
                    <a:schemeClr val="accent4">
                      <a:satMod val="175000"/>
                      <a:alpha val="40000"/>
                    </a:schemeClr>
                  </a:glow>
                  <a:outerShdw blurRad="38100" dist="38100" dir="2700000" algn="tl">
                    <a:srgbClr val="000000">
                      <a:alpha val="43137"/>
                    </a:srgbClr>
                  </a:outerShdw>
                </a:effectLst>
              </a:rPr>
              <a:t>admiraban</a:t>
            </a:r>
            <a:r>
              <a:rPr lang="es-ES" sz="3200" b="1" dirty="0">
                <a:solidFill>
                  <a:srgbClr val="FFFFFF"/>
                </a:solidFill>
                <a:effectLst>
                  <a:glow rad="101600">
                    <a:schemeClr val="accent4">
                      <a:satMod val="175000"/>
                      <a:alpha val="40000"/>
                    </a:schemeClr>
                  </a:glow>
                  <a:outerShdw blurRad="38100" dist="38100" dir="2700000" algn="tl">
                    <a:srgbClr val="000000">
                      <a:alpha val="43137"/>
                    </a:srgbClr>
                  </a:outerShdw>
                </a:effectLst>
              </a:rPr>
              <a:t> de lo que decían los pastores.   </a:t>
            </a:r>
          </a:p>
        </p:txBody>
      </p:sp>
    </p:spTree>
    <p:extLst>
      <p:ext uri="{BB962C8B-B14F-4D97-AF65-F5344CB8AC3E}">
        <p14:creationId xmlns:p14="http://schemas.microsoft.com/office/powerpoint/2010/main" val="41733933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 AM A CATHOLIC by heart: MARY THE &quot;MOTHER OF GOD,&quot; WE CALL HER THIS…DOES  THIS MEAN SHE IS GREATER THAN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12" y="475671"/>
            <a:ext cx="8177095" cy="5970541"/>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ChangeArrowheads="1"/>
          </p:cNvSpPr>
          <p:nvPr/>
        </p:nvSpPr>
        <p:spPr bwMode="auto">
          <a:xfrm>
            <a:off x="765149" y="5256980"/>
            <a:ext cx="8475500" cy="954107"/>
          </a:xfrm>
          <a:prstGeom prst="rect">
            <a:avLst/>
          </a:prstGeom>
          <a:noFill/>
          <a:ln>
            <a:noFill/>
          </a:ln>
          <a:effectLst/>
          <a:scene3d>
            <a:camera prst="orthographicFront"/>
            <a:lightRig rig="threePt" dir="t"/>
          </a:scene3d>
          <a:sp3d>
            <a:bevelT prst="convex"/>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2800" b="1" dirty="0" smtClean="0">
                <a:solidFill>
                  <a:srgbClr val="FFFFFF"/>
                </a:solidFill>
                <a:effectLst>
                  <a:glow rad="101600">
                    <a:schemeClr val="accent4">
                      <a:satMod val="175000"/>
                      <a:alpha val="40000"/>
                    </a:schemeClr>
                  </a:glow>
                  <a:outerShdw blurRad="38100" dist="38100" dir="2700000" algn="tl">
                    <a:srgbClr val="000000">
                      <a:alpha val="43137"/>
                    </a:srgbClr>
                  </a:outerShdw>
                </a:effectLst>
              </a:rPr>
              <a:t>Y </a:t>
            </a:r>
            <a:r>
              <a:rPr lang="es-ES" sz="2800" b="1" dirty="0">
                <a:solidFill>
                  <a:srgbClr val="FFFFFF"/>
                </a:solidFill>
                <a:effectLst>
                  <a:glow rad="101600">
                    <a:schemeClr val="accent4">
                      <a:satMod val="175000"/>
                      <a:alpha val="40000"/>
                    </a:schemeClr>
                  </a:glow>
                  <a:outerShdw blurRad="38100" dist="38100" dir="2700000" algn="tl">
                    <a:srgbClr val="000000">
                      <a:alpha val="43137"/>
                    </a:srgbClr>
                  </a:outerShdw>
                </a:effectLst>
              </a:rPr>
              <a:t>María conservaba todas estas cosas, meditándolas en su corazón. </a:t>
            </a:r>
          </a:p>
        </p:txBody>
      </p:sp>
    </p:spTree>
    <p:extLst>
      <p:ext uri="{BB962C8B-B14F-4D97-AF65-F5344CB8AC3E}">
        <p14:creationId xmlns:p14="http://schemas.microsoft.com/office/powerpoint/2010/main" val="1755531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 by="(-#ppt_w*2)" calcmode="lin" valueType="num">
                                      <p:cBhvr rctx="PPT">
                                        <p:cTn id="7" dur="500" autoRev="1" fill="hold">
                                          <p:stCondLst>
                                            <p:cond delay="0"/>
                                          </p:stCondLst>
                                        </p:cTn>
                                        <p:tgtEl>
                                          <p:spTgt spid="5122"/>
                                        </p:tgtEl>
                                        <p:attrNameLst>
                                          <p:attrName>ppt_w</p:attrName>
                                        </p:attrNameLst>
                                      </p:cBhvr>
                                    </p:anim>
                                    <p:anim by="(#ppt_w*0.50)" calcmode="lin" valueType="num">
                                      <p:cBhvr>
                                        <p:cTn id="8" dur="500" decel="50000" autoRev="1" fill="hold">
                                          <p:stCondLst>
                                            <p:cond delay="0"/>
                                          </p:stCondLst>
                                        </p:cTn>
                                        <p:tgtEl>
                                          <p:spTgt spid="5122"/>
                                        </p:tgtEl>
                                        <p:attrNameLst>
                                          <p:attrName>ppt_x</p:attrName>
                                        </p:attrNameLst>
                                      </p:cBhvr>
                                    </p:anim>
                                    <p:anim from="(-#ppt_h/2)" to="(#ppt_y)" calcmode="lin" valueType="num">
                                      <p:cBhvr>
                                        <p:cTn id="9" dur="1000" fill="hold">
                                          <p:stCondLst>
                                            <p:cond delay="0"/>
                                          </p:stCondLst>
                                        </p:cTn>
                                        <p:tgtEl>
                                          <p:spTgt spid="5122"/>
                                        </p:tgtEl>
                                        <p:attrNameLst>
                                          <p:attrName>ppt_y</p:attrName>
                                        </p:attrNameLst>
                                      </p:cBhvr>
                                    </p:anim>
                                    <p:animRot by="21600000">
                                      <p:cBhvr>
                                        <p:cTn id="10" dur="1000" fill="hold">
                                          <p:stCondLst>
                                            <p:cond delay="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anta María Madre de Dios. - ppt video online descargar"/>
          <p:cNvPicPr>
            <a:picLocks noChangeAspect="1" noChangeArrowheads="1"/>
          </p:cNvPicPr>
          <p:nvPr/>
        </p:nvPicPr>
        <p:blipFill rotWithShape="1">
          <a:blip r:embed="rId2">
            <a:extLst>
              <a:ext uri="{28A0092B-C50C-407E-A947-70E740481C1C}">
                <a14:useLocalDpi xmlns:a14="http://schemas.microsoft.com/office/drawing/2010/main" val="0"/>
              </a:ext>
            </a:extLst>
          </a:blip>
          <a:srcRect l="13095" t="30303" r="9633" b="3267"/>
          <a:stretch/>
        </p:blipFill>
        <p:spPr bwMode="auto">
          <a:xfrm>
            <a:off x="458175" y="376406"/>
            <a:ext cx="8192655" cy="611675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3677073" y="652330"/>
            <a:ext cx="49737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2400" b="1" dirty="0" smtClean="0">
                <a:solidFill>
                  <a:srgbClr val="FFFF00"/>
                </a:solidFill>
                <a:effectLst>
                  <a:glow rad="63500">
                    <a:srgbClr val="000000">
                      <a:satMod val="175000"/>
                      <a:alpha val="40000"/>
                    </a:srgbClr>
                  </a:glow>
                  <a:outerShdw blurRad="38100" dist="38100" dir="2700000" algn="tl">
                    <a:srgbClr val="000000">
                      <a:alpha val="43137"/>
                    </a:srgbClr>
                  </a:outerShdw>
                </a:effectLst>
              </a:rPr>
              <a:t>Los </a:t>
            </a:r>
            <a:r>
              <a:rPr lang="es-ES" sz="2400" b="1" dirty="0">
                <a:solidFill>
                  <a:srgbClr val="FFFF00"/>
                </a:solidFill>
                <a:effectLst>
                  <a:glow rad="63500">
                    <a:srgbClr val="000000">
                      <a:satMod val="175000"/>
                      <a:alpha val="40000"/>
                    </a:srgbClr>
                  </a:glow>
                  <a:outerShdw blurRad="38100" dist="38100" dir="2700000" algn="tl">
                    <a:srgbClr val="000000">
                      <a:alpha val="43137"/>
                    </a:srgbClr>
                  </a:outerShdw>
                </a:effectLst>
              </a:rPr>
              <a:t>pastores se </a:t>
            </a:r>
            <a:r>
              <a:rPr lang="es-ES" sz="2400" b="1" dirty="0" smtClean="0">
                <a:solidFill>
                  <a:srgbClr val="FFFF00"/>
                </a:solidFill>
                <a:effectLst>
                  <a:glow rad="63500">
                    <a:srgbClr val="000000">
                      <a:satMod val="175000"/>
                      <a:alpha val="40000"/>
                    </a:srgbClr>
                  </a:glow>
                  <a:outerShdw blurRad="38100" dist="38100" dir="2700000" algn="tl">
                    <a:srgbClr val="000000">
                      <a:alpha val="43137"/>
                    </a:srgbClr>
                  </a:outerShdw>
                </a:effectLst>
              </a:rPr>
              <a:t>volvieron </a:t>
            </a:r>
            <a:r>
              <a:rPr lang="es-PE" sz="2400" b="1" dirty="0" smtClean="0">
                <a:solidFill>
                  <a:srgbClr val="FFFF00"/>
                </a:solidFill>
                <a:effectLst>
                  <a:glow rad="63500">
                    <a:srgbClr val="000000">
                      <a:satMod val="175000"/>
                      <a:alpha val="40000"/>
                    </a:srgbClr>
                  </a:glow>
                  <a:outerShdw blurRad="38100" dist="38100" dir="2700000" algn="tl">
                    <a:srgbClr val="000000">
                      <a:alpha val="43137"/>
                    </a:srgbClr>
                  </a:outerShdw>
                </a:effectLst>
              </a:rPr>
              <a:t>dando </a:t>
            </a:r>
            <a:r>
              <a:rPr lang="es-PE" sz="2400" b="1" dirty="0">
                <a:solidFill>
                  <a:srgbClr val="FFFF00"/>
                </a:solidFill>
                <a:effectLst>
                  <a:glow rad="63500">
                    <a:srgbClr val="000000">
                      <a:satMod val="175000"/>
                      <a:alpha val="40000"/>
                    </a:srgbClr>
                  </a:glow>
                  <a:outerShdw blurRad="38100" dist="38100" dir="2700000" algn="tl">
                    <a:srgbClr val="000000">
                      <a:alpha val="43137"/>
                    </a:srgbClr>
                  </a:outerShdw>
                </a:effectLst>
              </a:rPr>
              <a:t>gloria y alabanza a Dios por lo que habían visto y oído; todo como les habían dicho. </a:t>
            </a:r>
            <a:endParaRPr lang="es-ES" sz="2400" b="1" dirty="0">
              <a:solidFill>
                <a:srgbClr val="FFFF00"/>
              </a:solidFill>
              <a:effectLst>
                <a:glow rad="63500">
                  <a:srgbClr val="000000">
                    <a:satMod val="175000"/>
                    <a:alpha val="4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68445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sentación de Jesús al templo (Fiesta de la Candelaria) - El Di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57" y="406400"/>
            <a:ext cx="8153570" cy="610523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463958" y="3973055"/>
            <a:ext cx="4385134" cy="233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s-ES"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Al</a:t>
            </a:r>
            <a:r>
              <a:rPr lang="es-PE" sz="2400" b="1" dirty="0">
                <a:solidFill>
                  <a:srgbClr val="FFFFFF"/>
                </a:solidFill>
                <a:effectLst>
                  <a:glow rad="139700">
                    <a:schemeClr val="accent4">
                      <a:satMod val="175000"/>
                      <a:alpha val="40000"/>
                    </a:schemeClr>
                  </a:glow>
                  <a:outerShdw blurRad="38100" dist="38100" dir="2700000" algn="tl">
                    <a:srgbClr val="000000">
                      <a:alpha val="43137"/>
                    </a:srgbClr>
                  </a:outerShdw>
                </a:effectLst>
              </a:rPr>
              <a:t>cumplirse los ocho </a:t>
            </a:r>
            <a:r>
              <a:rPr lang="es-PE"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           días</a:t>
            </a:r>
            <a:r>
              <a:rPr lang="es-PE" sz="2400" b="1" dirty="0">
                <a:solidFill>
                  <a:srgbClr val="FFFFFF"/>
                </a:solidFill>
                <a:effectLst>
                  <a:glow rad="139700">
                    <a:schemeClr val="accent4">
                      <a:satMod val="175000"/>
                      <a:alpha val="40000"/>
                    </a:schemeClr>
                  </a:glow>
                  <a:outerShdw blurRad="38100" dist="38100" dir="2700000" algn="tl">
                    <a:srgbClr val="000000">
                      <a:alpha val="43137"/>
                    </a:srgbClr>
                  </a:outerShdw>
                </a:effectLst>
              </a:rPr>
              <a:t>, tocaba circuncidar </a:t>
            </a:r>
            <a:r>
              <a:rPr lang="es-PE"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           al </a:t>
            </a:r>
            <a:r>
              <a:rPr lang="es-PE" sz="2400" b="1" dirty="0">
                <a:solidFill>
                  <a:srgbClr val="FFFFFF"/>
                </a:solidFill>
                <a:effectLst>
                  <a:glow rad="139700">
                    <a:schemeClr val="accent4">
                      <a:satMod val="175000"/>
                      <a:alpha val="40000"/>
                    </a:schemeClr>
                  </a:glow>
                  <a:outerShdw blurRad="38100" dist="38100" dir="2700000" algn="tl">
                    <a:srgbClr val="000000">
                      <a:alpha val="43137"/>
                    </a:srgbClr>
                  </a:outerShdw>
                </a:effectLst>
              </a:rPr>
              <a:t>niño, y le pusieron por nombre Jesús, como lo había llamado el ángel antes de su </a:t>
            </a:r>
            <a:r>
              <a:rPr lang="es-PE"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concepción</a:t>
            </a:r>
            <a:endParaRPr lang="es-ES" sz="2400" b="1" dirty="0">
              <a:solidFill>
                <a:srgbClr val="FFFFFF"/>
              </a:solidFill>
              <a:effectLst>
                <a:glow rad="1397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084176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i.pinimg.com/564x/b5/59/67/b55967483efffe591cf7787ebd8d25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27" y="411162"/>
            <a:ext cx="8157155" cy="606353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12186" y="287115"/>
            <a:ext cx="5224507" cy="584775"/>
          </a:xfrm>
          <a:prstGeom prst="rect">
            <a:avLst/>
          </a:prstGeom>
        </p:spPr>
        <p:txBody>
          <a:bodyPr wrap="none">
            <a:spAutoFit/>
          </a:bodyPr>
          <a:lstStyle/>
          <a:p>
            <a:pPr fontAlgn="base">
              <a:spcBef>
                <a:spcPct val="0"/>
              </a:spcBef>
              <a:spcAft>
                <a:spcPct val="0"/>
              </a:spcAft>
            </a:pPr>
            <a:r>
              <a:rPr lang="es-ES_tradnl" sz="3200" b="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Aharoni" pitchFamily="2" charset="-79"/>
                <a:cs typeface="Aharoni" pitchFamily="2" charset="-79"/>
              </a:rPr>
              <a:t>Preguntas para la lectura:</a:t>
            </a:r>
            <a:endParaRPr lang="es-PE" sz="3200"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Aharoni" pitchFamily="2" charset="-79"/>
              <a:cs typeface="Aharoni" pitchFamily="2" charset="-79"/>
            </a:endParaRPr>
          </a:p>
        </p:txBody>
      </p:sp>
      <p:sp>
        <p:nvSpPr>
          <p:cNvPr id="2" name="1 Rectángulo"/>
          <p:cNvSpPr/>
          <p:nvPr/>
        </p:nvSpPr>
        <p:spPr>
          <a:xfrm>
            <a:off x="452582" y="2064097"/>
            <a:ext cx="5680363" cy="2554545"/>
          </a:xfrm>
          <a:prstGeom prst="rect">
            <a:avLst/>
          </a:prstGeom>
        </p:spPr>
        <p:txBody>
          <a:bodyPr wrap="square">
            <a:spAutoFit/>
          </a:bodyPr>
          <a:lstStyle/>
          <a:p>
            <a:pPr marL="457200" indent="-457200" fontAlgn="base">
              <a:spcBef>
                <a:spcPct val="0"/>
              </a:spcBef>
              <a:spcAft>
                <a:spcPct val="0"/>
              </a:spcAft>
              <a:buFont typeface="Wingdings" panose="05000000000000000000" pitchFamily="2" charset="2"/>
              <a:buChar char="Ø"/>
            </a:pPr>
            <a:r>
              <a:rPr lang="es-PE" sz="3200" b="1" dirty="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rPr>
              <a:t>¿Cómo reaccionan los pastores ante el anuncio de los ángeles?  </a:t>
            </a:r>
            <a:r>
              <a:rPr lang="es-PE" sz="3200" b="1" dirty="0" smtClean="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rPr>
              <a:t>                     ¿</a:t>
            </a:r>
            <a:r>
              <a:rPr lang="es-PE" sz="3200" b="1" dirty="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rPr>
              <a:t>Qué acciones realizan </a:t>
            </a:r>
            <a:r>
              <a:rPr lang="es-PE" sz="3200" b="1" dirty="0" smtClean="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rPr>
              <a:t>             a </a:t>
            </a:r>
            <a:r>
              <a:rPr lang="es-PE" sz="3200" b="1" dirty="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rPr>
              <a:t>lo largo del texto?</a:t>
            </a:r>
          </a:p>
        </p:txBody>
      </p:sp>
    </p:spTree>
    <p:extLst>
      <p:ext uri="{BB962C8B-B14F-4D97-AF65-F5344CB8AC3E}">
        <p14:creationId xmlns:p14="http://schemas.microsoft.com/office/powerpoint/2010/main" val="699394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2e/ff/6d/2eff6dbef8770f94ec919ec6b491da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30" y="360217"/>
            <a:ext cx="8240279" cy="611447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463782" y="5273852"/>
            <a:ext cx="8089095" cy="1043817"/>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algn="ctr" fontAlgn="base">
              <a:spcBef>
                <a:spcPct val="20000"/>
              </a:spcBef>
              <a:spcAft>
                <a:spcPct val="0"/>
              </a:spcAft>
              <a:buFont typeface="Wingdings" panose="05000000000000000000" pitchFamily="2" charset="2"/>
              <a:buChar char="Ø"/>
            </a:pPr>
            <a:r>
              <a:rPr lang="es-PE" sz="3200" dirty="0">
                <a:ln w="19050">
                  <a:solidFill>
                    <a:srgbClr val="1C1C1C">
                      <a:tint val="1000"/>
                    </a:srgbClr>
                  </a:solidFill>
                  <a:prstDash val="solid"/>
                </a:ln>
                <a:solidFill>
                  <a:srgbClr val="FFFF00"/>
                </a:solidFill>
                <a:effectLst>
                  <a:outerShdw blurRad="50000" dist="50800" dir="7500000" algn="tl">
                    <a:srgbClr val="000000">
                      <a:shade val="5000"/>
                      <a:alpha val="35000"/>
                    </a:srgbClr>
                  </a:outerShdw>
                </a:effectLst>
              </a:rPr>
              <a:t>¿Cómo reacciona María ante </a:t>
            </a:r>
            <a:r>
              <a:rPr lang="es-PE" sz="3200" dirty="0" smtClean="0">
                <a:ln w="19050">
                  <a:solidFill>
                    <a:srgbClr val="1C1C1C">
                      <a:tint val="1000"/>
                    </a:srgbClr>
                  </a:solidFill>
                  <a:prstDash val="solid"/>
                </a:ln>
                <a:solidFill>
                  <a:srgbClr val="FFFF00"/>
                </a:solidFill>
                <a:effectLst>
                  <a:outerShdw blurRad="50000" dist="50800" dir="7500000" algn="tl">
                    <a:srgbClr val="000000">
                      <a:shade val="5000"/>
                      <a:alpha val="35000"/>
                    </a:srgbClr>
                  </a:outerShdw>
                </a:effectLst>
              </a:rPr>
              <a:t>estos </a:t>
            </a:r>
            <a:r>
              <a:rPr lang="es-PE" sz="3200" dirty="0">
                <a:ln w="19050">
                  <a:solidFill>
                    <a:srgbClr val="1C1C1C">
                      <a:tint val="1000"/>
                    </a:srgbClr>
                  </a:solidFill>
                  <a:prstDash val="solid"/>
                </a:ln>
                <a:solidFill>
                  <a:srgbClr val="FFFF00"/>
                </a:solidFill>
                <a:effectLst>
                  <a:outerShdw blurRad="50000" dist="50800" dir="7500000" algn="tl">
                    <a:srgbClr val="000000">
                      <a:shade val="5000"/>
                      <a:alpha val="35000"/>
                    </a:srgbClr>
                  </a:outerShdw>
                </a:effectLst>
              </a:rPr>
              <a:t>acontecimientos tan sorprendentes?</a:t>
            </a:r>
            <a:endParaRPr lang="es-ES" sz="3200" dirty="0">
              <a:ln w="19050">
                <a:solidFill>
                  <a:srgbClr val="1C1C1C">
                    <a:tint val="1000"/>
                  </a:srgb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4989421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21" y="393576"/>
            <a:ext cx="8175751" cy="6099588"/>
          </a:xfrm>
          <a:prstGeom prst="rect">
            <a:avLst/>
          </a:prstGeom>
          <a:scene3d>
            <a:camera prst="orthographicFront"/>
            <a:lightRig rig="threePt" dir="t"/>
          </a:scene3d>
          <a:sp3d>
            <a:bevelT w="152400" h="50800" prst="softRound"/>
          </a:sp3d>
        </p:spPr>
      </p:pic>
      <p:sp>
        <p:nvSpPr>
          <p:cNvPr id="3" name="Rectangle 7"/>
          <p:cNvSpPr>
            <a:spLocks noChangeArrowheads="1"/>
          </p:cNvSpPr>
          <p:nvPr/>
        </p:nvSpPr>
        <p:spPr bwMode="auto">
          <a:xfrm>
            <a:off x="478721" y="5281922"/>
            <a:ext cx="7741643" cy="1211242"/>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fontAlgn="base">
              <a:spcBef>
                <a:spcPct val="20000"/>
              </a:spcBef>
              <a:spcAft>
                <a:spcPct val="0"/>
              </a:spcAft>
              <a:buFont typeface="Wingdings" panose="05000000000000000000" pitchFamily="2" charset="2"/>
              <a:buChar char="Ø"/>
            </a:pPr>
            <a:r>
              <a:rPr lang="es-PE" sz="3600" dirty="0">
                <a:ln w="19050">
                  <a:solidFill>
                    <a:srgbClr val="1C1C1C">
                      <a:tint val="1000"/>
                    </a:srgbClr>
                  </a:solidFill>
                  <a:prstDash val="solid"/>
                </a:ln>
                <a:solidFill>
                  <a:srgbClr val="FFFF00"/>
                </a:solidFill>
                <a:effectLst>
                  <a:glow rad="101600">
                    <a:srgbClr val="000000">
                      <a:alpha val="60000"/>
                    </a:srgbClr>
                  </a:glow>
                </a:effectLst>
              </a:rPr>
              <a:t>¿Qué actitud de María resalta el evangelista?</a:t>
            </a:r>
            <a:endParaRPr lang="es-ES" sz="3600" dirty="0">
              <a:ln w="19050">
                <a:solidFill>
                  <a:srgbClr val="1C1C1C">
                    <a:tint val="1000"/>
                  </a:srgbClr>
                </a:solidFill>
                <a:prstDash val="solid"/>
              </a:ln>
              <a:solidFill>
                <a:srgbClr val="FFFF00"/>
              </a:solidFill>
              <a:effectLst>
                <a:glow rad="101600">
                  <a:srgbClr val="000000">
                    <a:alpha val="60000"/>
                  </a:srgbClr>
                </a:glow>
              </a:effectLst>
            </a:endParaRPr>
          </a:p>
        </p:txBody>
      </p:sp>
    </p:spTree>
    <p:extLst>
      <p:ext uri="{BB962C8B-B14F-4D97-AF65-F5344CB8AC3E}">
        <p14:creationId xmlns:p14="http://schemas.microsoft.com/office/powerpoint/2010/main" val="36195778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8" y="366868"/>
            <a:ext cx="8165961" cy="6126295"/>
          </a:xfrm>
          <a:prstGeom prst="rect">
            <a:avLst/>
          </a:prstGeom>
        </p:spPr>
      </p:pic>
      <p:sp>
        <p:nvSpPr>
          <p:cNvPr id="2" name="1 Rectángulo"/>
          <p:cNvSpPr/>
          <p:nvPr/>
        </p:nvSpPr>
        <p:spPr>
          <a:xfrm>
            <a:off x="349965" y="5160541"/>
            <a:ext cx="8073598" cy="1200329"/>
          </a:xfrm>
          <a:prstGeom prst="rect">
            <a:avLst/>
          </a:prstGeom>
        </p:spPr>
        <p:txBody>
          <a:bodyPr wrap="square">
            <a:spAutoFit/>
          </a:bodyPr>
          <a:lstStyle/>
          <a:p>
            <a:pPr marL="571500" indent="-571500" algn="ctr" fontAlgn="base">
              <a:spcBef>
                <a:spcPct val="20000"/>
              </a:spcBef>
              <a:spcAft>
                <a:spcPct val="0"/>
              </a:spcAft>
              <a:buFont typeface="Wingdings" panose="05000000000000000000" pitchFamily="2" charset="2"/>
              <a:buChar char="Ø"/>
            </a:pPr>
            <a:r>
              <a:rPr lang="es-PE" sz="3600" i="1" dirty="0">
                <a:ln w="18415" cmpd="sng">
                  <a:solidFill>
                    <a:srgbClr val="FFFFFF"/>
                  </a:solidFill>
                  <a:prstDash val="solid"/>
                </a:ln>
                <a:solidFill>
                  <a:srgbClr val="FFFFFF"/>
                </a:solidFill>
                <a:effectLst>
                  <a:glow rad="101600">
                    <a:srgbClr val="C00000">
                      <a:alpha val="60000"/>
                    </a:srgbClr>
                  </a:glow>
                </a:effectLst>
                <a:latin typeface="Tekton Pro" pitchFamily="34" charset="0"/>
              </a:rPr>
              <a:t>	¿Qué sucedió a los ocho días del nacimiento de Jesús?</a:t>
            </a:r>
            <a:endParaRPr lang="es-ES" sz="3600" i="1" dirty="0">
              <a:ln w="18415" cmpd="sng">
                <a:solidFill>
                  <a:srgbClr val="FFFFFF"/>
                </a:solidFill>
                <a:prstDash val="solid"/>
              </a:ln>
              <a:solidFill>
                <a:srgbClr val="FFFFFF"/>
              </a:solidFill>
              <a:effectLst>
                <a:glow rad="101600">
                  <a:srgbClr val="C00000">
                    <a:alpha val="60000"/>
                  </a:srgbClr>
                </a:glow>
              </a:effectLst>
              <a:latin typeface="Tekton Pro" pitchFamily="34" charset="0"/>
            </a:endParaRPr>
          </a:p>
        </p:txBody>
      </p:sp>
    </p:spTree>
    <p:extLst>
      <p:ext uri="{BB962C8B-B14F-4D97-AF65-F5344CB8AC3E}">
        <p14:creationId xmlns:p14="http://schemas.microsoft.com/office/powerpoint/2010/main" val="39517538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65/8a/36/658a36beb447b09495cc5f7ffb2f5f2f.jpg"/>
          <p:cNvPicPr>
            <a:picLocks noChangeAspect="1" noChangeArrowheads="1"/>
          </p:cNvPicPr>
          <p:nvPr/>
        </p:nvPicPr>
        <p:blipFill rotWithShape="1">
          <a:blip r:embed="rId2">
            <a:extLst>
              <a:ext uri="{28A0092B-C50C-407E-A947-70E740481C1C}">
                <a14:useLocalDpi xmlns:a14="http://schemas.microsoft.com/office/drawing/2010/main" val="0"/>
              </a:ext>
            </a:extLst>
          </a:blip>
          <a:srcRect l="10470" b="11542"/>
          <a:stretch/>
        </p:blipFill>
        <p:spPr bwMode="auto">
          <a:xfrm>
            <a:off x="452837" y="420409"/>
            <a:ext cx="8192399" cy="60727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656793" y="2115102"/>
            <a:ext cx="6824659" cy="4156378"/>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fontAlgn="base">
              <a:spcBef>
                <a:spcPct val="0"/>
              </a:spcBef>
              <a:spcAft>
                <a:spcPct val="0"/>
              </a:spcAft>
            </a:pPr>
            <a:r>
              <a:rPr lang="es-PE" sz="270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El </a:t>
            </a:r>
            <a:r>
              <a:rPr lang="es-PE" sz="270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primer día del año se inicia con </a:t>
            </a:r>
            <a:r>
              <a:rPr lang="es-PE" sz="270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                         la mejor </a:t>
            </a:r>
            <a:r>
              <a:rPr lang="es-PE" sz="270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de </a:t>
            </a:r>
            <a:r>
              <a:rPr lang="es-PE" sz="270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las </a:t>
            </a:r>
            <a:r>
              <a:rPr lang="es-PE" sz="270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noticias: Dios nos </a:t>
            </a:r>
            <a:r>
              <a:rPr lang="es-PE" sz="270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              ha </a:t>
            </a:r>
            <a:r>
              <a:rPr lang="es-PE" sz="270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bendecido para siempre en Jesucristo. Además, en María y en los pastores </a:t>
            </a:r>
            <a:r>
              <a:rPr lang="es-PE" sz="270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               se </a:t>
            </a:r>
            <a:r>
              <a:rPr lang="es-PE" sz="270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nos ofrecen modelos de actitudes, formas de acoger y expresar en la vida </a:t>
            </a:r>
            <a:r>
              <a:rPr lang="es-PE" sz="270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         la </a:t>
            </a:r>
            <a:r>
              <a:rPr lang="es-PE" sz="270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bendición de Dios de modo que alcancen a todo  el mundo. Reflexionemos sobre el modo actualizar este evangelio en nuestra realidad cotidiana.</a:t>
            </a: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b="9183"/>
          <a:stretch/>
        </p:blipFill>
        <p:spPr>
          <a:xfrm>
            <a:off x="542175" y="397473"/>
            <a:ext cx="2499360" cy="1057409"/>
          </a:xfrm>
          <a:prstGeom prst="roundRect">
            <a:avLst/>
          </a:prstGeom>
        </p:spPr>
      </p:pic>
      <p:sp>
        <p:nvSpPr>
          <p:cNvPr id="4" name="Rectángulo 3"/>
          <p:cNvSpPr/>
          <p:nvPr/>
        </p:nvSpPr>
        <p:spPr>
          <a:xfrm>
            <a:off x="3664806" y="397473"/>
            <a:ext cx="2282997" cy="523220"/>
          </a:xfrm>
          <a:prstGeom prst="rect">
            <a:avLst/>
          </a:prstGeom>
        </p:spPr>
        <p:txBody>
          <a:bodyPr wrap="none">
            <a:spAutoFit/>
          </a:bodyPr>
          <a:lstStyle/>
          <a:p>
            <a:pPr algn="ctr" fontAlgn="base">
              <a:spcBef>
                <a:spcPct val="0"/>
              </a:spcBef>
              <a:spcAft>
                <a:spcPct val="0"/>
              </a:spcAft>
            </a:pPr>
            <a:r>
              <a:rPr lang="es-PE" sz="2800" b="1" dirty="0">
                <a:solidFill>
                  <a:srgbClr val="FFFFFF"/>
                </a:solidFill>
                <a:latin typeface="Tekton Pro" pitchFamily="34" charset="0"/>
              </a:rPr>
              <a:t>Motivación: </a:t>
            </a:r>
          </a:p>
        </p:txBody>
      </p:sp>
    </p:spTree>
    <p:extLst>
      <p:ext uri="{BB962C8B-B14F-4D97-AF65-F5344CB8AC3E}">
        <p14:creationId xmlns:p14="http://schemas.microsoft.com/office/powerpoint/2010/main" val="1378117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Effect transition="in" filter="blinds(vertical)">
                                      <p:cBhvr>
                                        <p:cTn id="7"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06" y="391017"/>
            <a:ext cx="8199120" cy="6089904"/>
          </a:xfrm>
          <a:prstGeom prst="rect">
            <a:avLst/>
          </a:prstGeom>
        </p:spPr>
      </p:pic>
      <p:sp>
        <p:nvSpPr>
          <p:cNvPr id="11" name="13 Rectángulo"/>
          <p:cNvSpPr/>
          <p:nvPr/>
        </p:nvSpPr>
        <p:spPr>
          <a:xfrm>
            <a:off x="1943708" y="463712"/>
            <a:ext cx="5738943" cy="584775"/>
          </a:xfrm>
          <a:prstGeom prst="rect">
            <a:avLst/>
          </a:prstGeom>
        </p:spPr>
        <p:txBody>
          <a:bodyPr wrap="none">
            <a:prstTxWarp prst="textChevron">
              <a:avLst/>
            </a:prstTxWarp>
            <a:spAutoFit/>
          </a:bodyPr>
          <a:lstStyle/>
          <a:p>
            <a:pPr fontAlgn="base">
              <a:spcBef>
                <a:spcPct val="0"/>
              </a:spcBef>
              <a:spcAft>
                <a:spcPts val="1000"/>
              </a:spcAft>
            </a:pPr>
            <a:r>
              <a:rPr lang="es-PE" sz="2400" b="1" dirty="0">
                <a:solidFill>
                  <a:srgbClr val="FFFFFF"/>
                </a:solidFill>
                <a:effectLst>
                  <a:glow rad="101600">
                    <a:schemeClr val="accent4">
                      <a:satMod val="175000"/>
                      <a:alpha val="40000"/>
                    </a:schemeClr>
                  </a:glow>
                  <a:outerShdw blurRad="50800" dist="38100" dir="10800000" algn="r" rotWithShape="0">
                    <a:prstClr val="black"/>
                  </a:outerShdw>
                </a:effectLst>
                <a:latin typeface="Arial Rounded MT Bold" panose="020F0704030504030204" pitchFamily="34" charset="0"/>
                <a:cs typeface="Arial" pitchFamily="34" charset="0"/>
              </a:rPr>
              <a:t>SANTA MARIA, MADRE DE </a:t>
            </a:r>
            <a:r>
              <a:rPr lang="es-PE" sz="2400" b="1" dirty="0" smtClean="0">
                <a:solidFill>
                  <a:srgbClr val="FFFFFF"/>
                </a:solidFill>
                <a:effectLst>
                  <a:glow rad="101600">
                    <a:schemeClr val="accent4">
                      <a:satMod val="175000"/>
                      <a:alpha val="40000"/>
                    </a:schemeClr>
                  </a:glow>
                  <a:outerShdw blurRad="50800" dist="38100" dir="10800000" algn="r" rotWithShape="0">
                    <a:prstClr val="black"/>
                  </a:outerShdw>
                </a:effectLst>
                <a:latin typeface="Arial Rounded MT Bold" panose="020F0704030504030204" pitchFamily="34" charset="0"/>
                <a:cs typeface="Arial" pitchFamily="34" charset="0"/>
              </a:rPr>
              <a:t>DIOS</a:t>
            </a:r>
            <a:endParaRPr lang="es-PE" sz="3200" b="1" dirty="0">
              <a:solidFill>
                <a:srgbClr val="FFFFFF"/>
              </a:solidFill>
              <a:effectLst>
                <a:glow rad="101600">
                  <a:schemeClr val="accent4">
                    <a:satMod val="175000"/>
                    <a:alpha val="40000"/>
                  </a:schemeClr>
                </a:glow>
                <a:outerShdw blurRad="50800" dist="38100" dir="10800000" algn="r" rotWithShape="0">
                  <a:prstClr val="black"/>
                </a:outerShdw>
              </a:effectLst>
              <a:latin typeface="Arial Rounded MT Bold" pitchFamily="34" charset="0"/>
              <a:cs typeface="Arial" pitchFamily="34" charset="0"/>
            </a:endParaRPr>
          </a:p>
        </p:txBody>
      </p:sp>
      <p:sp>
        <p:nvSpPr>
          <p:cNvPr id="12" name="Text Box 6"/>
          <p:cNvSpPr txBox="1">
            <a:spLocks noChangeArrowheads="1"/>
          </p:cNvSpPr>
          <p:nvPr/>
        </p:nvSpPr>
        <p:spPr bwMode="auto">
          <a:xfrm>
            <a:off x="6199560" y="1144433"/>
            <a:ext cx="2664296" cy="461665"/>
          </a:xfrm>
          <a:prstGeom prst="rect">
            <a:avLst/>
          </a:prstGeom>
          <a:no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s-ES" b="1" dirty="0">
                <a:solidFill>
                  <a:srgbClr val="FFFFFF"/>
                </a:solidFill>
                <a:effectLst>
                  <a:outerShdw blurRad="38100" dist="38100" dir="2700000" algn="tl">
                    <a:srgbClr val="000000">
                      <a:alpha val="43137"/>
                    </a:srgbClr>
                  </a:outerShdw>
                </a:effectLst>
                <a:latin typeface="Arial Rounded MT Bold" panose="020F0704030504030204" pitchFamily="34" charset="0"/>
              </a:rPr>
              <a:t>Lucas 2, 16-21</a:t>
            </a:r>
          </a:p>
        </p:txBody>
      </p:sp>
      <p:sp>
        <p:nvSpPr>
          <p:cNvPr id="13" name="5 Rectángulo"/>
          <p:cNvSpPr/>
          <p:nvPr/>
        </p:nvSpPr>
        <p:spPr>
          <a:xfrm>
            <a:off x="1146149" y="5074323"/>
            <a:ext cx="7128792" cy="1077218"/>
          </a:xfrm>
          <a:prstGeom prst="rect">
            <a:avLst/>
          </a:prstGeom>
          <a:scene3d>
            <a:camera prst="orthographicFront"/>
            <a:lightRig rig="soft" dir="tl">
              <a:rot lat="0" lon="0" rev="0"/>
            </a:lightRig>
          </a:scene3d>
          <a:sp3d>
            <a:bevelT w="152400" h="50800" prst="softRound"/>
          </a:sp3d>
        </p:spPr>
        <p:txBody>
          <a:bodyPr wrap="square">
            <a:prstTxWarp prst="textStop">
              <a:avLst/>
            </a:prstTxWarp>
            <a:spAutoFit/>
          </a:bodyPr>
          <a:lstStyle/>
          <a:p>
            <a:pPr algn="ctr" fontAlgn="base">
              <a:spcBef>
                <a:spcPct val="0"/>
              </a:spcBef>
              <a:spcAft>
                <a:spcPct val="0"/>
              </a:spcAft>
            </a:pPr>
            <a:r>
              <a:rPr lang="es-PE" sz="3200" b="1" dirty="0">
                <a:solidFill>
                  <a:srgbClr val="FFFFFF"/>
                </a:solidFill>
                <a:effectLst>
                  <a:glow rad="63500">
                    <a:schemeClr val="accent4">
                      <a:satMod val="175000"/>
                      <a:alpha val="40000"/>
                    </a:schemeClr>
                  </a:glow>
                  <a:outerShdw blurRad="50800" dist="38100" algn="l" rotWithShape="0">
                    <a:prstClr val="black"/>
                  </a:outerShdw>
                </a:effectLst>
                <a:latin typeface="Copperplate Gothic Bold" panose="020E0705020206020404" pitchFamily="34" charset="0"/>
                <a:cs typeface="Arial" pitchFamily="34" charset="0"/>
              </a:rPr>
              <a:t>LO ENCONTRARON ACOSTADO EN UN PESEBRE </a:t>
            </a:r>
            <a:endParaRPr lang="es-ES" sz="3200" b="1" dirty="0">
              <a:solidFill>
                <a:srgbClr val="FFFFFF"/>
              </a:solidFill>
              <a:effectLst>
                <a:glow rad="63500">
                  <a:schemeClr val="accent4">
                    <a:satMod val="175000"/>
                    <a:alpha val="40000"/>
                  </a:schemeClr>
                </a:glow>
                <a:outerShdw blurRad="50800" dist="38100" algn="l" rotWithShape="0">
                  <a:prstClr val="black"/>
                </a:outerShdw>
              </a:effectLst>
              <a:latin typeface="Copperplate Gothic Bold" panose="020E0705020206020404" pitchFamily="34" charset="0"/>
            </a:endParaRPr>
          </a:p>
        </p:txBody>
      </p:sp>
      <p:sp>
        <p:nvSpPr>
          <p:cNvPr id="14" name="CuadroTexto 13"/>
          <p:cNvSpPr txBox="1"/>
          <p:nvPr/>
        </p:nvSpPr>
        <p:spPr>
          <a:xfrm>
            <a:off x="480106" y="6265477"/>
            <a:ext cx="4768176" cy="215444"/>
          </a:xfrm>
          <a:prstGeom prst="rect">
            <a:avLst/>
          </a:prstGeom>
          <a:noFill/>
        </p:spPr>
        <p:txBody>
          <a:bodyPr wrap="square" rtlCol="0">
            <a:spAutoFit/>
          </a:bodyPr>
          <a:lstStyle/>
          <a:p>
            <a:r>
              <a:rPr lang="es-ES" sz="800" dirty="0" smtClean="0"/>
              <a:t>Imagen de Portada: Padre Erick Félix CM</a:t>
            </a:r>
            <a:endParaRPr lang="en-US" sz="800" dirty="0"/>
          </a:p>
        </p:txBody>
      </p:sp>
    </p:spTree>
    <p:extLst>
      <p:ext uri="{BB962C8B-B14F-4D97-AF65-F5344CB8AC3E}">
        <p14:creationId xmlns:p14="http://schemas.microsoft.com/office/powerpoint/2010/main" val="1611590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par>
                          <p:cTn id="11" fill="hold">
                            <p:stCondLst>
                              <p:cond delay="3100"/>
                            </p:stCondLst>
                            <p:childTnLst>
                              <p:par>
                                <p:cTn id="12" presetID="6"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par>
                          <p:cTn id="15" fill="hold">
                            <p:stCondLst>
                              <p:cond delay="51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by="(-#ppt_w*2)" calcmode="lin" valueType="num">
                                      <p:cBhvr rctx="PPT">
                                        <p:cTn id="18" dur="500" autoRev="1" fill="hold">
                                          <p:stCondLst>
                                            <p:cond delay="0"/>
                                          </p:stCondLst>
                                        </p:cTn>
                                        <p:tgtEl>
                                          <p:spTgt spid="13"/>
                                        </p:tgtEl>
                                        <p:attrNameLst>
                                          <p:attrName>ppt_w</p:attrName>
                                        </p:attrNameLst>
                                      </p:cBhvr>
                                    </p:anim>
                                    <p:anim by="(#ppt_w*0.50)" calcmode="lin" valueType="num">
                                      <p:cBhvr>
                                        <p:cTn id="19" dur="500" decel="50000" autoRev="1" fill="hold">
                                          <p:stCondLst>
                                            <p:cond delay="0"/>
                                          </p:stCondLst>
                                        </p:cTn>
                                        <p:tgtEl>
                                          <p:spTgt spid="13"/>
                                        </p:tgtEl>
                                        <p:attrNameLst>
                                          <p:attrName>ppt_x</p:attrName>
                                        </p:attrNameLst>
                                      </p:cBhvr>
                                    </p:anim>
                                    <p:anim from="(-#ppt_h/2)" to="(#ppt_y)" calcmode="lin" valueType="num">
                                      <p:cBhvr>
                                        <p:cTn id="20" dur="1000" fill="hold">
                                          <p:stCondLst>
                                            <p:cond delay="0"/>
                                          </p:stCondLst>
                                        </p:cTn>
                                        <p:tgtEl>
                                          <p:spTgt spid="13"/>
                                        </p:tgtEl>
                                        <p:attrNameLst>
                                          <p:attrName>ppt_y</p:attrName>
                                        </p:attrNameLst>
                                      </p:cBhvr>
                                    </p:anim>
                                    <p:animRot by="21600000">
                                      <p:cBhvr>
                                        <p:cTn id="21"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or qué los cristianos adoran a Jesús como Dios? - PalabrasBiblicas.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10" y="423391"/>
            <a:ext cx="8184863" cy="60513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358773" y="3920146"/>
            <a:ext cx="8295700" cy="2554545"/>
          </a:xfrm>
          <a:prstGeom prst="rect">
            <a:avLst/>
          </a:prstGeom>
          <a:noFill/>
          <a:ln w="9525">
            <a:noFill/>
            <a:miter lim="800000"/>
            <a:headEnd/>
            <a:tailEnd/>
          </a:ln>
          <a:effectLst/>
        </p:spPr>
        <p:txBody>
          <a:bodyPr wrap="square">
            <a:spAutoFit/>
          </a:bodyPr>
          <a:lstStyle/>
          <a:p>
            <a:pPr marL="457200" indent="-457200" algn="ctr" fontAlgn="base">
              <a:spcBef>
                <a:spcPct val="0"/>
              </a:spcBef>
              <a:buFont typeface="Wingdings" panose="05000000000000000000" pitchFamily="2" charset="2"/>
              <a:buChar char="§"/>
            </a:pPr>
            <a:r>
              <a:rPr lang="es-PE" sz="3200" dirty="0">
                <a:ln w="18415" cmpd="sng">
                  <a:solidFill>
                    <a:srgbClr val="FFFFFF"/>
                  </a:solidFill>
                  <a:prstDash val="solid"/>
                </a:ln>
                <a:solidFill>
                  <a:srgbClr val="FFFFFF"/>
                </a:solidFill>
                <a:effectLst>
                  <a:glow rad="139700">
                    <a:schemeClr val="accent4">
                      <a:satMod val="175000"/>
                      <a:alpha val="40000"/>
                    </a:schemeClr>
                  </a:glow>
                  <a:outerShdw blurRad="50800" dist="38100" dir="10800000" algn="r" rotWithShape="0">
                    <a:srgbClr val="C00000"/>
                  </a:outerShdw>
                </a:effectLst>
                <a:cs typeface="Arial" pitchFamily="34" charset="0"/>
              </a:rPr>
              <a:t>¿Cuál es nuestra disposición desde el inicio de año a seguir los pasos de Cristo, recientemente celebrado en su nacimiento, y que es Camino, Verdad y Vida </a:t>
            </a:r>
            <a:r>
              <a:rPr lang="es-PE" sz="2400" dirty="0">
                <a:ln w="18415" cmpd="sng">
                  <a:solidFill>
                    <a:srgbClr val="FFFFFF"/>
                  </a:solidFill>
                  <a:prstDash val="solid"/>
                </a:ln>
                <a:solidFill>
                  <a:srgbClr val="FFFFFF"/>
                </a:solidFill>
                <a:effectLst>
                  <a:glow rad="139700">
                    <a:schemeClr val="accent4">
                      <a:satMod val="175000"/>
                      <a:alpha val="40000"/>
                    </a:schemeClr>
                  </a:glow>
                  <a:outerShdw blurRad="50800" dist="38100" dir="10800000" algn="r" rotWithShape="0">
                    <a:srgbClr val="C00000"/>
                  </a:outerShdw>
                </a:effectLst>
                <a:cs typeface="Arial" pitchFamily="34" charset="0"/>
              </a:rPr>
              <a:t>(</a:t>
            </a:r>
            <a:r>
              <a:rPr lang="es-PE" sz="2400" dirty="0" err="1">
                <a:ln w="18415" cmpd="sng">
                  <a:solidFill>
                    <a:srgbClr val="FFFFFF"/>
                  </a:solidFill>
                  <a:prstDash val="solid"/>
                </a:ln>
                <a:solidFill>
                  <a:srgbClr val="FFFFFF"/>
                </a:solidFill>
                <a:effectLst>
                  <a:glow rad="139700">
                    <a:schemeClr val="accent4">
                      <a:satMod val="175000"/>
                      <a:alpha val="40000"/>
                    </a:schemeClr>
                  </a:glow>
                  <a:outerShdw blurRad="50800" dist="38100" dir="10800000" algn="r" rotWithShape="0">
                    <a:srgbClr val="C00000"/>
                  </a:outerShdw>
                </a:effectLst>
                <a:cs typeface="Arial" pitchFamily="34" charset="0"/>
              </a:rPr>
              <a:t>cf</a:t>
            </a:r>
            <a:r>
              <a:rPr lang="es-PE" sz="2400" dirty="0">
                <a:ln w="18415" cmpd="sng">
                  <a:solidFill>
                    <a:srgbClr val="FFFFFF"/>
                  </a:solidFill>
                  <a:prstDash val="solid"/>
                </a:ln>
                <a:solidFill>
                  <a:srgbClr val="FFFFFF"/>
                </a:solidFill>
                <a:effectLst>
                  <a:glow rad="139700">
                    <a:schemeClr val="accent4">
                      <a:satMod val="175000"/>
                      <a:alpha val="40000"/>
                    </a:schemeClr>
                  </a:glow>
                  <a:outerShdw blurRad="50800" dist="38100" dir="10800000" algn="r" rotWithShape="0">
                    <a:srgbClr val="C00000"/>
                  </a:outerShdw>
                </a:effectLst>
                <a:cs typeface="Arial" pitchFamily="34" charset="0"/>
              </a:rPr>
              <a:t> </a:t>
            </a:r>
            <a:r>
              <a:rPr lang="es-PE" sz="2400" dirty="0" err="1">
                <a:ln w="18415" cmpd="sng">
                  <a:solidFill>
                    <a:srgbClr val="FFFFFF"/>
                  </a:solidFill>
                  <a:prstDash val="solid"/>
                </a:ln>
                <a:solidFill>
                  <a:srgbClr val="FFFFFF"/>
                </a:solidFill>
                <a:effectLst>
                  <a:glow rad="139700">
                    <a:schemeClr val="accent4">
                      <a:satMod val="175000"/>
                      <a:alpha val="40000"/>
                    </a:schemeClr>
                  </a:glow>
                  <a:outerShdw blurRad="50800" dist="38100" dir="10800000" algn="r" rotWithShape="0">
                    <a:srgbClr val="C00000"/>
                  </a:outerShdw>
                </a:effectLst>
                <a:cs typeface="Arial" pitchFamily="34" charset="0"/>
              </a:rPr>
              <a:t>Jn</a:t>
            </a:r>
            <a:r>
              <a:rPr lang="es-PE" sz="2400" dirty="0">
                <a:ln w="18415" cmpd="sng">
                  <a:solidFill>
                    <a:srgbClr val="FFFFFF"/>
                  </a:solidFill>
                  <a:prstDash val="solid"/>
                </a:ln>
                <a:solidFill>
                  <a:srgbClr val="FFFFFF"/>
                </a:solidFill>
                <a:effectLst>
                  <a:glow rad="139700">
                    <a:schemeClr val="accent4">
                      <a:satMod val="175000"/>
                      <a:alpha val="40000"/>
                    </a:schemeClr>
                  </a:glow>
                  <a:outerShdw blurRad="50800" dist="38100" dir="10800000" algn="r" rotWithShape="0">
                    <a:srgbClr val="C00000"/>
                  </a:outerShdw>
                </a:effectLst>
                <a:cs typeface="Arial" pitchFamily="34" charset="0"/>
              </a:rPr>
              <a:t> 14, 5)?</a:t>
            </a:r>
            <a:endParaRPr lang="es-ES" sz="2400" dirty="0">
              <a:ln w="18415" cmpd="sng">
                <a:solidFill>
                  <a:srgbClr val="FFFFFF"/>
                </a:solidFill>
                <a:prstDash val="solid"/>
              </a:ln>
              <a:solidFill>
                <a:srgbClr val="FFFFFF"/>
              </a:solidFill>
              <a:effectLst>
                <a:glow rad="139700">
                  <a:schemeClr val="accent4">
                    <a:satMod val="175000"/>
                    <a:alpha val="40000"/>
                  </a:schemeClr>
                </a:glow>
                <a:outerShdw blurRad="50800" dist="38100" dir="10800000" algn="r" rotWithShape="0">
                  <a:srgbClr val="C00000"/>
                </a:outerShdw>
              </a:effectLst>
              <a:cs typeface="Arial" pitchFamily="34" charset="0"/>
            </a:endParaRPr>
          </a:p>
        </p:txBody>
      </p:sp>
    </p:spTree>
    <p:extLst>
      <p:ext uri="{BB962C8B-B14F-4D97-AF65-F5344CB8AC3E}">
        <p14:creationId xmlns:p14="http://schemas.microsoft.com/office/powerpoint/2010/main" val="4113888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87" y="392915"/>
            <a:ext cx="8122367" cy="6072540"/>
          </a:xfrm>
          <a:prstGeom prst="rect">
            <a:avLst/>
          </a:prstGeom>
          <a:scene3d>
            <a:camera prst="orthographicFront"/>
            <a:lightRig rig="threePt" dir="t"/>
          </a:scene3d>
          <a:sp3d>
            <a:bevelT w="152400" h="50800" prst="softRound"/>
          </a:sp3d>
        </p:spPr>
      </p:pic>
      <p:sp>
        <p:nvSpPr>
          <p:cNvPr id="2" name="1 CuadroTexto"/>
          <p:cNvSpPr txBox="1"/>
          <p:nvPr/>
        </p:nvSpPr>
        <p:spPr>
          <a:xfrm>
            <a:off x="607972" y="2750695"/>
            <a:ext cx="5423373" cy="353943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base">
              <a:spcBef>
                <a:spcPct val="0"/>
              </a:spcBef>
              <a:spcAft>
                <a:spcPct val="0"/>
              </a:spcAft>
              <a:buFont typeface="Wingdings" panose="05000000000000000000" pitchFamily="2" charset="2"/>
              <a:buChar char="§"/>
              <a:defRPr/>
            </a:pPr>
            <a:r>
              <a:rPr lang="es-PE" sz="2800" b="1" spc="50" dirty="0">
                <a:ln w="11430"/>
                <a:solidFill>
                  <a:srgbClr val="C00000"/>
                </a:solidFill>
                <a:effectLst>
                  <a:glow rad="63500">
                    <a:srgbClr val="FFFFFF"/>
                  </a:glow>
                  <a:outerShdw blurRad="76200" dist="50800" dir="5400000" algn="tl" rotWithShape="0">
                    <a:srgbClr val="000000">
                      <a:alpha val="65000"/>
                    </a:srgbClr>
                  </a:outerShdw>
                </a:effectLst>
              </a:rPr>
              <a:t>Especialmente meditamos </a:t>
            </a:r>
            <a:r>
              <a:rPr lang="es-PE" sz="2800" b="1" spc="50" dirty="0" smtClean="0">
                <a:ln w="11430"/>
                <a:solidFill>
                  <a:srgbClr val="C00000"/>
                </a:solidFill>
                <a:effectLst>
                  <a:glow rad="63500">
                    <a:srgbClr val="FFFFFF"/>
                  </a:glow>
                  <a:outerShdw blurRad="76200" dist="50800" dir="5400000" algn="tl" rotWithShape="0">
                    <a:srgbClr val="000000">
                      <a:alpha val="65000"/>
                    </a:srgbClr>
                  </a:outerShdw>
                </a:effectLst>
              </a:rPr>
              <a:t>             ¿</a:t>
            </a:r>
            <a:r>
              <a:rPr lang="es-PE" sz="2800" b="1" spc="50" dirty="0">
                <a:ln w="11430"/>
                <a:solidFill>
                  <a:srgbClr val="C00000"/>
                </a:solidFill>
                <a:effectLst>
                  <a:glow rad="63500">
                    <a:srgbClr val="FFFFFF"/>
                  </a:glow>
                  <a:outerShdw blurRad="76200" dist="50800" dir="5400000" algn="tl" rotWithShape="0">
                    <a:srgbClr val="000000">
                      <a:alpha val="65000"/>
                    </a:srgbClr>
                  </a:outerShdw>
                </a:effectLst>
              </a:rPr>
              <a:t>Cuál es nuestra actitud de contemplación de su acción en nuestra vida, en lo que hemos vivido y viviremos durante el tiempo que ahora comienza?</a:t>
            </a:r>
            <a:endParaRPr lang="es-ES" sz="2800" b="1" spc="50" dirty="0">
              <a:ln w="11430"/>
              <a:solidFill>
                <a:srgbClr val="C00000"/>
              </a:solidFill>
              <a:effectLst>
                <a:glow rad="63500">
                  <a:srgbClr val="FFFFFF"/>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94870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blinds(vertical)">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93" y="411481"/>
            <a:ext cx="8120861" cy="6072445"/>
          </a:xfrm>
          <a:prstGeom prst="rect">
            <a:avLst/>
          </a:prstGeom>
        </p:spPr>
      </p:pic>
      <p:sp>
        <p:nvSpPr>
          <p:cNvPr id="4" name="3 CuadroTexto"/>
          <p:cNvSpPr txBox="1"/>
          <p:nvPr/>
        </p:nvSpPr>
        <p:spPr>
          <a:xfrm>
            <a:off x="385829" y="411481"/>
            <a:ext cx="8305588" cy="2246769"/>
          </a:xfrm>
          <a:prstGeom prst="rect">
            <a:avLst/>
          </a:prstGeom>
          <a:noFill/>
        </p:spPr>
        <p:txBody>
          <a:bodyPr wrap="square">
            <a:spAutoFit/>
          </a:bodyPr>
          <a:lstStyle/>
          <a:p>
            <a:pPr marL="457200" indent="-457200" algn="ctr" fontAlgn="base">
              <a:spcBef>
                <a:spcPct val="0"/>
              </a:spcBef>
              <a:spcAft>
                <a:spcPct val="0"/>
              </a:spcAft>
              <a:buFont typeface="Wingdings" panose="05000000000000000000" pitchFamily="2" charset="2"/>
              <a:buChar char="§"/>
              <a:defRPr/>
            </a:pPr>
            <a:r>
              <a:rPr lang="es-PE" sz="2800" dirty="0">
                <a:solidFill>
                  <a:srgbClr val="FFFFFF"/>
                </a:solidFill>
                <a:effectLst>
                  <a:glow rad="139700">
                    <a:schemeClr val="accent4">
                      <a:satMod val="175000"/>
                      <a:alpha val="40000"/>
                    </a:schemeClr>
                  </a:glow>
                  <a:outerShdw blurRad="38100" dist="38100" dir="2700000" algn="tl">
                    <a:srgbClr val="000000">
                      <a:alpha val="43137"/>
                    </a:srgbClr>
                  </a:outerShdw>
                </a:effectLst>
              </a:rPr>
              <a:t>Bíblicamente el corazón significa el lugar donde comprendemos, amamos y tomamos decisiones</a:t>
            </a:r>
            <a:r>
              <a:rPr lang="es-PE" sz="280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 Durante este año, </a:t>
            </a:r>
            <a:r>
              <a:rPr lang="es-ES" sz="2800" dirty="0">
                <a:solidFill>
                  <a:srgbClr val="FFFFFF"/>
                </a:solidFill>
                <a:effectLst>
                  <a:glow rad="139700">
                    <a:schemeClr val="accent4">
                      <a:satMod val="175000"/>
                      <a:alpha val="40000"/>
                    </a:schemeClr>
                  </a:glow>
                  <a:outerShdw blurRad="38100" dist="38100" dir="2700000" algn="tl">
                    <a:srgbClr val="000000">
                      <a:alpha val="43137"/>
                    </a:srgbClr>
                  </a:outerShdw>
                </a:effectLst>
              </a:rPr>
              <a:t>¿Tomaremos en cuenta la voluntad de Dios para alcanzar la paz verdadera?</a:t>
            </a:r>
          </a:p>
        </p:txBody>
      </p:sp>
    </p:spTree>
    <p:extLst>
      <p:ext uri="{BB962C8B-B14F-4D97-AF65-F5344CB8AC3E}">
        <p14:creationId xmlns:p14="http://schemas.microsoft.com/office/powerpoint/2010/main" val="4001990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Effect transition="in" filter="blinds(vertical)">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94" y="397163"/>
            <a:ext cx="8145805" cy="6123709"/>
          </a:xfrm>
          <a:prstGeom prst="rect">
            <a:avLst/>
          </a:prstGeom>
        </p:spPr>
      </p:pic>
      <p:sp>
        <p:nvSpPr>
          <p:cNvPr id="11" name="Rectangle 11"/>
          <p:cNvSpPr>
            <a:spLocks noChangeArrowheads="1"/>
          </p:cNvSpPr>
          <p:nvPr/>
        </p:nvSpPr>
        <p:spPr bwMode="auto">
          <a:xfrm>
            <a:off x="2456868" y="3417468"/>
            <a:ext cx="6124258" cy="2456873"/>
          </a:xfrm>
          <a:prstGeom prst="rect">
            <a:avLst/>
          </a:prstGeom>
          <a:noFill/>
          <a:ln w="9525">
            <a:noFill/>
            <a:miter lim="800000"/>
            <a:headEnd/>
            <a:tailEnd/>
          </a:ln>
          <a:effectLst/>
        </p:spPr>
        <p:txBody>
          <a:bodyPr/>
          <a:lstStyle/>
          <a:p>
            <a:pPr marL="342900" indent="-342900" algn="r" fontAlgn="base">
              <a:spcBef>
                <a:spcPct val="20000"/>
              </a:spcBef>
              <a:spcAft>
                <a:spcPct val="0"/>
              </a:spcAft>
            </a:pPr>
            <a:r>
              <a:rPr lang="es-PE" sz="2400" dirty="0" smtClean="0">
                <a:ln w="18415" cmpd="sng">
                  <a:solidFill>
                    <a:srgbClr val="FFFFFF"/>
                  </a:solidFill>
                  <a:prstDash val="solid"/>
                </a:ln>
                <a:solidFill>
                  <a:srgbClr val="FFFF00"/>
                </a:solidFill>
                <a:effectLst>
                  <a:glow rad="139700">
                    <a:schemeClr val="accent4">
                      <a:satMod val="175000"/>
                      <a:alpha val="40000"/>
                    </a:schemeClr>
                  </a:glow>
                  <a:outerShdw blurRad="50800" dist="38100" dir="8100000" algn="tr" rotWithShape="0">
                    <a:srgbClr val="00020C"/>
                  </a:outerShdw>
                </a:effectLst>
                <a:latin typeface="Swis721 BT" pitchFamily="34" charset="0"/>
              </a:rPr>
              <a:t>Del </a:t>
            </a:r>
            <a:r>
              <a:rPr lang="es-PE" sz="2400" dirty="0">
                <a:ln w="18415" cmpd="sng">
                  <a:solidFill>
                    <a:srgbClr val="FFFFFF"/>
                  </a:solidFill>
                  <a:prstDash val="solid"/>
                </a:ln>
                <a:solidFill>
                  <a:srgbClr val="FFFF00"/>
                </a:solidFill>
                <a:effectLst>
                  <a:glow rad="139700">
                    <a:schemeClr val="accent4">
                      <a:satMod val="175000"/>
                      <a:alpha val="40000"/>
                    </a:schemeClr>
                  </a:glow>
                  <a:outerShdw blurRad="50800" dist="38100" dir="8100000" algn="tr" rotWithShape="0">
                    <a:srgbClr val="00020C"/>
                  </a:outerShdw>
                </a:effectLst>
                <a:latin typeface="Swis721 BT" pitchFamily="34" charset="0"/>
              </a:rPr>
              <a:t>silencio en la contemplación del misterio pasamos, como esos pastores, a cantar la gloria de Dios y a celebrar su amor. Lo que nos han dicho se ha cumplido realmente, y continúa actualizándose en nuestros días con la encarnación cotidiana de Dios en nuestra historia.</a:t>
            </a:r>
          </a:p>
        </p:txBody>
      </p:sp>
      <p:sp>
        <p:nvSpPr>
          <p:cNvPr id="8" name="Rectangle 11"/>
          <p:cNvSpPr>
            <a:spLocks noChangeArrowheads="1"/>
          </p:cNvSpPr>
          <p:nvPr/>
        </p:nvSpPr>
        <p:spPr bwMode="auto">
          <a:xfrm>
            <a:off x="2170789" y="1488347"/>
            <a:ext cx="2493150" cy="612098"/>
          </a:xfrm>
          <a:prstGeom prst="rect">
            <a:avLst/>
          </a:prstGeom>
          <a:noFill/>
          <a:ln w="9525">
            <a:noFill/>
            <a:miter lim="800000"/>
            <a:headEnd/>
            <a:tailEnd/>
          </a:ln>
          <a:effectLst/>
        </p:spPr>
        <p:txBody>
          <a:bodyPr/>
          <a:lstStyle/>
          <a:p>
            <a:pPr marL="342900" indent="-342900" fontAlgn="base">
              <a:spcBef>
                <a:spcPct val="20000"/>
              </a:spcBef>
              <a:spcAft>
                <a:spcPct val="0"/>
              </a:spcAft>
            </a:pPr>
            <a:r>
              <a:rPr lang="es-PE" sz="2400" b="1" dirty="0">
                <a:ln w="18415" cmpd="sng">
                  <a:solidFill>
                    <a:srgbClr val="FFFFFF"/>
                  </a:solidFill>
                  <a:prstDash val="solid"/>
                </a:ln>
                <a:solidFill>
                  <a:srgbClr val="FFFF00"/>
                </a:solidFill>
                <a:effectLst>
                  <a:glow rad="139700">
                    <a:schemeClr val="accent4">
                      <a:satMod val="175000"/>
                      <a:alpha val="40000"/>
                    </a:schemeClr>
                  </a:glow>
                  <a:outerShdw blurRad="50800" dist="38100" dir="8100000" algn="tr" rotWithShape="0">
                    <a:srgbClr val="00020C"/>
                  </a:outerShdw>
                </a:effectLst>
                <a:latin typeface="Swis721 BT" pitchFamily="34" charset="0"/>
              </a:rPr>
              <a:t>    </a:t>
            </a:r>
            <a:r>
              <a:rPr lang="es-PE" sz="2400" b="1" dirty="0" smtClean="0">
                <a:ln w="18415" cmpd="sng">
                  <a:solidFill>
                    <a:srgbClr val="FFFFFF"/>
                  </a:solidFill>
                  <a:prstDash val="solid"/>
                </a:ln>
                <a:solidFill>
                  <a:srgbClr val="FFFF00"/>
                </a:solidFill>
                <a:effectLst>
                  <a:glow rad="139700">
                    <a:schemeClr val="accent4">
                      <a:satMod val="175000"/>
                      <a:alpha val="40000"/>
                    </a:schemeClr>
                  </a:glow>
                  <a:outerShdw blurRad="50800" dist="38100" dir="8100000" algn="tr" rotWithShape="0">
                    <a:srgbClr val="00020C"/>
                  </a:outerShdw>
                </a:effectLst>
                <a:latin typeface="Swis721 BT" pitchFamily="34" charset="0"/>
              </a:rPr>
              <a:t>Motivación:</a:t>
            </a:r>
            <a:endParaRPr lang="es-PE" sz="2400" b="1" dirty="0">
              <a:ln w="18415" cmpd="sng">
                <a:solidFill>
                  <a:srgbClr val="FFFFFF"/>
                </a:solidFill>
                <a:prstDash val="solid"/>
              </a:ln>
              <a:solidFill>
                <a:srgbClr val="FFFF00"/>
              </a:solidFill>
              <a:effectLst>
                <a:glow rad="139700">
                  <a:schemeClr val="accent4">
                    <a:satMod val="175000"/>
                    <a:alpha val="40000"/>
                  </a:schemeClr>
                </a:glow>
                <a:outerShdw blurRad="50800" dist="38100" dir="8100000" algn="tr" rotWithShape="0">
                  <a:srgbClr val="00020C"/>
                </a:outerShdw>
              </a:effectLst>
              <a:latin typeface="Swis721 BT"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83" y="397163"/>
            <a:ext cx="2755392" cy="1091184"/>
          </a:xfrm>
          <a:prstGeom prst="roundRect">
            <a:avLst/>
          </a:prstGeom>
        </p:spPr>
      </p:pic>
      <p:sp>
        <p:nvSpPr>
          <p:cNvPr id="9" name="Rectangle 11"/>
          <p:cNvSpPr>
            <a:spLocks noChangeArrowheads="1"/>
          </p:cNvSpPr>
          <p:nvPr/>
        </p:nvSpPr>
        <p:spPr bwMode="auto">
          <a:xfrm>
            <a:off x="576083" y="4149080"/>
            <a:ext cx="7894212" cy="1867723"/>
          </a:xfrm>
          <a:prstGeom prst="rect">
            <a:avLst/>
          </a:prstGeom>
          <a:noFill/>
          <a:ln w="9525">
            <a:noFill/>
            <a:miter lim="800000"/>
            <a:headEnd/>
            <a:tailEnd/>
          </a:ln>
          <a:effectLst/>
        </p:spPr>
        <p:txBody>
          <a:bodyPr/>
          <a:lstStyle/>
          <a:p>
            <a:pPr marL="342900" indent="-342900" algn="ctr" fontAlgn="base">
              <a:spcBef>
                <a:spcPct val="20000"/>
              </a:spcBef>
              <a:spcAft>
                <a:spcPct val="0"/>
              </a:spcAft>
            </a:pPr>
            <a:endParaRPr lang="es-PE" sz="2800" dirty="0">
              <a:ln w="18415" cmpd="sng">
                <a:solidFill>
                  <a:srgbClr val="FFFFFF"/>
                </a:solidFill>
                <a:prstDash val="solid"/>
              </a:ln>
              <a:solidFill>
                <a:srgbClr val="FFFF00"/>
              </a:solidFill>
              <a:effectLst>
                <a:outerShdw blurRad="50800" dist="38100" dir="10800000" algn="r" rotWithShape="0">
                  <a:srgbClr val="000000"/>
                </a:outerShdw>
              </a:effectLst>
              <a:latin typeface="Swis721 BT" pitchFamily="34" charset="0"/>
            </a:endParaRPr>
          </a:p>
        </p:txBody>
      </p:sp>
    </p:spTree>
    <p:extLst>
      <p:ext uri="{BB962C8B-B14F-4D97-AF65-F5344CB8AC3E}">
        <p14:creationId xmlns:p14="http://schemas.microsoft.com/office/powerpoint/2010/main" val="2543050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1"/>
                                        </p:tgtEl>
                                        <p:attrNameLst>
                                          <p:attrName>ppt_y</p:attrName>
                                        </p:attrNameLst>
                                      </p:cBhvr>
                                      <p:tavLst>
                                        <p:tav tm="0">
                                          <p:val>
                                            <p:strVal val="#ppt_y"/>
                                          </p:val>
                                        </p:tav>
                                        <p:tav tm="100000">
                                          <p:val>
                                            <p:strVal val="#ppt_y"/>
                                          </p:val>
                                        </p:tav>
                                      </p:tavLst>
                                    </p:anim>
                                    <p:anim calcmode="lin" valueType="num">
                                      <p:cBhvr>
                                        <p:cTn id="17"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pinimg.com/564x/e3/5b/a6/e35ba6f14c636743906cc27d8219ff44.jpg"/>
          <p:cNvPicPr>
            <a:picLocks noChangeAspect="1" noChangeArrowheads="1"/>
          </p:cNvPicPr>
          <p:nvPr/>
        </p:nvPicPr>
        <p:blipFill rotWithShape="1">
          <a:blip r:embed="rId3">
            <a:extLst>
              <a:ext uri="{28A0092B-C50C-407E-A947-70E740481C1C}">
                <a14:useLocalDpi xmlns:a14="http://schemas.microsoft.com/office/drawing/2010/main" val="0"/>
              </a:ext>
            </a:extLst>
          </a:blip>
          <a:srcRect t="6511"/>
          <a:stretch/>
        </p:blipFill>
        <p:spPr bwMode="auto">
          <a:xfrm>
            <a:off x="441903" y="424874"/>
            <a:ext cx="8221806" cy="607752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723821" y="2595419"/>
            <a:ext cx="7478069" cy="1200329"/>
          </a:xfrm>
          <a:prstGeom prst="rect">
            <a:avLst/>
          </a:prstGeom>
          <a:noFill/>
        </p:spPr>
        <p:txBody>
          <a:bodyPr wrap="square" lIns="91440" tIns="45720" rIns="91440" bIns="45720">
            <a:spAutoFit/>
          </a:bodyPr>
          <a:lstStyle/>
          <a:p>
            <a:pPr algn="ctr" fontAlgn="base">
              <a:spcBef>
                <a:spcPct val="0"/>
              </a:spcBef>
              <a:spcAft>
                <a:spcPct val="0"/>
              </a:spcAft>
            </a:pPr>
            <a:r>
              <a:rPr lang="es-PE" sz="2400" b="1" dirty="0">
                <a:solidFill>
                  <a:schemeClr val="accent5">
                    <a:lumMod val="20000"/>
                    <a:lumOff val="80000"/>
                  </a:schemeClr>
                </a:solidFill>
                <a:effectLst>
                  <a:glow rad="63500">
                    <a:srgbClr val="000000">
                      <a:satMod val="175000"/>
                      <a:alpha val="40000"/>
                    </a:srgbClr>
                  </a:glow>
                  <a:outerShdw blurRad="38100" dist="38100" dir="2700000" algn="tl">
                    <a:srgbClr val="000000">
                      <a:alpha val="43137"/>
                    </a:srgbClr>
                  </a:outerShdw>
                </a:effectLst>
              </a:rPr>
              <a:t>•  Cada participante puede expresar en voz alta su acción de gracias por algún acontecimiento significativo del año que termina.</a:t>
            </a:r>
          </a:p>
        </p:txBody>
      </p:sp>
    </p:spTree>
    <p:extLst>
      <p:ext uri="{BB962C8B-B14F-4D97-AF65-F5344CB8AC3E}">
        <p14:creationId xmlns:p14="http://schemas.microsoft.com/office/powerpoint/2010/main" val="37105928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
                                        </p:tgtEl>
                                        <p:attrNameLst>
                                          <p:attrName>ppt_y</p:attrName>
                                        </p:attrNameLst>
                                      </p:cBhvr>
                                      <p:tavLst>
                                        <p:tav tm="0">
                                          <p:val>
                                            <p:strVal val="#ppt_y"/>
                                          </p:val>
                                        </p:tav>
                                        <p:tav tm="100000">
                                          <p:val>
                                            <p:strVal val="#ppt_y"/>
                                          </p:val>
                                        </p:tav>
                                      </p:tavLst>
                                    </p:anim>
                                    <p:anim calcmode="lin" valueType="num">
                                      <p:cBhvr>
                                        <p:cTn id="9"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pinimg.com/564x/7d/77/e3/7d77e3a948ccd764b740c2da322df9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68" y="404923"/>
            <a:ext cx="8198849" cy="61067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
          <p:cNvSpPr>
            <a:spLocks noChangeArrowheads="1"/>
          </p:cNvSpPr>
          <p:nvPr/>
        </p:nvSpPr>
        <p:spPr bwMode="auto">
          <a:xfrm>
            <a:off x="446388" y="1417752"/>
            <a:ext cx="8124959" cy="3648926"/>
          </a:xfrm>
          <a:prstGeom prst="rect">
            <a:avLst/>
          </a:prstGeom>
          <a:noFill/>
          <a:ln w="9525">
            <a:noFill/>
            <a:miter lim="800000"/>
            <a:headEnd/>
            <a:tailEnd/>
          </a:ln>
          <a:effectLst>
            <a:softEdge rad="317500"/>
          </a:effectLst>
        </p:spPr>
        <p:txBody>
          <a:bodyPr/>
          <a:lstStyle/>
          <a:p>
            <a:pPr marL="342900" indent="-342900" algn="ctr" fontAlgn="base">
              <a:lnSpc>
                <a:spcPct val="80000"/>
              </a:lnSpc>
              <a:spcBef>
                <a:spcPct val="20000"/>
              </a:spcBef>
              <a:spcAft>
                <a:spcPct val="0"/>
              </a:spcAft>
            </a:pPr>
            <a:r>
              <a:rPr lang="es-PE" sz="2200" dirty="0" smtClean="0">
                <a:solidFill>
                  <a:schemeClr val="accent2">
                    <a:lumMod val="75000"/>
                  </a:schemeClr>
                </a:solidFill>
                <a:effectLst>
                  <a:outerShdw blurRad="38100" dist="38100" dir="2700000" algn="tl">
                    <a:srgbClr val="000000">
                      <a:alpha val="43137"/>
                    </a:srgbClr>
                  </a:outerShdw>
                </a:effectLst>
                <a:latin typeface="Tekton Pro" pitchFamily="34" charset="0"/>
                <a:ea typeface="Adobe Fan Heiti Std B" pitchFamily="34" charset="-128"/>
              </a:rPr>
              <a:t>San </a:t>
            </a:r>
            <a:r>
              <a:rPr lang="es-PE" sz="2200" dirty="0">
                <a:solidFill>
                  <a:schemeClr val="accent2">
                    <a:lumMod val="75000"/>
                  </a:schemeClr>
                </a:solidFill>
                <a:effectLst>
                  <a:outerShdw blurRad="38100" dist="38100" dir="2700000" algn="tl">
                    <a:srgbClr val="000000">
                      <a:alpha val="43137"/>
                    </a:srgbClr>
                  </a:outerShdw>
                </a:effectLst>
                <a:latin typeface="Tekton Pro" pitchFamily="34" charset="0"/>
                <a:ea typeface="Adobe Fan Heiti Std B" pitchFamily="34" charset="-128"/>
              </a:rPr>
              <a:t>Vicente puede ser considerado un “constructor de paz”. </a:t>
            </a:r>
            <a:r>
              <a:rPr lang="es-PE" sz="2200" dirty="0" smtClean="0">
                <a:solidFill>
                  <a:schemeClr val="accent2">
                    <a:lumMod val="75000"/>
                  </a:schemeClr>
                </a:solidFill>
                <a:effectLst>
                  <a:outerShdw blurRad="38100" dist="38100" dir="2700000" algn="tl">
                    <a:srgbClr val="000000">
                      <a:alpha val="43137"/>
                    </a:srgbClr>
                  </a:outerShdw>
                </a:effectLst>
                <a:latin typeface="Tekton Pro" pitchFamily="34" charset="0"/>
                <a:ea typeface="Adobe Fan Heiti Std B" pitchFamily="34" charset="-128"/>
              </a:rPr>
              <a:t> No </a:t>
            </a:r>
            <a:r>
              <a:rPr lang="es-PE" sz="2200" dirty="0">
                <a:solidFill>
                  <a:schemeClr val="accent2">
                    <a:lumMod val="75000"/>
                  </a:schemeClr>
                </a:solidFill>
                <a:effectLst>
                  <a:outerShdw blurRad="38100" dist="38100" dir="2700000" algn="tl">
                    <a:srgbClr val="000000">
                      <a:alpha val="43137"/>
                    </a:srgbClr>
                  </a:outerShdw>
                </a:effectLst>
                <a:latin typeface="Tekton Pro" pitchFamily="34" charset="0"/>
                <a:ea typeface="Adobe Fan Heiti Std B" pitchFamily="34" charset="-128"/>
              </a:rPr>
              <a:t>solamente enfrenta directamente las causas de la pobreza que provoca la guerra, sino que se compromete y expone por la paz.</a:t>
            </a:r>
          </a:p>
          <a:p>
            <a:pPr marL="342900" indent="-342900" algn="ctr" fontAlgn="base">
              <a:lnSpc>
                <a:spcPct val="80000"/>
              </a:lnSpc>
              <a:spcBef>
                <a:spcPct val="20000"/>
              </a:spcBef>
              <a:spcAft>
                <a:spcPct val="0"/>
              </a:spcAft>
            </a:pPr>
            <a:r>
              <a:rPr lang="es-PE" sz="2200" dirty="0">
                <a:effectLst>
                  <a:outerShdw blurRad="38100" dist="38100" dir="2700000" algn="tl">
                    <a:srgbClr val="000000">
                      <a:alpha val="43137"/>
                    </a:srgbClr>
                  </a:outerShdw>
                </a:effectLst>
                <a:latin typeface="Tekton Pro" pitchFamily="34" charset="0"/>
                <a:ea typeface="Adobe Fan Heiti Std B" pitchFamily="34" charset="-128"/>
              </a:rPr>
              <a:t> 	«Renuevo la recomendación que hice, y que nunca se hará bastante, de rezar por la paz, para que quiera Dios reunir los corazones de los príncipes cristianos. Hay guerra por todos los reinos católicos: guerra en Francia, en España, en Italia, en Alemania, en Suecia, en Polonia, atacada por tres partes, en Irlanda, incluso en las pobres montañas y en lugares casi inhabitables. Escocia no está mucho mejor; de Inglaterra, ya sabéis su triste situación</a:t>
            </a:r>
            <a:r>
              <a:rPr lang="es-PE" sz="2200" dirty="0" smtClean="0">
                <a:effectLst>
                  <a:outerShdw blurRad="38100" dist="38100" dir="2700000" algn="tl">
                    <a:srgbClr val="000000">
                      <a:alpha val="43137"/>
                    </a:srgbClr>
                  </a:outerShdw>
                </a:effectLst>
                <a:latin typeface="Tekton Pro" pitchFamily="34" charset="0"/>
                <a:ea typeface="Adobe Fan Heiti Std B" pitchFamily="34" charset="-128"/>
              </a:rPr>
              <a:t>. Guerra por todas partes, miseria por todas pastes. </a:t>
            </a:r>
            <a:endParaRPr lang="es-ES" sz="2200" dirty="0">
              <a:effectLst>
                <a:outerShdw blurRad="38100" dist="38100" dir="2700000" algn="tl">
                  <a:srgbClr val="000000">
                    <a:alpha val="43137"/>
                  </a:srgbClr>
                </a:outerShdw>
              </a:effectLst>
              <a:latin typeface="Tekton Pro" pitchFamily="34" charset="0"/>
              <a:ea typeface="Adobe Fan Heiti Std B" pitchFamily="34" charset="-128"/>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96" y="352784"/>
            <a:ext cx="3102864" cy="943587"/>
          </a:xfrm>
          <a:prstGeom prst="roundRect">
            <a:avLst/>
          </a:prstGeom>
        </p:spPr>
      </p:pic>
      <p:sp>
        <p:nvSpPr>
          <p:cNvPr id="8" name="Rectangle 11"/>
          <p:cNvSpPr>
            <a:spLocks noChangeArrowheads="1"/>
          </p:cNvSpPr>
          <p:nvPr/>
        </p:nvSpPr>
        <p:spPr bwMode="auto">
          <a:xfrm>
            <a:off x="3675160" y="538672"/>
            <a:ext cx="2493150" cy="585682"/>
          </a:xfrm>
          <a:prstGeom prst="rect">
            <a:avLst/>
          </a:prstGeom>
          <a:noFill/>
          <a:ln w="9525">
            <a:noFill/>
            <a:miter lim="800000"/>
            <a:headEnd/>
            <a:tailEnd/>
          </a:ln>
          <a:effectLst/>
        </p:spPr>
        <p:txBody>
          <a:bodyPr/>
          <a:lstStyle/>
          <a:p>
            <a:pPr marL="342900" indent="-342900" fontAlgn="base">
              <a:spcBef>
                <a:spcPct val="20000"/>
              </a:spcBef>
              <a:spcAft>
                <a:spcPct val="0"/>
              </a:spcAft>
            </a:pPr>
            <a:r>
              <a:rPr lang="es-PE" sz="2400" b="1" dirty="0">
                <a:ln w="18415" cmpd="sng">
                  <a:solidFill>
                    <a:srgbClr val="FFFFFF"/>
                  </a:solidFill>
                  <a:prstDash val="solid"/>
                </a:ln>
                <a:solidFill>
                  <a:srgbClr val="FFFF00"/>
                </a:solidFill>
                <a:effectLst>
                  <a:glow rad="139700">
                    <a:schemeClr val="accent4">
                      <a:satMod val="175000"/>
                      <a:alpha val="40000"/>
                    </a:schemeClr>
                  </a:glow>
                  <a:outerShdw blurRad="50800" dist="38100" dir="8100000" algn="tr" rotWithShape="0">
                    <a:srgbClr val="00020C"/>
                  </a:outerShdw>
                </a:effectLst>
                <a:latin typeface="Swis721 BT" pitchFamily="34" charset="0"/>
              </a:rPr>
              <a:t>    </a:t>
            </a:r>
            <a:r>
              <a:rPr lang="es-PE" sz="2400" b="1" dirty="0" smtClean="0">
                <a:ln w="18415" cmpd="sng">
                  <a:solidFill>
                    <a:srgbClr val="FFFFFF"/>
                  </a:solidFill>
                  <a:prstDash val="solid"/>
                </a:ln>
                <a:solidFill>
                  <a:srgbClr val="FFFF00"/>
                </a:solidFill>
                <a:effectLst>
                  <a:glow rad="139700">
                    <a:schemeClr val="accent4">
                      <a:satMod val="175000"/>
                      <a:alpha val="40000"/>
                    </a:schemeClr>
                  </a:glow>
                  <a:outerShdw blurRad="50800" dist="38100" dir="8100000" algn="tr" rotWithShape="0">
                    <a:srgbClr val="00020C"/>
                  </a:outerShdw>
                </a:effectLst>
                <a:latin typeface="Swis721 BT" pitchFamily="34" charset="0"/>
              </a:rPr>
              <a:t>Motivación:</a:t>
            </a:r>
            <a:endParaRPr lang="es-PE" sz="2400" b="1" dirty="0">
              <a:ln w="18415" cmpd="sng">
                <a:solidFill>
                  <a:srgbClr val="FFFFFF"/>
                </a:solidFill>
                <a:prstDash val="solid"/>
              </a:ln>
              <a:solidFill>
                <a:srgbClr val="FFFF00"/>
              </a:solidFill>
              <a:effectLst>
                <a:glow rad="139700">
                  <a:schemeClr val="accent4">
                    <a:satMod val="175000"/>
                    <a:alpha val="40000"/>
                  </a:schemeClr>
                </a:glow>
                <a:outerShdw blurRad="50800" dist="38100" dir="8100000" algn="tr" rotWithShape="0">
                  <a:srgbClr val="00020C"/>
                </a:outerShdw>
              </a:effectLst>
              <a:latin typeface="Swis721 BT" pitchFamily="34" charset="0"/>
            </a:endParaRPr>
          </a:p>
        </p:txBody>
      </p:sp>
    </p:spTree>
    <p:extLst>
      <p:ext uri="{BB962C8B-B14F-4D97-AF65-F5344CB8AC3E}">
        <p14:creationId xmlns:p14="http://schemas.microsoft.com/office/powerpoint/2010/main" val="1342805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 calcmode="lin" valueType="num">
                                      <p:cBhvr>
                                        <p:cTn id="9"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0"/>
                                        </p:tgtEl>
                                      </p:cBhvr>
                                    </p:animEffect>
                                  </p:childTnLst>
                                </p:cTn>
                              </p:par>
                            </p:childTnLst>
                          </p:cTn>
                        </p:par>
                        <p:par>
                          <p:cTn id="12" fill="hold">
                            <p:stCondLst>
                              <p:cond delay="58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 calcmode="lin" valueType="num">
                                      <p:cBhvr>
                                        <p:cTn id="17"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s://i.pinimg.com/564x/77/1f/fc/771ffc72182343fb1c56ebc1bb2f8b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3" y="397884"/>
            <a:ext cx="8212570" cy="6067571"/>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51139" y="397884"/>
            <a:ext cx="3409661" cy="3785652"/>
          </a:xfrm>
          <a:prstGeom prst="rect">
            <a:avLst/>
          </a:prstGeom>
        </p:spPr>
        <p:txBody>
          <a:bodyPr wrap="square">
            <a:spAutoFit/>
          </a:bodyPr>
          <a:lstStyle/>
          <a:p>
            <a:pPr fontAlgn="base">
              <a:spcBef>
                <a:spcPct val="0"/>
              </a:spcBef>
              <a:spcAft>
                <a:spcPct val="0"/>
              </a:spcAft>
            </a:pPr>
            <a:r>
              <a:rPr lang="es-ES" sz="24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En Francia hay muchos que sufren. ¡Oh, Salvador! ¡Oh, Salvador! Si por cuatro meses que hemos tenido la guerra encima, </a:t>
            </a:r>
            <a:r>
              <a:rPr lang="es-ES"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               hemos </a:t>
            </a:r>
            <a:r>
              <a:rPr lang="es-ES" sz="24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tenido tanta miseria en el corazón de Francia, </a:t>
            </a:r>
          </a:p>
        </p:txBody>
      </p:sp>
      <p:sp>
        <p:nvSpPr>
          <p:cNvPr id="6" name="6 Rectángulo"/>
          <p:cNvSpPr/>
          <p:nvPr/>
        </p:nvSpPr>
        <p:spPr>
          <a:xfrm>
            <a:off x="5772727" y="1673898"/>
            <a:ext cx="2890982" cy="4524315"/>
          </a:xfrm>
          <a:prstGeom prst="rect">
            <a:avLst/>
          </a:prstGeom>
        </p:spPr>
        <p:txBody>
          <a:bodyPr wrap="square">
            <a:spAutoFit/>
          </a:bodyPr>
          <a:lstStyle/>
          <a:p>
            <a:pPr algn="r" fontAlgn="base">
              <a:spcBef>
                <a:spcPct val="0"/>
              </a:spcBef>
              <a:spcAft>
                <a:spcPct val="0"/>
              </a:spcAft>
            </a:pPr>
            <a:r>
              <a:rPr lang="es-ES"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donde </a:t>
            </a:r>
            <a:r>
              <a:rPr lang="es-ES" sz="24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los víveres abundaban por doquier, ¡qué harán esas </a:t>
            </a:r>
            <a:r>
              <a:rPr lang="es-ES"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  pobres </a:t>
            </a:r>
            <a:r>
              <a:rPr lang="es-ES" sz="24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gentes de la frontera, que llevan sufriendo esas miserias desde hace veinte años! </a:t>
            </a:r>
            <a:r>
              <a:rPr lang="es-ES"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                              </a:t>
            </a:r>
            <a:r>
              <a:rPr lang="es-ES" sz="20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(San Vicente de Paul XI</a:t>
            </a:r>
            <a:r>
              <a:rPr lang="es-ES" sz="20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 120</a:t>
            </a:r>
            <a:r>
              <a:rPr lang="es-ES" sz="20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rPr>
              <a:t>).</a:t>
            </a:r>
            <a:endParaRPr lang="es-ES" sz="20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ekton Pro" pitchFamily="34" charset="0"/>
            </a:endParaRPr>
          </a:p>
        </p:txBody>
      </p:sp>
    </p:spTree>
    <p:extLst>
      <p:ext uri="{BB962C8B-B14F-4D97-AF65-F5344CB8AC3E}">
        <p14:creationId xmlns:p14="http://schemas.microsoft.com/office/powerpoint/2010/main" val="4021992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par>
                          <p:cTn id="12" fill="hold">
                            <p:stCondLst>
                              <p:cond delay="152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 calcmode="lin" valueType="num">
                                      <p:cBhvr>
                                        <p:cTn id="17"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i.pinimg.com/564x/bc/f9/39/bcf939993460a77ef7e22baae854abac.jpg"/>
          <p:cNvPicPr>
            <a:picLocks noChangeAspect="1" noChangeArrowheads="1"/>
          </p:cNvPicPr>
          <p:nvPr/>
        </p:nvPicPr>
        <p:blipFill rotWithShape="1">
          <a:blip r:embed="rId2">
            <a:extLst>
              <a:ext uri="{28A0092B-C50C-407E-A947-70E740481C1C}">
                <a14:useLocalDpi xmlns:a14="http://schemas.microsoft.com/office/drawing/2010/main" val="0"/>
              </a:ext>
            </a:extLst>
          </a:blip>
          <a:srcRect l="9258" t="4407" r="7648" b="4489"/>
          <a:stretch/>
        </p:blipFill>
        <p:spPr bwMode="auto">
          <a:xfrm>
            <a:off x="486958" y="332508"/>
            <a:ext cx="8128000" cy="610523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578037" y="1743811"/>
            <a:ext cx="7945842" cy="4524315"/>
          </a:xfrm>
          <a:prstGeom prst="rect">
            <a:avLst/>
          </a:prstGeom>
        </p:spPr>
        <p:txBody>
          <a:bodyPr wrap="square">
            <a:spAutoFit/>
          </a:bodyPr>
          <a:lstStyle/>
          <a:p>
            <a:pPr algn="ctr" fontAlgn="base">
              <a:spcBef>
                <a:spcPct val="0"/>
              </a:spcBef>
              <a:spcAft>
                <a:spcPct val="0"/>
              </a:spcAft>
            </a:pPr>
            <a:r>
              <a:rPr lang="es-ES" sz="2400" dirty="0" smtClean="0">
                <a:latin typeface="Tekton Pro" pitchFamily="34" charset="0"/>
              </a:rPr>
              <a:t>¿</a:t>
            </a:r>
            <a:r>
              <a:rPr lang="es-ES" sz="2400" dirty="0">
                <a:latin typeface="Tekton Pro" pitchFamily="34" charset="0"/>
              </a:rPr>
              <a:t>Qué se nos pide, entonces, que hagamos? En primer lugar, dejarnos cambiar el corazón por la emergencia que hemos vivido, es decir, permitir que Dios transforme nuestros criterios habituales de interpretación del mundo y de la realidad a través de este momento histórico. Ya no podemos pensar sólo en preservar el espacio de nuestros intereses personales o nacionales, sino que debemos concebirnos a la luz del bien común, con un sentido comunitario, es decir, como un </a:t>
            </a:r>
            <a:r>
              <a:rPr lang="es-ES" sz="2400" b="1" dirty="0">
                <a:solidFill>
                  <a:srgbClr val="C00000"/>
                </a:solidFill>
                <a:latin typeface="Tekton Pro" pitchFamily="34" charset="0"/>
              </a:rPr>
              <a:t>“nosotros” abierto a la fraternidad universal. </a:t>
            </a:r>
            <a:r>
              <a:rPr lang="es-ES" sz="2400" b="1" dirty="0" smtClean="0">
                <a:solidFill>
                  <a:srgbClr val="C00000"/>
                </a:solidFill>
                <a:latin typeface="Tekton Pro" pitchFamily="34" charset="0"/>
              </a:rPr>
              <a:t>                                                    </a:t>
            </a:r>
            <a:r>
              <a:rPr lang="es-ES" sz="2400" b="1" dirty="0" smtClean="0">
                <a:latin typeface="Tekton Pro" pitchFamily="34" charset="0"/>
              </a:rPr>
              <a:t>Mensaje </a:t>
            </a:r>
            <a:r>
              <a:rPr lang="es-ES" sz="2400" b="1" dirty="0">
                <a:latin typeface="Tekton Pro" pitchFamily="34" charset="0"/>
              </a:rPr>
              <a:t>del Papa Francisco para la </a:t>
            </a:r>
            <a:r>
              <a:rPr lang="es-ES" sz="2400" b="1" dirty="0" smtClean="0">
                <a:latin typeface="Tekton Pro" pitchFamily="34" charset="0"/>
              </a:rPr>
              <a:t>                                     Jornada </a:t>
            </a:r>
            <a:r>
              <a:rPr lang="es-ES" sz="2400" b="1" dirty="0">
                <a:latin typeface="Tekton Pro" pitchFamily="34" charset="0"/>
              </a:rPr>
              <a:t>Mundial de la Paz </a:t>
            </a:r>
            <a:r>
              <a:rPr lang="es-ES" sz="2400" b="1" dirty="0" smtClean="0">
                <a:latin typeface="Tekton Pro" pitchFamily="34" charset="0"/>
              </a:rPr>
              <a:t>2023</a:t>
            </a:r>
            <a:endParaRPr lang="es-PE" sz="2400" b="1" dirty="0">
              <a:latin typeface="Tekton Pro" pitchFamily="34" charset="0"/>
            </a:endParaRPr>
          </a:p>
        </p:txBody>
      </p:sp>
      <p:pic>
        <p:nvPicPr>
          <p:cNvPr id="20482" name="Picture 2" descr="Mensaje del Papa Francisco para la preparación de la XXIX Jornada Mundial  de la Juventud 2014 - FAMVIN Notici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297" y="487797"/>
            <a:ext cx="3617321" cy="1256014"/>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544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conciliación - Mi Devo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38" y="390091"/>
            <a:ext cx="8157153" cy="6096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txBox="1">
            <a:spLocks noChangeArrowheads="1"/>
          </p:cNvSpPr>
          <p:nvPr/>
        </p:nvSpPr>
        <p:spPr bwMode="auto">
          <a:xfrm>
            <a:off x="2177241" y="390091"/>
            <a:ext cx="4980942" cy="594823"/>
          </a:xfrm>
          <a:prstGeom prst="rect">
            <a:avLst/>
          </a:prstGeom>
          <a:noFill/>
          <a:ln w="9525">
            <a:noFill/>
            <a:miter lim="800000"/>
            <a:headEnd/>
            <a:tailEnd/>
          </a:ln>
          <a:effectLst/>
          <a:scene3d>
            <a:camera prst="orthographicFront"/>
            <a:lightRig rig="threePt" dir="t"/>
          </a:scene3d>
          <a:sp3d>
            <a:bevelT prst="angle"/>
          </a:sp3d>
        </p:spPr>
        <p:txBody>
          <a:bodyPr vert="horz" wrap="square" lIns="91440" tIns="45720" rIns="91440" bIns="45720" numCol="1" anchor="t" anchorCtr="0" compatLnSpc="1"/>
          <a:lstStyle/>
          <a:p>
            <a:pPr algn="ctr" fontAlgn="base">
              <a:spcBef>
                <a:spcPct val="0"/>
              </a:spcBef>
              <a:spcAft>
                <a:spcPct val="0"/>
              </a:spcAft>
            </a:pPr>
            <a:r>
              <a:rPr lang="es-ES" sz="3600" kern="0" dirty="0">
                <a:solidFill>
                  <a:srgbClr val="FFFF00"/>
                </a:solidFill>
                <a:effectLst>
                  <a:glow rad="101600">
                    <a:srgbClr val="000000">
                      <a:satMod val="175000"/>
                      <a:alpha val="40000"/>
                    </a:srgbClr>
                  </a:glow>
                  <a:outerShdw blurRad="50800" dist="38100" algn="l" rotWithShape="0">
                    <a:prstClr val="black"/>
                  </a:outerShdw>
                </a:effectLst>
                <a:latin typeface="Tekton Pro Ext" pitchFamily="34" charset="0"/>
                <a:cs typeface="Times New Roman" pitchFamily="18" charset="0"/>
              </a:rPr>
              <a:t>Compromiso: </a:t>
            </a:r>
            <a:endParaRPr lang="es-ES" sz="3600" kern="0" dirty="0" smtClean="0">
              <a:solidFill>
                <a:srgbClr val="FFFF00"/>
              </a:solidFill>
              <a:effectLst>
                <a:glow rad="101600">
                  <a:srgbClr val="000000">
                    <a:satMod val="175000"/>
                    <a:alpha val="40000"/>
                  </a:srgbClr>
                </a:glow>
                <a:outerShdw blurRad="50800" dist="38100" algn="l" rotWithShape="0">
                  <a:prstClr val="black"/>
                </a:outerShdw>
              </a:effectLst>
              <a:latin typeface="Tekton Pro Ext" pitchFamily="34" charset="0"/>
              <a:cs typeface="Times New Roman" pitchFamily="18" charset="0"/>
            </a:endParaRPr>
          </a:p>
        </p:txBody>
      </p:sp>
      <p:sp>
        <p:nvSpPr>
          <p:cNvPr id="7" name="Rectangle 8"/>
          <p:cNvSpPr txBox="1">
            <a:spLocks noChangeArrowheads="1"/>
          </p:cNvSpPr>
          <p:nvPr/>
        </p:nvSpPr>
        <p:spPr bwMode="auto">
          <a:xfrm>
            <a:off x="404872" y="4637564"/>
            <a:ext cx="8249684" cy="1633914"/>
          </a:xfrm>
          <a:prstGeom prst="rect">
            <a:avLst/>
          </a:prstGeom>
          <a:noFill/>
          <a:ln w="9525">
            <a:noFill/>
            <a:miter lim="800000"/>
            <a:headEnd/>
            <a:tailEnd/>
          </a:ln>
          <a:effectLst/>
          <a:scene3d>
            <a:camera prst="orthographicFront"/>
            <a:lightRig rig="threePt" dir="t"/>
          </a:scene3d>
          <a:sp3d>
            <a:bevelT prst="angle"/>
          </a:sp3d>
        </p:spPr>
        <p:txBody>
          <a:bodyPr vert="horz" wrap="square" lIns="91440" tIns="45720" rIns="91440" bIns="45720" numCol="1" anchor="t" anchorCtr="0" compatLnSpc="1"/>
          <a:lstStyle/>
          <a:p>
            <a:pPr algn="ctr" fontAlgn="base">
              <a:spcBef>
                <a:spcPct val="0"/>
              </a:spcBef>
              <a:spcAft>
                <a:spcPct val="0"/>
              </a:spcAft>
            </a:pPr>
            <a:r>
              <a:rPr lang="es-ES" sz="2800" kern="0" dirty="0" smtClean="0">
                <a:solidFill>
                  <a:srgbClr val="FFFF00"/>
                </a:solidFill>
                <a:effectLst>
                  <a:glow rad="101600">
                    <a:srgbClr val="000000">
                      <a:satMod val="175000"/>
                      <a:alpha val="40000"/>
                    </a:srgbClr>
                  </a:glow>
                  <a:outerShdw blurRad="50800" dist="38100" algn="l" rotWithShape="0">
                    <a:prstClr val="black"/>
                  </a:outerShdw>
                </a:effectLst>
                <a:latin typeface="Tekton Pro Ext" pitchFamily="34" charset="0"/>
                <a:cs typeface="Times New Roman" pitchFamily="18" charset="0"/>
              </a:rPr>
              <a:t>Iniciar </a:t>
            </a:r>
            <a:r>
              <a:rPr lang="es-ES" sz="2800" kern="0" dirty="0">
                <a:solidFill>
                  <a:srgbClr val="FFFF00"/>
                </a:solidFill>
                <a:effectLst>
                  <a:glow rad="101600">
                    <a:srgbClr val="000000">
                      <a:satMod val="175000"/>
                      <a:alpha val="40000"/>
                    </a:srgbClr>
                  </a:glow>
                  <a:outerShdw blurRad="50800" dist="38100" algn="l" rotWithShape="0">
                    <a:prstClr val="black"/>
                  </a:outerShdw>
                </a:effectLst>
                <a:latin typeface="Tekton Pro Ext" pitchFamily="34" charset="0"/>
                <a:cs typeface="Times New Roman" pitchFamily="18" charset="0"/>
              </a:rPr>
              <a:t>el año nuevo en la actitud de reconciliación para con el Señor, los hermanos y nosotros mismos: </a:t>
            </a:r>
            <a:r>
              <a:rPr lang="es-ES" sz="2800" kern="0" dirty="0" smtClean="0">
                <a:solidFill>
                  <a:srgbClr val="FFFF00"/>
                </a:solidFill>
                <a:effectLst>
                  <a:glow rad="101600">
                    <a:srgbClr val="000000">
                      <a:satMod val="175000"/>
                      <a:alpha val="40000"/>
                    </a:srgbClr>
                  </a:glow>
                  <a:outerShdw blurRad="50800" dist="38100" algn="l" rotWithShape="0">
                    <a:prstClr val="black"/>
                  </a:outerShdw>
                </a:effectLst>
                <a:latin typeface="Tekton Pro Ext" pitchFamily="34" charset="0"/>
                <a:cs typeface="Times New Roman" pitchFamily="18" charset="0"/>
              </a:rPr>
              <a:t>Una </a:t>
            </a:r>
            <a:r>
              <a:rPr lang="es-ES" sz="2800" kern="0" dirty="0">
                <a:solidFill>
                  <a:srgbClr val="FFFF00"/>
                </a:solidFill>
                <a:effectLst>
                  <a:glow rad="101600">
                    <a:srgbClr val="000000">
                      <a:satMod val="175000"/>
                      <a:alpha val="40000"/>
                    </a:srgbClr>
                  </a:glow>
                  <a:outerShdw blurRad="50800" dist="38100" algn="l" rotWithShape="0">
                    <a:prstClr val="black"/>
                  </a:outerShdw>
                </a:effectLst>
                <a:latin typeface="Tekton Pro Ext" pitchFamily="34" charset="0"/>
                <a:cs typeface="Times New Roman" pitchFamily="18" charset="0"/>
              </a:rPr>
              <a:t>reconciliación que construya la paz mediante el trato justo, solidario y fraterno</a:t>
            </a:r>
            <a:r>
              <a:rPr lang="es-ES" sz="2800" kern="0" dirty="0" smtClean="0">
                <a:solidFill>
                  <a:srgbClr val="FFFF00"/>
                </a:solidFill>
                <a:effectLst>
                  <a:glow rad="101600">
                    <a:srgbClr val="000000">
                      <a:satMod val="175000"/>
                      <a:alpha val="40000"/>
                    </a:srgbClr>
                  </a:glow>
                  <a:outerShdw blurRad="50800" dist="38100" algn="l" rotWithShape="0">
                    <a:prstClr val="black"/>
                  </a:outerShdw>
                </a:effectLst>
                <a:latin typeface="Tekton Pro Ext" pitchFamily="34" charset="0"/>
                <a:cs typeface="Times New Roman" pitchFamily="18" charset="0"/>
              </a:rPr>
              <a:t>.</a:t>
            </a:r>
            <a:endParaRPr lang="es-PE" sz="2800" kern="0" dirty="0">
              <a:solidFill>
                <a:srgbClr val="FFFF00"/>
              </a:solidFill>
              <a:effectLst>
                <a:glow rad="101600">
                  <a:srgbClr val="000000">
                    <a:satMod val="175000"/>
                    <a:alpha val="40000"/>
                  </a:srgbClr>
                </a:glow>
                <a:outerShdw blurRad="50800" dist="38100" algn="l" rotWithShape="0">
                  <a:prstClr val="black"/>
                </a:outerShdw>
              </a:effectLst>
              <a:latin typeface="Tekton Pro Ext" pitchFamily="34" charset="0"/>
              <a:cs typeface="Times New Roman" pitchFamily="18" charset="0"/>
            </a:endParaRPr>
          </a:p>
        </p:txBody>
      </p:sp>
      <p:pic>
        <p:nvPicPr>
          <p:cNvPr id="21510" name="Picture 6" descr="Nuevo Año Rojo 3d 2023 En El Fondo Blanco Fotos, Retratos, Imágenes Y  Fotografía De Archivo Libres De Derecho. Image 75727161."/>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828" b="89970" l="0" r="96615"/>
                    </a14:imgEffect>
                  </a14:imgLayer>
                </a14:imgProps>
              </a:ext>
              <a:ext uri="{28A0092B-C50C-407E-A947-70E740481C1C}">
                <a14:useLocalDpi xmlns:a14="http://schemas.microsoft.com/office/drawing/2010/main" val="0"/>
              </a:ext>
            </a:extLst>
          </a:blip>
          <a:srcRect/>
          <a:stretch>
            <a:fillRect/>
          </a:stretch>
        </p:blipFill>
        <p:spPr bwMode="auto">
          <a:xfrm>
            <a:off x="3193790" y="600861"/>
            <a:ext cx="2947843" cy="223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61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6262" t="5571" r="16667" b="5482"/>
          <a:stretch/>
        </p:blipFill>
        <p:spPr>
          <a:xfrm>
            <a:off x="424872" y="369455"/>
            <a:ext cx="8211127" cy="6114471"/>
          </a:xfrm>
          <a:prstGeom prst="rect">
            <a:avLst/>
          </a:prstGeom>
        </p:spPr>
      </p:pic>
      <p:sp>
        <p:nvSpPr>
          <p:cNvPr id="3" name="Rectangle 6"/>
          <p:cNvSpPr txBox="1">
            <a:spLocks noChangeArrowheads="1"/>
          </p:cNvSpPr>
          <p:nvPr/>
        </p:nvSpPr>
        <p:spPr bwMode="auto">
          <a:xfrm>
            <a:off x="3934690" y="1333518"/>
            <a:ext cx="4581237" cy="4186343"/>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algn="ctr" fontAlgn="base">
              <a:spcBef>
                <a:spcPct val="0"/>
              </a:spcBef>
              <a:spcAft>
                <a:spcPct val="0"/>
              </a:spcAft>
            </a:pPr>
            <a:r>
              <a:rPr lang="es-PE" sz="2400" b="1" dirty="0">
                <a:solidFill>
                  <a:srgbClr val="FFFFFF"/>
                </a:solidFill>
                <a:effectLst>
                  <a:outerShdw blurRad="50800" dist="38100" dir="8100000" algn="tr" rotWithShape="0">
                    <a:srgbClr val="00001E"/>
                  </a:outerShdw>
                </a:effectLst>
              </a:rPr>
              <a:t>¡Bendito seas, Dios nuestro! </a:t>
            </a:r>
          </a:p>
          <a:p>
            <a:pPr algn="ctr" fontAlgn="base">
              <a:spcBef>
                <a:spcPct val="0"/>
              </a:spcBef>
              <a:spcAft>
                <a:spcPct val="0"/>
              </a:spcAft>
            </a:pPr>
            <a:r>
              <a:rPr lang="es-PE" sz="2400" b="1" dirty="0">
                <a:solidFill>
                  <a:srgbClr val="FFFFFF"/>
                </a:solidFill>
                <a:effectLst>
                  <a:outerShdw blurRad="50800" dist="38100" dir="8100000" algn="tr" rotWithShape="0">
                    <a:srgbClr val="00001E"/>
                  </a:outerShdw>
                </a:effectLst>
              </a:rPr>
              <a:t>Por medio de Santa María llegó a nuestra tierra atormentada la </a:t>
            </a:r>
            <a:r>
              <a:rPr lang="es-PE" sz="2400" b="1" dirty="0" smtClean="0">
                <a:solidFill>
                  <a:srgbClr val="FFFFFF"/>
                </a:solidFill>
                <a:effectLst>
                  <a:outerShdw blurRad="50800" dist="38100" dir="8100000" algn="tr" rotWithShape="0">
                    <a:srgbClr val="00001E"/>
                  </a:outerShdw>
                </a:effectLst>
              </a:rPr>
              <a:t>                             aurora </a:t>
            </a:r>
            <a:r>
              <a:rPr lang="es-PE" sz="2400" b="1" dirty="0">
                <a:solidFill>
                  <a:srgbClr val="FFFFFF"/>
                </a:solidFill>
                <a:effectLst>
                  <a:outerShdw blurRad="50800" dist="38100" dir="8100000" algn="tr" rotWithShape="0">
                    <a:srgbClr val="00001E"/>
                  </a:outerShdw>
                </a:effectLst>
              </a:rPr>
              <a:t>de tu paz.</a:t>
            </a:r>
          </a:p>
          <a:p>
            <a:pPr algn="ctr" fontAlgn="base">
              <a:spcBef>
                <a:spcPct val="0"/>
              </a:spcBef>
              <a:spcAft>
                <a:spcPct val="0"/>
              </a:spcAft>
            </a:pPr>
            <a:r>
              <a:rPr lang="es-PE" sz="2400" b="1" dirty="0">
                <a:solidFill>
                  <a:srgbClr val="FFFFFF"/>
                </a:solidFill>
                <a:effectLst>
                  <a:outerShdw blurRad="50800" dist="38100" dir="8100000" algn="tr" rotWithShape="0">
                    <a:srgbClr val="00001E"/>
                  </a:outerShdw>
                </a:effectLst>
              </a:rPr>
              <a:t>"Hoy nos ha nacido un niño, un hijo se nos ha dado: lleva al hombro el principado, y su nombre es: Maravilla de Consejero, Padre perpetuo, Príncipe de la paz, para dilatar el principado con una paz </a:t>
            </a:r>
            <a:r>
              <a:rPr lang="es-PE" sz="2400" b="1" dirty="0" smtClean="0">
                <a:solidFill>
                  <a:srgbClr val="FFFFFF"/>
                </a:solidFill>
                <a:effectLst>
                  <a:outerShdw blurRad="50800" dist="38100" dir="8100000" algn="tr" rotWithShape="0">
                    <a:srgbClr val="00001E"/>
                  </a:outerShdw>
                </a:effectLst>
              </a:rPr>
              <a:t>               sin </a:t>
            </a:r>
            <a:r>
              <a:rPr lang="es-PE" sz="2400" b="1" dirty="0">
                <a:solidFill>
                  <a:srgbClr val="FFFFFF"/>
                </a:solidFill>
                <a:effectLst>
                  <a:outerShdw blurRad="50800" dist="38100" dir="8100000" algn="tr" rotWithShape="0">
                    <a:srgbClr val="00001E"/>
                  </a:outerShdw>
                </a:effectLst>
              </a:rPr>
              <a:t>límites".</a:t>
            </a:r>
          </a:p>
          <a:p>
            <a:pPr algn="ctr" fontAlgn="base">
              <a:spcBef>
                <a:spcPct val="0"/>
              </a:spcBef>
              <a:spcAft>
                <a:spcPct val="0"/>
              </a:spcAft>
            </a:pPr>
            <a:endParaRPr lang="es-PE" sz="2400" b="1" dirty="0">
              <a:solidFill>
                <a:srgbClr val="FFFFFF"/>
              </a:solidFill>
              <a:effectLst>
                <a:outerShdw blurRad="50800" dist="38100" dir="8100000" algn="tr" rotWithShape="0">
                  <a:srgbClr val="00001E"/>
                </a:outerShdw>
              </a:effectLst>
            </a:endParaRPr>
          </a:p>
          <a:p>
            <a:pPr algn="ctr" fontAlgn="base">
              <a:spcBef>
                <a:spcPct val="0"/>
              </a:spcBef>
              <a:spcAft>
                <a:spcPct val="0"/>
              </a:spcAft>
            </a:pPr>
            <a:endParaRPr lang="es-ES_tradnl" sz="2400" b="1" i="1" kern="0" dirty="0">
              <a:ln w="19050">
                <a:solidFill>
                  <a:srgbClr val="000000">
                    <a:tint val="1000"/>
                  </a:srgbClr>
                </a:solidFill>
                <a:prstDash val="solid"/>
              </a:ln>
              <a:solidFill>
                <a:srgbClr val="FFFFFF"/>
              </a:solidFill>
              <a:effectLst>
                <a:glow rad="101600">
                  <a:srgbClr val="C00000">
                    <a:alpha val="60000"/>
                  </a:srgbClr>
                </a:glow>
                <a:outerShdw blurRad="50800" dist="38100" dir="8100000" algn="tr" rotWithShape="0">
                  <a:srgbClr val="00001E"/>
                </a:outerShdw>
              </a:effectLst>
              <a:latin typeface="Times New Roman"/>
            </a:endParaRPr>
          </a:p>
        </p:txBody>
      </p:sp>
      <p:sp>
        <p:nvSpPr>
          <p:cNvPr id="6" name="Rectángulo 5"/>
          <p:cNvSpPr/>
          <p:nvPr/>
        </p:nvSpPr>
        <p:spPr>
          <a:xfrm>
            <a:off x="3262561" y="530079"/>
            <a:ext cx="2270173" cy="461665"/>
          </a:xfrm>
          <a:prstGeom prst="rect">
            <a:avLst/>
          </a:prstGeom>
        </p:spPr>
        <p:txBody>
          <a:bodyPr wrap="none">
            <a:spAutoFit/>
          </a:bodyPr>
          <a:lstStyle/>
          <a:p>
            <a:pPr algn="r" fontAlgn="base">
              <a:spcBef>
                <a:spcPct val="0"/>
              </a:spcBef>
            </a:pPr>
            <a:r>
              <a:rPr lang="es-ES_tradnl" sz="2400" b="1" dirty="0">
                <a:solidFill>
                  <a:srgbClr val="FFFFFF"/>
                </a:solidFill>
                <a:effectLst>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Arial" panose="020B0604020202020204" pitchFamily="34" charset="0"/>
              </a:rPr>
              <a:t>Oración final </a:t>
            </a:r>
            <a:endParaRPr lang="es-PE" sz="20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0952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blia, historia y tradición: ¿cuándo y dónde nació Jesús? - Infob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67" y="389388"/>
            <a:ext cx="8183842" cy="614072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52895" y="6019394"/>
            <a:ext cx="7466910" cy="400110"/>
          </a:xfrm>
          <a:prstGeom prst="rect">
            <a:avLst/>
          </a:prstGeom>
          <a:noFill/>
          <a:scene3d>
            <a:camera prst="orthographicFront"/>
            <a:lightRig rig="threePt" dir="t"/>
          </a:scene3d>
          <a:sp3d>
            <a:bevelT prst="angle"/>
          </a:sp3d>
        </p:spPr>
        <p:txBody>
          <a:bodyPr wrap="square" rtlCol="0">
            <a:spAutoFit/>
          </a:bodyPr>
          <a:lstStyle/>
          <a:p>
            <a:pPr algn="ctr" fontAlgn="base">
              <a:spcBef>
                <a:spcPct val="0"/>
              </a:spcBef>
              <a:spcAft>
                <a:spcPct val="0"/>
              </a:spcAft>
            </a:pPr>
            <a:r>
              <a:rPr lang="es-ES_tradnl" sz="2000" b="1" kern="0" dirty="0">
                <a:solidFill>
                  <a:srgbClr val="FFFFFF"/>
                </a:solidFill>
                <a:effectLst>
                  <a:outerShdw blurRad="38100" dist="38100" dir="2700000" algn="tl">
                    <a:srgbClr val="000000">
                      <a:alpha val="43137"/>
                    </a:srgbClr>
                  </a:outerShdw>
                </a:effectLst>
              </a:rPr>
              <a:t>Cantos sugeridos: </a:t>
            </a:r>
            <a:r>
              <a:rPr lang="es-ES_tradnl" sz="2000" b="1" dirty="0">
                <a:solidFill>
                  <a:srgbClr val="FFFFFF"/>
                </a:solidFill>
                <a:effectLst>
                  <a:outerShdw blurRad="38100" dist="38100" dir="2700000" algn="tl">
                    <a:srgbClr val="000000">
                      <a:alpha val="43137"/>
                    </a:srgbClr>
                  </a:outerShdw>
                </a:effectLst>
              </a:rPr>
              <a:t>Vamos pastores vamos; Junto a ti, María.</a:t>
            </a:r>
            <a:endParaRPr lang="es-PE" sz="2000" b="1" kern="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sp>
        <p:nvSpPr>
          <p:cNvPr id="2" name="2 Marcador de contenido"/>
          <p:cNvSpPr txBox="1">
            <a:spLocks/>
          </p:cNvSpPr>
          <p:nvPr/>
        </p:nvSpPr>
        <p:spPr>
          <a:xfrm>
            <a:off x="5781962" y="331092"/>
            <a:ext cx="2733964" cy="50018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pPr>
            <a:r>
              <a:rPr lang="es-ES_tradnl" sz="2800" b="1" kern="0" dirty="0">
                <a:ln w="18415" cmpd="sng">
                  <a:solidFill>
                    <a:srgbClr val="FFFFFF"/>
                  </a:solidFill>
                  <a:prstDash val="solid"/>
                </a:ln>
                <a:solidFill>
                  <a:srgbClr val="FFFF00"/>
                </a:solidFill>
                <a:effectLst>
                  <a:glow rad="101600">
                    <a:srgbClr val="C00000">
                      <a:alpha val="60000"/>
                    </a:srgbClr>
                  </a:glow>
                  <a:outerShdw blurRad="63500" dir="3600000" algn="tl" rotWithShape="0">
                    <a:srgbClr val="000000">
                      <a:alpha val="70000"/>
                    </a:srgbClr>
                  </a:outerShdw>
                </a:effectLst>
                <a:latin typeface="Times New Roman"/>
              </a:rPr>
              <a:t> </a:t>
            </a:r>
            <a:r>
              <a:rPr lang="es-ES_tradnl" sz="2800" b="1"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a:rPr>
              <a:t>Ambientación:</a:t>
            </a:r>
            <a:endParaRPr lang="es-ES_tradnl" sz="2000" b="1"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a:endParaRPr>
          </a:p>
        </p:txBody>
      </p:sp>
      <p:sp>
        <p:nvSpPr>
          <p:cNvPr id="6" name="2 Marcador de contenido"/>
          <p:cNvSpPr txBox="1">
            <a:spLocks/>
          </p:cNvSpPr>
          <p:nvPr/>
        </p:nvSpPr>
        <p:spPr>
          <a:xfrm>
            <a:off x="3168073" y="744706"/>
            <a:ext cx="5190284" cy="64074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algn="r" fontAlgn="base">
              <a:spcBef>
                <a:spcPct val="0"/>
              </a:spcBef>
            </a:pPr>
            <a:r>
              <a:rPr lang="es-ES_tradnl" sz="2800" b="1" dirty="0">
                <a:solidFill>
                  <a:srgbClr val="FFFFFF"/>
                </a:solidFill>
                <a:effectLst>
                  <a:outerShdw blurRad="38100" dist="38100" dir="2700000" algn="tl">
                    <a:srgbClr val="000000">
                      <a:alpha val="43137"/>
                    </a:srgbClr>
                  </a:outerShdw>
                </a:effectLst>
                <a:latin typeface="Arial Narrow"/>
                <a:ea typeface="Times New Roman"/>
                <a:cs typeface="Tahoma"/>
              </a:rPr>
              <a:t>Imágenes del nacimiento con pastores adorando al Niño</a:t>
            </a:r>
            <a:endParaRPr lang="es-ES_tradnl" sz="2800" b="1"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a:endParaRPr>
          </a:p>
        </p:txBody>
      </p:sp>
    </p:spTree>
    <p:extLst>
      <p:ext uri="{BB962C8B-B14F-4D97-AF65-F5344CB8AC3E}">
        <p14:creationId xmlns:p14="http://schemas.microsoft.com/office/powerpoint/2010/main" val="1395130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09" y="397530"/>
            <a:ext cx="8123382" cy="6104869"/>
          </a:xfrm>
          <a:prstGeom prst="rect">
            <a:avLst/>
          </a:prstGeom>
          <a:scene3d>
            <a:camera prst="orthographicFront"/>
            <a:lightRig rig="threePt" dir="t"/>
          </a:scene3d>
          <a:sp3d>
            <a:bevelT w="152400" h="50800" prst="softRound"/>
          </a:sp3d>
        </p:spPr>
      </p:pic>
      <p:sp>
        <p:nvSpPr>
          <p:cNvPr id="5" name="Text Box 2"/>
          <p:cNvSpPr txBox="1">
            <a:spLocks noChangeArrowheads="1"/>
          </p:cNvSpPr>
          <p:nvPr/>
        </p:nvSpPr>
        <p:spPr bwMode="auto">
          <a:xfrm>
            <a:off x="4555231" y="837884"/>
            <a:ext cx="3744416" cy="5293757"/>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PE" sz="2600" b="1" kern="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Por todo tu amor a lo largo del año que ha pasado </a:t>
            </a:r>
          </a:p>
          <a:p>
            <a:pPr algn="ctr" fontAlgn="base">
              <a:spcBef>
                <a:spcPct val="0"/>
              </a:spcBef>
              <a:spcAft>
                <a:spcPct val="0"/>
              </a:spcAft>
            </a:pPr>
            <a:r>
              <a:rPr lang="es-PE" sz="2600" b="1" kern="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y por tantas cosas como nos diste en la vida: </a:t>
            </a:r>
          </a:p>
          <a:p>
            <a:pPr algn="ctr" fontAlgn="base">
              <a:spcBef>
                <a:spcPct val="0"/>
              </a:spcBef>
              <a:spcAft>
                <a:spcPct val="0"/>
              </a:spcAft>
            </a:pPr>
            <a:r>
              <a:rPr lang="es-PE" sz="2600" b="1" kern="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¡Gracias, Señor!</a:t>
            </a:r>
          </a:p>
          <a:p>
            <a:pPr algn="ctr" fontAlgn="base">
              <a:spcBef>
                <a:spcPct val="0"/>
              </a:spcBef>
              <a:spcAft>
                <a:spcPct val="0"/>
              </a:spcAft>
            </a:pPr>
            <a:r>
              <a:rPr lang="es-PE" sz="2600" b="1" kern="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Al comienzo del nuevo año ilumina tu rostro sobre nosotros, y concédenos tu favor para cada uno de sus                      365 días.</a:t>
            </a:r>
          </a:p>
          <a:p>
            <a:pPr algn="ctr" fontAlgn="base">
              <a:spcBef>
                <a:spcPct val="0"/>
              </a:spcBef>
              <a:spcAft>
                <a:spcPct val="0"/>
              </a:spcAft>
            </a:pPr>
            <a:r>
              <a:rPr lang="es-PE" sz="2600" b="1" kern="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Santa María, Madre de Dios y Reina de la paz, </a:t>
            </a:r>
          </a:p>
          <a:p>
            <a:pPr algn="ctr" fontAlgn="base">
              <a:spcBef>
                <a:spcPct val="0"/>
              </a:spcBef>
              <a:spcAft>
                <a:spcPct val="0"/>
              </a:spcAft>
            </a:pPr>
            <a:r>
              <a:rPr lang="es-PE" sz="2600" b="1" kern="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ruega por nosotros.  Amén</a:t>
            </a:r>
            <a:endParaRPr lang="es-ES" sz="2600" b="1" kern="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38715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a Sagrada Familia de Nazaret: modelo, aliento y fuerza para nuestras  familias | Noticias de Cali, el Valle y Colom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84" y="375083"/>
            <a:ext cx="8101734" cy="614579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2009998" y="6224245"/>
            <a:ext cx="4866258" cy="584775"/>
          </a:xfrm>
          <a:prstGeom prst="rect">
            <a:avLst/>
          </a:prstGeom>
          <a:solidFill>
            <a:schemeClr val="bg1">
              <a:lumMod val="25000"/>
            </a:schemeClr>
          </a:solidFill>
          <a:ln w="57150">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rPr>
              <a:t>Texto de </a:t>
            </a:r>
            <a:r>
              <a:rPr lang="es-PE" sz="1050" dirty="0" err="1">
                <a:solidFill>
                  <a:srgbClr val="FFFFFF"/>
                </a:solidFill>
                <a:effectLst>
                  <a:outerShdw blurRad="38100" dist="38100" dir="2700000" algn="tl">
                    <a:srgbClr val="000000">
                      <a:alpha val="43137"/>
                    </a:srgbClr>
                  </a:outerShdw>
                </a:effectLst>
                <a:latin typeface="Poor Richard" pitchFamily="18" charset="0"/>
              </a:rPr>
              <a:t>Lectio</a:t>
            </a:r>
            <a:r>
              <a:rPr lang="es-PE" sz="1050" dirty="0">
                <a:solidFill>
                  <a:srgbClr val="FFFFFF"/>
                </a:solidFill>
                <a:effectLst>
                  <a:outerShdw blurRad="38100" dist="38100" dir="2700000" algn="tl">
                    <a:srgbClr val="000000">
                      <a:alpha val="43137"/>
                    </a:srgbClr>
                  </a:outerShdw>
                </a:effectLst>
                <a:latin typeface="Poor Richard" pitchFamily="18" charset="0"/>
              </a:rPr>
              <a:t> Divina:     Padre César Chávez  Alva (Chuno) </a:t>
            </a:r>
            <a:r>
              <a:rPr lang="es-PE" sz="105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5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rPr>
              <a:t> </a:t>
            </a:r>
            <a:r>
              <a:rPr lang="es-PE" sz="1050" dirty="0" err="1">
                <a:solidFill>
                  <a:srgbClr val="FFFFFF"/>
                </a:solidFill>
                <a:effectLst>
                  <a:outerShdw blurRad="38100" dist="38100" dir="2700000" algn="tl">
                    <a:srgbClr val="000000">
                      <a:alpha val="43137"/>
                    </a:srgbClr>
                  </a:outerShdw>
                </a:effectLst>
                <a:latin typeface="Poor Richard" pitchFamily="18" charset="0"/>
              </a:rPr>
              <a:t>Power</a:t>
            </a:r>
            <a:r>
              <a:rPr lang="es-PE" sz="1050" dirty="0">
                <a:solidFill>
                  <a:srgbClr val="FFFFFF"/>
                </a:solidFill>
                <a:effectLst>
                  <a:outerShdw blurRad="38100" dist="38100" dir="2700000" algn="tl">
                    <a:srgbClr val="000000">
                      <a:alpha val="43137"/>
                    </a:srgbClr>
                  </a:outerShdw>
                </a:effectLst>
                <a:latin typeface="Poor Richard" pitchFamily="18" charset="0"/>
              </a:rPr>
              <a:t> Point :  Sor Pilar </a:t>
            </a:r>
            <a:r>
              <a:rPr lang="es-PE" sz="1050" dirty="0" err="1">
                <a:solidFill>
                  <a:srgbClr val="FFFFFF"/>
                </a:solidFill>
                <a:effectLst>
                  <a:outerShdw blurRad="38100" dist="38100" dir="2700000" algn="tl">
                    <a:srgbClr val="000000">
                      <a:alpha val="43137"/>
                    </a:srgbClr>
                  </a:outerShdw>
                </a:effectLst>
                <a:latin typeface="Poor Richard" pitchFamily="18" charset="0"/>
              </a:rPr>
              <a:t>Caycho</a:t>
            </a:r>
            <a:r>
              <a:rPr lang="es-PE" sz="1050" dirty="0">
                <a:solidFill>
                  <a:srgbClr val="FFFFFF"/>
                </a:solidFill>
                <a:effectLst>
                  <a:outerShdw blurRad="38100" dist="38100" dir="2700000" algn="tl">
                    <a:srgbClr val="000000">
                      <a:alpha val="43137"/>
                    </a:srgbClr>
                  </a:outerShdw>
                </a:effectLst>
                <a:latin typeface="Poor Richard" pitchFamily="18" charset="0"/>
              </a:rPr>
              <a:t> Vela  - Hija de la Caridad de San Vicente de Paúl</a:t>
            </a:r>
          </a:p>
          <a:p>
            <a:pPr algn="ctr" fontAlgn="base">
              <a:spcBef>
                <a:spcPct val="0"/>
              </a:spcBef>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rPr>
              <a:t>www.hijasdelacaridadperu.org             www.cm.peru.com.pe</a:t>
            </a:r>
            <a:endParaRPr lang="es-PE" sz="1050" dirty="0">
              <a:solidFill>
                <a:srgbClr val="FFFFFF"/>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6953156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i.pinimg.com/564x/e8/0a/53/e80a531b09f5ad9879e146728adc5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56" y="443345"/>
            <a:ext cx="8083262" cy="603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001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83" y="382449"/>
            <a:ext cx="8100199" cy="6138424"/>
          </a:xfrm>
          <a:prstGeom prst="rect">
            <a:avLst/>
          </a:prstGeom>
          <a:scene3d>
            <a:camera prst="orthographicFront"/>
            <a:lightRig rig="threePt" dir="t"/>
          </a:scene3d>
          <a:sp3d>
            <a:bevelT w="152400" h="50800" prst="softRound"/>
          </a:sp3d>
        </p:spPr>
      </p:pic>
      <p:sp>
        <p:nvSpPr>
          <p:cNvPr id="9" name="Rectángulo 8"/>
          <p:cNvSpPr/>
          <p:nvPr/>
        </p:nvSpPr>
        <p:spPr>
          <a:xfrm>
            <a:off x="371130" y="400921"/>
            <a:ext cx="3475631" cy="523220"/>
          </a:xfrm>
          <a:prstGeom prst="rect">
            <a:avLst/>
          </a:prstGeom>
        </p:spPr>
        <p:txBody>
          <a:bodyPr wrap="none">
            <a:spAutoFit/>
          </a:bodyPr>
          <a:lstStyle/>
          <a:p>
            <a:pPr algn="just" fontAlgn="base">
              <a:spcBef>
                <a:spcPct val="0"/>
              </a:spcBef>
            </a:pPr>
            <a:r>
              <a:rPr lang="es-ES_tradnl" sz="2800" b="1" dirty="0">
                <a:solidFill>
                  <a:srgbClr val="FFFF00"/>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cs typeface="Arial" panose="020B0604020202020204" pitchFamily="34" charset="0"/>
              </a:rPr>
              <a:t>AMBIENTACIÓN:</a:t>
            </a:r>
            <a:r>
              <a:rPr lang="es-ES_tradnl" sz="2800" dirty="0">
                <a:solidFill>
                  <a:srgbClr val="FFFF00"/>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cs typeface="Arial" panose="020B0604020202020204" pitchFamily="34" charset="0"/>
              </a:rPr>
              <a:t> </a:t>
            </a:r>
            <a:endParaRPr lang="es-PE" sz="4000"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4" name="Rectangle 8"/>
          <p:cNvSpPr>
            <a:spLocks noChangeArrowheads="1"/>
          </p:cNvSpPr>
          <p:nvPr/>
        </p:nvSpPr>
        <p:spPr bwMode="auto">
          <a:xfrm>
            <a:off x="323528" y="2312875"/>
            <a:ext cx="4950224" cy="1692189"/>
          </a:xfrm>
          <a:prstGeom prst="rect">
            <a:avLst/>
          </a:prstGeom>
          <a:noFill/>
          <a:ln w="9525">
            <a:noFill/>
            <a:miter lim="800000"/>
            <a:headEnd/>
            <a:tailEnd/>
          </a:ln>
          <a:effectLst/>
        </p:spPr>
        <p:txBody>
          <a:bodyPr/>
          <a:lstStyle/>
          <a:p>
            <a:pPr algn="just">
              <a:defRPr/>
            </a:pPr>
            <a:r>
              <a:rPr lang="es-PE" sz="2800" kern="0" dirty="0">
                <a:ln w="18415" cmpd="sng">
                  <a:solidFill>
                    <a:srgbClr val="FFFFFF"/>
                  </a:solidFill>
                  <a:prstDash val="solid"/>
                </a:ln>
                <a:solidFill>
                  <a:srgbClr val="FFFFFF"/>
                </a:solidFill>
                <a:effectLst>
                  <a:outerShdw blurRad="50800" dist="38100" dir="10800000" sx="101000" sy="101000" algn="r" rotWithShape="0">
                    <a:srgbClr val="E2AAB8">
                      <a:lumMod val="10000"/>
                    </a:srgbClr>
                  </a:outerShdw>
                </a:effectLst>
                <a:latin typeface="Tekton Pro" pitchFamily="34" charset="0"/>
              </a:rPr>
              <a:t>.</a:t>
            </a:r>
          </a:p>
        </p:txBody>
      </p:sp>
      <p:sp>
        <p:nvSpPr>
          <p:cNvPr id="5" name="Rectangle 8"/>
          <p:cNvSpPr>
            <a:spLocks noChangeArrowheads="1"/>
          </p:cNvSpPr>
          <p:nvPr/>
        </p:nvSpPr>
        <p:spPr bwMode="auto">
          <a:xfrm>
            <a:off x="323528" y="4509120"/>
            <a:ext cx="5441212" cy="1944216"/>
          </a:xfrm>
          <a:prstGeom prst="rect">
            <a:avLst/>
          </a:prstGeom>
          <a:noFill/>
          <a:ln w="9525">
            <a:noFill/>
            <a:miter lim="800000"/>
            <a:headEnd/>
            <a:tailEnd/>
          </a:ln>
          <a:effectLst/>
        </p:spPr>
        <p:txBody>
          <a:bodyPr/>
          <a:lstStyle/>
          <a:p>
            <a:pPr algn="just">
              <a:defRPr/>
            </a:pPr>
            <a:endParaRPr lang="es-PE" sz="2800" kern="0" dirty="0">
              <a:ln w="18415" cmpd="sng">
                <a:solidFill>
                  <a:srgbClr val="FFFFFF"/>
                </a:solidFill>
                <a:prstDash val="solid"/>
              </a:ln>
              <a:solidFill>
                <a:srgbClr val="FFFFFF"/>
              </a:solidFill>
              <a:effectLst>
                <a:outerShdw blurRad="50800" dist="38100" dir="10800000" sx="101000" sy="101000" algn="r" rotWithShape="0">
                  <a:srgbClr val="E2AAB8">
                    <a:lumMod val="10000"/>
                  </a:srgbClr>
                </a:outerShdw>
              </a:effectLst>
              <a:latin typeface="Tekton Pro" pitchFamily="34" charset="0"/>
            </a:endParaRPr>
          </a:p>
        </p:txBody>
      </p:sp>
      <p:sp>
        <p:nvSpPr>
          <p:cNvPr id="3" name="2 Rectángulo"/>
          <p:cNvSpPr/>
          <p:nvPr/>
        </p:nvSpPr>
        <p:spPr>
          <a:xfrm>
            <a:off x="371130" y="3524153"/>
            <a:ext cx="8338761" cy="3046988"/>
          </a:xfrm>
          <a:prstGeom prst="rect">
            <a:avLst/>
          </a:prstGeom>
          <a:noFill/>
        </p:spPr>
        <p:txBody>
          <a:bodyPr wrap="square">
            <a:spAutoFit/>
          </a:bodyPr>
          <a:lstStyle/>
          <a:p>
            <a:pPr algn="ctr" fontAlgn="base">
              <a:spcBef>
                <a:spcPct val="0"/>
              </a:spcBef>
            </a:pPr>
            <a:r>
              <a:rPr lang="es-PE" sz="2400" b="1" dirty="0">
                <a:solidFill>
                  <a:srgbClr val="FFFFFF"/>
                </a:solidFill>
                <a:latin typeface="Segoe UI Semibold" panose="020B0702040204020203" pitchFamily="34" charset="0"/>
                <a:cs typeface="Segoe UI Semibold" panose="020B0702040204020203" pitchFamily="34" charset="0"/>
              </a:rPr>
              <a:t>Hoy comienza el año </a:t>
            </a:r>
            <a:r>
              <a:rPr lang="es-PE" sz="2400" b="1" dirty="0" smtClean="0">
                <a:solidFill>
                  <a:srgbClr val="FFFFFF"/>
                </a:solidFill>
                <a:latin typeface="Segoe UI Semibold" panose="020B0702040204020203" pitchFamily="34" charset="0"/>
                <a:cs typeface="Segoe UI Semibold" panose="020B0702040204020203" pitchFamily="34" charset="0"/>
              </a:rPr>
              <a:t>2023, </a:t>
            </a:r>
            <a:r>
              <a:rPr lang="es-PE" sz="2400" b="1" dirty="0">
                <a:solidFill>
                  <a:srgbClr val="FFFFFF"/>
                </a:solidFill>
                <a:latin typeface="Segoe UI Semibold" panose="020B0702040204020203" pitchFamily="34" charset="0"/>
                <a:cs typeface="Segoe UI Semibold" panose="020B0702040204020203" pitchFamily="34" charset="0"/>
              </a:rPr>
              <a:t>es la </a:t>
            </a:r>
            <a:r>
              <a:rPr lang="es-PE" sz="2400" b="1" dirty="0" smtClean="0">
                <a:solidFill>
                  <a:srgbClr val="FFFFFF"/>
                </a:solidFill>
                <a:latin typeface="Segoe UI Semibold" panose="020B0702040204020203" pitchFamily="34" charset="0"/>
                <a:cs typeface="Segoe UI Semibold" panose="020B0702040204020203" pitchFamily="34" charset="0"/>
              </a:rPr>
              <a:t>Fiesta </a:t>
            </a:r>
            <a:r>
              <a:rPr lang="es-PE" sz="2400" b="1" dirty="0">
                <a:solidFill>
                  <a:srgbClr val="FFFFFF"/>
                </a:solidFill>
                <a:latin typeface="Segoe UI Semibold" panose="020B0702040204020203" pitchFamily="34" charset="0"/>
                <a:cs typeface="Segoe UI Semibold" panose="020B0702040204020203" pitchFamily="34" charset="0"/>
              </a:rPr>
              <a:t>de María, Madre de Dios, y la Jornada Mundial de Oración por la Paz.</a:t>
            </a:r>
          </a:p>
          <a:p>
            <a:pPr algn="ctr" fontAlgn="base">
              <a:spcBef>
                <a:spcPct val="0"/>
              </a:spcBef>
            </a:pPr>
            <a:r>
              <a:rPr lang="es-PE" sz="2400" b="1" dirty="0">
                <a:solidFill>
                  <a:srgbClr val="FFFFFF"/>
                </a:solidFill>
                <a:latin typeface="Segoe UI Semibold" panose="020B0702040204020203" pitchFamily="34" charset="0"/>
                <a:cs typeface="Segoe UI Semibold" panose="020B0702040204020203" pitchFamily="34" charset="0"/>
              </a:rPr>
              <a:t> </a:t>
            </a:r>
            <a:r>
              <a:rPr lang="es-PE" sz="2400" b="1" kern="0" dirty="0">
                <a:solidFill>
                  <a:srgbClr val="FFFFFF"/>
                </a:solidFill>
                <a:latin typeface="Segoe UI Semibold" panose="020B0702040204020203" pitchFamily="34" charset="0"/>
                <a:cs typeface="Segoe UI Semibold" panose="020B0702040204020203" pitchFamily="34" charset="0"/>
              </a:rPr>
              <a:t>En el evangelio, la bendición se hace carne con el nacimiento de Jesús, abriéndonos a la experiencia profunda de María y a la alegría de los </a:t>
            </a:r>
            <a:r>
              <a:rPr lang="es-PE" sz="2400" b="1" kern="0" dirty="0" smtClean="0">
                <a:solidFill>
                  <a:srgbClr val="FFFFFF"/>
                </a:solidFill>
                <a:latin typeface="Segoe UI Semibold" panose="020B0702040204020203" pitchFamily="34" charset="0"/>
                <a:cs typeface="Segoe UI Semibold" panose="020B0702040204020203" pitchFamily="34" charset="0"/>
              </a:rPr>
              <a:t>pastores Acogemos </a:t>
            </a:r>
            <a:r>
              <a:rPr lang="es-PE" sz="2400" b="1" kern="0" dirty="0">
                <a:solidFill>
                  <a:srgbClr val="FFFFFF"/>
                </a:solidFill>
                <a:latin typeface="Segoe UI Semibold" panose="020B0702040204020203" pitchFamily="34" charset="0"/>
                <a:cs typeface="Segoe UI Semibold" panose="020B0702040204020203" pitchFamily="34" charset="0"/>
              </a:rPr>
              <a:t>este torrente de bendición y, como los pastores, glorificamos al Señor que sale a nuestro encuentro hecho Palabra encarnada.</a:t>
            </a:r>
            <a:endParaRPr lang="es-PE" sz="2400" b="1" dirty="0">
              <a:solidFill>
                <a:srgbClr val="FFFFFF"/>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947399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20" presetClass="entr" presetSubtype="0" fill="hold" grpId="0" nodeType="withEffect" nodePh="1">
                                  <p:stCondLst>
                                    <p:cond delay="0"/>
                                  </p:stCondLst>
                                  <p:endCondLst>
                                    <p:cond evt="begin" delay="0">
                                      <p:tn val="12"/>
                                    </p:cond>
                                  </p:end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childTnLst>
                          </p:cTn>
                        </p:par>
                        <p:par>
                          <p:cTn id="15" fill="hold">
                            <p:stCondLst>
                              <p:cond delay="4000"/>
                            </p:stCondLst>
                            <p:childTnLst>
                              <p:par>
                                <p:cTn id="16" presetID="3" presetClass="entr" presetSubtype="10" fill="hold" grpId="0" nodeType="afterEffect">
                                  <p:stCondLst>
                                    <p:cond delay="0"/>
                                  </p:stCondLst>
                                  <p:iterate type="wd">
                                    <p:tmPct val="100000"/>
                                  </p:iterate>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c2/ef/62/c2ef620fa0a4c33b9fa856b55a25a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02" y="414619"/>
            <a:ext cx="8184862"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41902" y="414619"/>
            <a:ext cx="3163045" cy="523220"/>
          </a:xfrm>
          <a:prstGeom prst="rect">
            <a:avLst/>
          </a:prstGeom>
        </p:spPr>
        <p:txBody>
          <a:bodyPr wrap="none">
            <a:spAutoFit/>
          </a:bodyPr>
          <a:lstStyle/>
          <a:p>
            <a:pPr algn="just" fontAlgn="base">
              <a:spcBef>
                <a:spcPct val="0"/>
              </a:spcBef>
            </a:pPr>
            <a:r>
              <a:rPr lang="es-ES_tradnl" sz="2800" b="1" dirty="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ea typeface="Times New Roman" panose="02020603050405020304" pitchFamily="18" charset="0"/>
                <a:cs typeface="Arial" panose="020B0604020202020204" pitchFamily="34" charset="0"/>
              </a:rPr>
              <a:t>1. Oración inicial</a:t>
            </a:r>
            <a:endParaRPr lang="es-PE" sz="3200" dirty="0">
              <a:solidFill>
                <a:srgbClr val="FFFFFF"/>
              </a:solidFill>
              <a:effectLst>
                <a:glow rad="63500">
                  <a:srgbClr val="000000">
                    <a:satMod val="175000"/>
                    <a:alpha val="40000"/>
                  </a:srgbClr>
                </a:glow>
                <a:outerShdw blurRad="50800" dist="38100" algn="l" rotWithShape="0">
                  <a:prstClr val="black"/>
                </a:outerShdw>
              </a:effectLst>
              <a:latin typeface="Times New Roman" panose="02020603050405020304" pitchFamily="18" charset="0"/>
              <a:ea typeface="Times New Roman" panose="02020603050405020304" pitchFamily="18" charset="0"/>
            </a:endParaRPr>
          </a:p>
        </p:txBody>
      </p:sp>
      <p:sp>
        <p:nvSpPr>
          <p:cNvPr id="9" name="Rectangle 5"/>
          <p:cNvSpPr>
            <a:spLocks noChangeArrowheads="1"/>
          </p:cNvSpPr>
          <p:nvPr/>
        </p:nvSpPr>
        <p:spPr bwMode="auto">
          <a:xfrm>
            <a:off x="441902" y="1265272"/>
            <a:ext cx="8568952" cy="1200329"/>
          </a:xfrm>
          <a:prstGeom prst="rect">
            <a:avLst/>
          </a:prstGeom>
          <a:noFill/>
          <a:ln w="9525">
            <a:noFill/>
            <a:miter lim="800000"/>
            <a:headEnd/>
            <a:tailEnd/>
          </a:ln>
        </p:spPr>
        <p:txBody>
          <a:bodyPr wrap="square">
            <a:spAutoFit/>
          </a:bodyPr>
          <a:lstStyle/>
          <a:p>
            <a:pPr fontAlgn="base">
              <a:spcBef>
                <a:spcPct val="0"/>
              </a:spcBef>
              <a:spcAft>
                <a:spcPct val="0"/>
              </a:spcAft>
            </a:pPr>
            <a:r>
              <a:rPr lang="es-PE"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t> Gracias por ser Santa María.</a:t>
            </a:r>
            <a:br>
              <a:rPr lang="es-PE"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br>
            <a:r>
              <a:rPr lang="es-PE"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t>Gracias por haberte abierto a la gracia, y a la escucha                de la Palabra, desde siempre. </a:t>
            </a:r>
          </a:p>
        </p:txBody>
      </p:sp>
      <p:sp>
        <p:nvSpPr>
          <p:cNvPr id="6" name="Rectangle 5"/>
          <p:cNvSpPr>
            <a:spLocks noChangeArrowheads="1"/>
          </p:cNvSpPr>
          <p:nvPr/>
        </p:nvSpPr>
        <p:spPr bwMode="auto">
          <a:xfrm>
            <a:off x="441902" y="2755580"/>
            <a:ext cx="4791279" cy="2308324"/>
          </a:xfrm>
          <a:prstGeom prst="rect">
            <a:avLst/>
          </a:prstGeom>
          <a:noFill/>
          <a:ln w="9525">
            <a:noFill/>
            <a:miter lim="800000"/>
            <a:headEnd/>
            <a:tailEnd/>
          </a:ln>
        </p:spPr>
        <p:txBody>
          <a:bodyPr wrap="square">
            <a:spAutoFit/>
          </a:bodyPr>
          <a:lstStyle/>
          <a:p>
            <a:pPr fontAlgn="base">
              <a:spcBef>
                <a:spcPct val="0"/>
              </a:spcBef>
              <a:spcAft>
                <a:spcPct val="0"/>
              </a:spcAft>
            </a:pPr>
            <a:r>
              <a:rPr lang="es-PE" sz="24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t>Gracias </a:t>
            </a:r>
            <a:r>
              <a:rPr lang="es-PE"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t>por haber acogido en tu seno purísimo</a:t>
            </a:r>
            <a:br>
              <a:rPr lang="es-PE"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br>
            <a:r>
              <a:rPr lang="es-PE"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t>a quien es la Vida y el Amor.</a:t>
            </a:r>
          </a:p>
          <a:p>
            <a:pPr fontAlgn="base">
              <a:spcBef>
                <a:spcPct val="0"/>
              </a:spcBef>
              <a:spcAft>
                <a:spcPct val="0"/>
              </a:spcAft>
            </a:pPr>
            <a:r>
              <a:rPr lang="es-PE"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t>Gracias por haber mantenido </a:t>
            </a:r>
            <a:r>
              <a:rPr lang="es-PE" sz="24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t>   tu </a:t>
            </a:r>
            <a:r>
              <a:rPr lang="es-PE"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t>"Hágase" a través de todos </a:t>
            </a:r>
            <a:r>
              <a:rPr lang="es-PE" sz="24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t>             los </a:t>
            </a:r>
            <a:r>
              <a:rPr lang="es-PE"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Arial" pitchFamily="34" charset="0"/>
              </a:rPr>
              <a:t>acontecimientos de tu vida.</a:t>
            </a:r>
          </a:p>
        </p:txBody>
      </p:sp>
    </p:spTree>
    <p:extLst>
      <p:ext uri="{BB962C8B-B14F-4D97-AF65-F5344CB8AC3E}">
        <p14:creationId xmlns:p14="http://schemas.microsoft.com/office/powerpoint/2010/main" val="3740166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Effect transition="in" filter="blinds(vertical)">
                                      <p:cBhvr>
                                        <p:cTn id="7" dur="300"/>
                                        <p:tgtEl>
                                          <p:spTgt spid="9"/>
                                        </p:tgtEl>
                                      </p:cBhvr>
                                    </p:animEffect>
                                  </p:childTnLst>
                                </p:cTn>
                              </p:par>
                            </p:childTnLst>
                          </p:cTn>
                        </p:par>
                        <p:par>
                          <p:cTn id="8" fill="hold">
                            <p:stCondLst>
                              <p:cond delay="7800"/>
                            </p:stCondLst>
                            <p:childTnLst>
                              <p:par>
                                <p:cTn id="9" presetID="3" presetClass="entr" presetSubtype="5" fill="hold" grpId="0" nodeType="afterEffect">
                                  <p:stCondLst>
                                    <p:cond delay="0"/>
                                  </p:stCondLst>
                                  <p:iterate type="wd">
                                    <p:tmPct val="100000"/>
                                  </p:iterate>
                                  <p:childTnLst>
                                    <p:set>
                                      <p:cBhvr>
                                        <p:cTn id="10" dur="1" fill="hold">
                                          <p:stCondLst>
                                            <p:cond delay="0"/>
                                          </p:stCondLst>
                                        </p:cTn>
                                        <p:tgtEl>
                                          <p:spTgt spid="6"/>
                                        </p:tgtEl>
                                        <p:attrNameLst>
                                          <p:attrName>style.visibility</p:attrName>
                                        </p:attrNameLst>
                                      </p:cBhvr>
                                      <p:to>
                                        <p:strVal val="visible"/>
                                      </p:to>
                                    </p:set>
                                    <p:animEffect transition="in" filter="blinds(vertical)">
                                      <p:cBhvr>
                                        <p:cTn id="11"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12/c7/2f/12c72f62eee1697214efde3fd7f390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35" y="424874"/>
            <a:ext cx="8133392" cy="605905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408615" y="4175603"/>
            <a:ext cx="8208912" cy="2308324"/>
          </a:xfrm>
          <a:prstGeom prst="rect">
            <a:avLst/>
          </a:prstGeom>
          <a:noFill/>
          <a:ln w="9525">
            <a:noFill/>
            <a:miter lim="800000"/>
            <a:headEnd/>
            <a:tailEnd/>
          </a:ln>
          <a:scene3d>
            <a:camera prst="orthographicFront"/>
            <a:lightRig rig="threePt" dir="t"/>
          </a:scene3d>
          <a:sp3d>
            <a:bevelT w="101600" prst="riblet"/>
          </a:sp3d>
        </p:spPr>
        <p:txBody>
          <a:bodyPr wrap="square">
            <a:spAutoFit/>
          </a:bodyPr>
          <a:lstStyle/>
          <a:p>
            <a:pPr algn="ctr" fontAlgn="base">
              <a:spcBef>
                <a:spcPct val="0"/>
              </a:spcBef>
              <a:spcAft>
                <a:spcPct val="0"/>
              </a:spcAft>
            </a:pPr>
            <a: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Gracias por tus ejemplos dignos de ser acogidos  y vividos.</a:t>
            </a:r>
          </a:p>
          <a:p>
            <a:pPr algn="ctr" fontAlgn="base">
              <a:spcBef>
                <a:spcPct val="0"/>
              </a:spcBef>
              <a:spcAft>
                <a:spcPct val="0"/>
              </a:spcAft>
            </a:pPr>
            <a: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Gracias por tu sencillez, por tu docilidad, </a:t>
            </a:r>
            <a:b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br>
            <a: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por esa magnífica sobriedad,</a:t>
            </a:r>
            <a:b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br>
            <a: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por tu capacidad de escucha,</a:t>
            </a:r>
            <a:b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br>
            <a: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por tu reverencia, por tu fidelidad,</a:t>
            </a:r>
          </a:p>
        </p:txBody>
      </p:sp>
    </p:spTree>
    <p:extLst>
      <p:ext uri="{BB962C8B-B14F-4D97-AF65-F5344CB8AC3E}">
        <p14:creationId xmlns:p14="http://schemas.microsoft.com/office/powerpoint/2010/main" val="4074585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f9/14/b4/f914b49b731342fb6e45de36cc3deb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39" y="434110"/>
            <a:ext cx="8120206" cy="605905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451139" y="434110"/>
            <a:ext cx="8212570" cy="1200329"/>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400" b="1" i="1" dirty="0">
                <a:solidFill>
                  <a:srgbClr val="FFFFFF"/>
                </a:solidFill>
                <a:effectLst>
                  <a:glow rad="139700">
                    <a:schemeClr val="accent4">
                      <a:satMod val="175000"/>
                      <a:alpha val="40000"/>
                    </a:schemeClr>
                  </a:glow>
                </a:effectLst>
                <a:ea typeface="Verdana" pitchFamily="34" charset="0"/>
                <a:cs typeface="Arial" pitchFamily="34" charset="0"/>
              </a:rPr>
              <a:t>Gracias por tu mirada maternal</a:t>
            </a:r>
            <a:r>
              <a:rPr lang="es-PE" sz="2400" b="1" i="1" dirty="0" smtClean="0">
                <a:solidFill>
                  <a:srgbClr val="FFFFFF"/>
                </a:solidFill>
                <a:effectLst>
                  <a:glow rad="139700">
                    <a:schemeClr val="accent4">
                      <a:satMod val="175000"/>
                      <a:alpha val="40000"/>
                    </a:schemeClr>
                  </a:glow>
                </a:effectLst>
                <a:ea typeface="Verdana" pitchFamily="34" charset="0"/>
                <a:cs typeface="Arial" pitchFamily="34" charset="0"/>
              </a:rPr>
              <a:t>, por </a:t>
            </a:r>
            <a:r>
              <a:rPr lang="es-PE" sz="2400" b="1" i="1" dirty="0">
                <a:solidFill>
                  <a:srgbClr val="FFFFFF"/>
                </a:solidFill>
                <a:effectLst>
                  <a:glow rad="139700">
                    <a:schemeClr val="accent4">
                      <a:satMod val="175000"/>
                      <a:alpha val="40000"/>
                    </a:schemeClr>
                  </a:glow>
                </a:effectLst>
                <a:ea typeface="Verdana" pitchFamily="34" charset="0"/>
                <a:cs typeface="Arial" pitchFamily="34" charset="0"/>
              </a:rPr>
              <a:t>tus intercesiones, tu ternura</a:t>
            </a:r>
            <a:r>
              <a:rPr lang="es-PE" sz="2400" b="1" i="1" dirty="0" smtClean="0">
                <a:solidFill>
                  <a:srgbClr val="FFFFFF"/>
                </a:solidFill>
                <a:effectLst>
                  <a:glow rad="139700">
                    <a:schemeClr val="accent4">
                      <a:satMod val="175000"/>
                      <a:alpha val="40000"/>
                    </a:schemeClr>
                  </a:glow>
                </a:effectLst>
                <a:ea typeface="Verdana" pitchFamily="34" charset="0"/>
                <a:cs typeface="Arial" pitchFamily="34" charset="0"/>
              </a:rPr>
              <a:t>, tus </a:t>
            </a:r>
            <a:r>
              <a:rPr lang="es-PE" sz="2400" b="1" i="1" dirty="0">
                <a:solidFill>
                  <a:srgbClr val="FFFFFF"/>
                </a:solidFill>
                <a:effectLst>
                  <a:glow rad="139700">
                    <a:schemeClr val="accent4">
                      <a:satMod val="175000"/>
                      <a:alpha val="40000"/>
                    </a:schemeClr>
                  </a:glow>
                </a:effectLst>
                <a:ea typeface="Verdana" pitchFamily="34" charset="0"/>
                <a:cs typeface="Arial" pitchFamily="34" charset="0"/>
              </a:rPr>
              <a:t>auxilios y orientaciones.</a:t>
            </a:r>
          </a:p>
          <a:p>
            <a:pPr algn="ctr" fontAlgn="base">
              <a:spcBef>
                <a:spcPct val="0"/>
              </a:spcBef>
              <a:spcAft>
                <a:spcPct val="0"/>
              </a:spcAft>
            </a:pPr>
            <a:r>
              <a:rPr lang="es-PE" sz="2400" b="1" i="1" dirty="0">
                <a:solidFill>
                  <a:srgbClr val="FFFFFF"/>
                </a:solidFill>
                <a:effectLst>
                  <a:glow rad="139700">
                    <a:schemeClr val="accent4">
                      <a:satMod val="175000"/>
                      <a:alpha val="40000"/>
                    </a:schemeClr>
                  </a:glow>
                </a:effectLst>
                <a:ea typeface="Verdana" pitchFamily="34" charset="0"/>
                <a:cs typeface="Arial" pitchFamily="34" charset="0"/>
              </a:rPr>
              <a:t>Gracias por tantas bondades</a:t>
            </a:r>
            <a:r>
              <a:rPr lang="es-PE" sz="2400" b="1" i="1" dirty="0" smtClean="0">
                <a:solidFill>
                  <a:srgbClr val="FFFFFF"/>
                </a:solidFill>
                <a:effectLst>
                  <a:glow rad="139700">
                    <a:schemeClr val="accent4">
                      <a:satMod val="175000"/>
                      <a:alpha val="40000"/>
                    </a:schemeClr>
                  </a:glow>
                </a:effectLst>
                <a:ea typeface="Verdana" pitchFamily="34" charset="0"/>
                <a:cs typeface="Arial" pitchFamily="34" charset="0"/>
              </a:rPr>
              <a:t>.</a:t>
            </a:r>
            <a:endParaRPr lang="es-PE" sz="2400" b="1" i="1" dirty="0">
              <a:solidFill>
                <a:srgbClr val="FFFFFF"/>
              </a:solidFill>
              <a:effectLst>
                <a:glow rad="139700">
                  <a:schemeClr val="accent4">
                    <a:satMod val="175000"/>
                    <a:alpha val="40000"/>
                  </a:schemeClr>
                </a:glow>
              </a:effectLst>
              <a:ea typeface="Verdana" pitchFamily="34" charset="0"/>
              <a:cs typeface="Arial" pitchFamily="34" charset="0"/>
            </a:endParaRPr>
          </a:p>
        </p:txBody>
      </p:sp>
      <p:sp>
        <p:nvSpPr>
          <p:cNvPr id="6" name="Text Box 4"/>
          <p:cNvSpPr txBox="1">
            <a:spLocks noChangeArrowheads="1"/>
          </p:cNvSpPr>
          <p:nvPr/>
        </p:nvSpPr>
        <p:spPr bwMode="auto">
          <a:xfrm>
            <a:off x="2359891" y="5398662"/>
            <a:ext cx="6303818" cy="830997"/>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400" b="1" i="1" dirty="0" smtClean="0">
                <a:solidFill>
                  <a:srgbClr val="FFFFFF"/>
                </a:solidFill>
                <a:effectLst>
                  <a:glow rad="139700">
                    <a:schemeClr val="accent4">
                      <a:satMod val="175000"/>
                      <a:alpha val="40000"/>
                    </a:schemeClr>
                  </a:glow>
                </a:effectLst>
                <a:ea typeface="Verdana" pitchFamily="34" charset="0"/>
                <a:cs typeface="Arial" pitchFamily="34" charset="0"/>
              </a:rPr>
              <a:t>En </a:t>
            </a:r>
            <a:r>
              <a:rPr lang="es-PE" sz="2400" b="1" i="1" dirty="0">
                <a:solidFill>
                  <a:srgbClr val="FFFFFF"/>
                </a:solidFill>
                <a:effectLst>
                  <a:glow rad="139700">
                    <a:schemeClr val="accent4">
                      <a:satMod val="175000"/>
                      <a:alpha val="40000"/>
                    </a:schemeClr>
                  </a:glow>
                </a:effectLst>
                <a:ea typeface="Verdana" pitchFamily="34" charset="0"/>
                <a:cs typeface="Arial" pitchFamily="34" charset="0"/>
              </a:rPr>
              <a:t>fin, gracias por ser Santa María,</a:t>
            </a:r>
            <a:br>
              <a:rPr lang="es-PE" sz="2400" b="1" i="1" dirty="0">
                <a:solidFill>
                  <a:srgbClr val="FFFFFF"/>
                </a:solidFill>
                <a:effectLst>
                  <a:glow rad="139700">
                    <a:schemeClr val="accent4">
                      <a:satMod val="175000"/>
                      <a:alpha val="40000"/>
                    </a:schemeClr>
                  </a:glow>
                </a:effectLst>
                <a:ea typeface="Verdana" pitchFamily="34" charset="0"/>
                <a:cs typeface="Arial" pitchFamily="34" charset="0"/>
              </a:rPr>
            </a:br>
            <a:r>
              <a:rPr lang="es-PE" sz="2400" b="1" i="1" dirty="0">
                <a:solidFill>
                  <a:srgbClr val="FFFFFF"/>
                </a:solidFill>
                <a:effectLst>
                  <a:glow rad="139700">
                    <a:schemeClr val="accent4">
                      <a:satMod val="175000"/>
                      <a:alpha val="40000"/>
                    </a:schemeClr>
                  </a:glow>
                </a:effectLst>
                <a:ea typeface="Verdana" pitchFamily="34" charset="0"/>
                <a:cs typeface="Arial" pitchFamily="34" charset="0"/>
              </a:rPr>
              <a:t>Madre del Señor Jesús y nuestra</a:t>
            </a:r>
            <a:r>
              <a:rPr lang="es-PE" sz="2400" b="1" i="1" dirty="0" smtClean="0">
                <a:solidFill>
                  <a:srgbClr val="FFFFFF"/>
                </a:solidFill>
                <a:effectLst>
                  <a:glow rad="139700">
                    <a:schemeClr val="accent4">
                      <a:satMod val="175000"/>
                      <a:alpha val="40000"/>
                    </a:schemeClr>
                  </a:glow>
                </a:effectLst>
                <a:ea typeface="Verdana" pitchFamily="34" charset="0"/>
                <a:cs typeface="Arial" pitchFamily="34" charset="0"/>
              </a:rPr>
              <a:t>. Amén</a:t>
            </a:r>
            <a:r>
              <a:rPr lang="es-PE" sz="2400" b="1" i="1" dirty="0">
                <a:solidFill>
                  <a:srgbClr val="FFFFFF"/>
                </a:solidFill>
                <a:effectLst>
                  <a:glow rad="139700">
                    <a:schemeClr val="accent4">
                      <a:satMod val="175000"/>
                      <a:alpha val="40000"/>
                    </a:schemeClr>
                  </a:glow>
                </a:effectLst>
                <a:ea typeface="Verdana" pitchFamily="34" charset="0"/>
                <a:cs typeface="Arial" pitchFamily="34" charset="0"/>
              </a:rPr>
              <a:t>.</a:t>
            </a:r>
          </a:p>
        </p:txBody>
      </p:sp>
    </p:spTree>
    <p:extLst>
      <p:ext uri="{BB962C8B-B14F-4D97-AF65-F5344CB8AC3E}">
        <p14:creationId xmlns:p14="http://schemas.microsoft.com/office/powerpoint/2010/main" val="2370044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Effect transition="in" filter="blinds(vertical)">
                                      <p:cBhvr>
                                        <p:cTn id="7" dur="300"/>
                                        <p:tgtEl>
                                          <p:spTgt spid="4"/>
                                        </p:tgtEl>
                                      </p:cBhvr>
                                    </p:animEffect>
                                  </p:childTnLst>
                                </p:cTn>
                              </p:par>
                            </p:childTnLst>
                          </p:cTn>
                        </p:par>
                        <p:par>
                          <p:cTn id="8" fill="hold">
                            <p:stCondLst>
                              <p:cond delay="6900"/>
                            </p:stCondLst>
                            <p:childTnLst>
                              <p:par>
                                <p:cTn id="9" presetID="3" presetClass="entr" presetSubtype="5" fill="hold" grpId="0" nodeType="afterEffect">
                                  <p:stCondLst>
                                    <p:cond delay="0"/>
                                  </p:stCondLst>
                                  <p:iterate type="wd">
                                    <p:tmPct val="100000"/>
                                  </p:iterate>
                                  <p:childTnLst>
                                    <p:set>
                                      <p:cBhvr>
                                        <p:cTn id="10" dur="1" fill="hold">
                                          <p:stCondLst>
                                            <p:cond delay="0"/>
                                          </p:stCondLst>
                                        </p:cTn>
                                        <p:tgtEl>
                                          <p:spTgt spid="6"/>
                                        </p:tgtEl>
                                        <p:attrNameLst>
                                          <p:attrName>style.visibility</p:attrName>
                                        </p:attrNameLst>
                                      </p:cBhvr>
                                      <p:to>
                                        <p:strVal val="visible"/>
                                      </p:to>
                                    </p:set>
                                    <p:animEffect transition="in" filter="blinds(vertical)">
                                      <p:cBhvr>
                                        <p:cTn id="11"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91/17/e5/9117e59916a3afe1eaf5bbabd084d8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31" y="415636"/>
            <a:ext cx="8154743" cy="607752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755576" y="548680"/>
            <a:ext cx="184731" cy="461665"/>
          </a:xfrm>
          <a:prstGeom prst="rect">
            <a:avLst/>
          </a:prstGeom>
        </p:spPr>
        <p:txBody>
          <a:bodyPr wrap="none">
            <a:spAutoFit/>
          </a:bodyPr>
          <a:lstStyle/>
          <a:p>
            <a:pPr fontAlgn="base">
              <a:spcBef>
                <a:spcPct val="0"/>
              </a:spcBef>
              <a:spcAft>
                <a:spcPct val="0"/>
              </a:spcAft>
            </a:pPr>
            <a:endParaRPr lang="es-PE" sz="2400" dirty="0">
              <a:solidFill>
                <a:srgbClr val="FF0000"/>
              </a:solidFill>
              <a:effectLst>
                <a:outerShdw blurRad="38100" dist="38100" dir="2700000" algn="tl">
                  <a:srgbClr val="000000">
                    <a:alpha val="43137"/>
                  </a:srgbClr>
                </a:outerShdw>
              </a:effectLst>
            </a:endParaRPr>
          </a:p>
        </p:txBody>
      </p:sp>
      <p:sp>
        <p:nvSpPr>
          <p:cNvPr id="9" name="Text Box 4"/>
          <p:cNvSpPr txBox="1">
            <a:spLocks noChangeArrowheads="1"/>
          </p:cNvSpPr>
          <p:nvPr/>
        </p:nvSpPr>
        <p:spPr bwMode="auto">
          <a:xfrm>
            <a:off x="3563888" y="673511"/>
            <a:ext cx="2310440"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400" i="1" dirty="0">
                <a:solidFill>
                  <a:srgbClr val="FFFFFF"/>
                </a:solidFill>
                <a:effectLst>
                  <a:glow rad="101600">
                    <a:schemeClr val="accent4">
                      <a:satMod val="175000"/>
                      <a:alpha val="40000"/>
                    </a:schemeClr>
                  </a:glow>
                </a:effectLst>
                <a:ea typeface="Verdana" pitchFamily="34" charset="0"/>
                <a:cs typeface="Arial" pitchFamily="34" charset="0"/>
              </a:rPr>
              <a:t>Motivación</a:t>
            </a:r>
            <a:r>
              <a:rPr lang="es-PE" sz="2400" i="1" dirty="0" smtClean="0">
                <a:solidFill>
                  <a:srgbClr val="FFFFFF"/>
                </a:solidFill>
                <a:effectLst>
                  <a:glow rad="101600">
                    <a:schemeClr val="accent4">
                      <a:satMod val="175000"/>
                      <a:alpha val="40000"/>
                    </a:schemeClr>
                  </a:glow>
                </a:effectLst>
                <a:ea typeface="Verdana" pitchFamily="34" charset="0"/>
                <a:cs typeface="Arial" pitchFamily="34" charset="0"/>
              </a:rPr>
              <a:t>:</a:t>
            </a:r>
            <a:endParaRPr lang="es-PE" sz="2400" i="1" dirty="0">
              <a:solidFill>
                <a:srgbClr val="FFFFFF"/>
              </a:solidFill>
              <a:effectLst>
                <a:glow rad="101600">
                  <a:schemeClr val="accent4">
                    <a:satMod val="175000"/>
                    <a:alpha val="40000"/>
                  </a:schemeClr>
                </a:glow>
              </a:effectLst>
              <a:ea typeface="Verdana" pitchFamily="34" charset="0"/>
              <a:cs typeface="Arial" pitchFamily="34" charset="0"/>
            </a:endParaRPr>
          </a:p>
        </p:txBody>
      </p:sp>
      <p:sp>
        <p:nvSpPr>
          <p:cNvPr id="10" name="AutoShape 2"/>
          <p:cNvSpPr>
            <a:spLocks noChangeArrowheads="1"/>
          </p:cNvSpPr>
          <p:nvPr/>
        </p:nvSpPr>
        <p:spPr bwMode="auto">
          <a:xfrm>
            <a:off x="527774" y="415636"/>
            <a:ext cx="2714190" cy="951346"/>
          </a:xfrm>
          <a:prstGeom prst="roundRect">
            <a:avLst>
              <a:gd name="adj" fmla="val 16667"/>
            </a:avLst>
          </a:prstGeom>
          <a:solidFill>
            <a:schemeClr val="accent6">
              <a:lumMod val="75000"/>
            </a:schemeClr>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LECTIO</a:t>
            </a:r>
          </a:p>
          <a:p>
            <a:pPr algn="ctr" eaLnBrk="0" fontAlgn="base" hangingPunct="0">
              <a:spcBef>
                <a:spcPct val="0"/>
              </a:spcBef>
              <a:spcAft>
                <a:spcPct val="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¿Qué dice el texto? </a:t>
            </a:r>
          </a:p>
          <a:p>
            <a:pPr algn="ctr" eaLnBrk="0" fontAlgn="base" hangingPunct="0">
              <a:spcBef>
                <a:spcPct val="0"/>
              </a:spcBef>
              <a:spcAft>
                <a:spcPct val="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    Lucas 2, 16-21</a:t>
            </a:r>
            <a:endParaRPr lang="es-PE" sz="3200" dirty="0">
              <a:solidFill>
                <a:srgbClr val="FFFFFF"/>
              </a:solidFill>
              <a:effectLst>
                <a:outerShdw blurRad="38100" dist="38100" dir="2700000" algn="tl">
                  <a:srgbClr val="000000">
                    <a:alpha val="43137"/>
                  </a:srgbClr>
                </a:outerShdw>
              </a:effectLst>
              <a:cs typeface="Times New Roman" pitchFamily="18" charset="0"/>
            </a:endParaRPr>
          </a:p>
        </p:txBody>
      </p:sp>
      <p:sp>
        <p:nvSpPr>
          <p:cNvPr id="11" name="Text Box 4"/>
          <p:cNvSpPr txBox="1">
            <a:spLocks noChangeArrowheads="1"/>
          </p:cNvSpPr>
          <p:nvPr/>
        </p:nvSpPr>
        <p:spPr bwMode="auto">
          <a:xfrm>
            <a:off x="502002" y="4184839"/>
            <a:ext cx="8103200" cy="2308324"/>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400" b="1" dirty="0" smtClean="0">
                <a:solidFill>
                  <a:srgbClr val="FFFFFF"/>
                </a:solidFill>
                <a:effectLst>
                  <a:glow rad="228600">
                    <a:schemeClr val="accent4">
                      <a:satMod val="175000"/>
                      <a:alpha val="40000"/>
                    </a:schemeClr>
                  </a:glow>
                </a:effectLst>
                <a:ea typeface="Verdana" pitchFamily="34" charset="0"/>
                <a:cs typeface="Arial" pitchFamily="34" charset="0"/>
              </a:rPr>
              <a:t>Dios </a:t>
            </a:r>
            <a:r>
              <a:rPr lang="es-PE" sz="2400" b="1" dirty="0">
                <a:solidFill>
                  <a:srgbClr val="FFFFFF"/>
                </a:solidFill>
                <a:effectLst>
                  <a:glow rad="228600">
                    <a:schemeClr val="accent4">
                      <a:satMod val="175000"/>
                      <a:alpha val="40000"/>
                    </a:schemeClr>
                  </a:glow>
                </a:effectLst>
                <a:ea typeface="Verdana" pitchFamily="34" charset="0"/>
                <a:cs typeface="Arial" pitchFamily="34" charset="0"/>
              </a:rPr>
              <a:t>cuenta con todos para hacer otra historia. Hasta a los pastores les confía la misión de ser sus portavoces. Todos podemos encontrar nuestro lugar en la historia. El tiempo que iniciamos hoy puede ser una oportunidad para descubrir la misión que Dios nos encomienda. Escuchemos. </a:t>
            </a:r>
          </a:p>
        </p:txBody>
      </p:sp>
    </p:spTree>
    <p:extLst>
      <p:ext uri="{BB962C8B-B14F-4D97-AF65-F5344CB8AC3E}">
        <p14:creationId xmlns:p14="http://schemas.microsoft.com/office/powerpoint/2010/main" val="1638046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300"/>
                                        <p:tgtEl>
                                          <p:spTgt spid="9"/>
                                        </p:tgtEl>
                                      </p:cBhvr>
                                    </p:animEffect>
                                  </p:childTnLst>
                                </p:cTn>
                              </p:par>
                            </p:childTnLst>
                          </p:cTn>
                        </p:par>
                        <p:par>
                          <p:cTn id="8" fill="hold">
                            <p:stCondLst>
                              <p:cond delay="6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Fondo Navidad, 43000+ Fondo de Navidad y Fotos Gratis Descar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80" y="421494"/>
            <a:ext cx="8212129" cy="604982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Nº 64 Navidad 2011 El Divino Pastor | Parroquia del Divino Pa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81" y="1170184"/>
            <a:ext cx="8535158" cy="510720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074" name="Rectangle 2"/>
          <p:cNvSpPr>
            <a:spLocks noChangeArrowheads="1"/>
          </p:cNvSpPr>
          <p:nvPr/>
        </p:nvSpPr>
        <p:spPr bwMode="auto">
          <a:xfrm>
            <a:off x="451580" y="4988044"/>
            <a:ext cx="81054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1400" dirty="0">
                <a:solidFill>
                  <a:srgbClr val="FFFFFF"/>
                </a:solidFill>
                <a:effectLst>
                  <a:glow rad="101600">
                    <a:srgbClr val="000000">
                      <a:satMod val="175000"/>
                      <a:alpha val="40000"/>
                    </a:srgbClr>
                  </a:glow>
                  <a:outerShdw blurRad="38100" dist="38100" dir="2700000" algn="tl">
                    <a:srgbClr val="000000">
                      <a:alpha val="43137"/>
                    </a:srgbClr>
                  </a:outerShdw>
                </a:effectLst>
              </a:rPr>
              <a:t> </a:t>
            </a:r>
            <a:r>
              <a:rPr lang="es-ES" sz="2400" b="1" dirty="0">
                <a:solidFill>
                  <a:srgbClr val="FFFFFF"/>
                </a:solidFill>
                <a:effectLst>
                  <a:glow rad="101600">
                    <a:srgbClr val="000000">
                      <a:satMod val="175000"/>
                      <a:alpha val="40000"/>
                    </a:srgbClr>
                  </a:glow>
                  <a:outerShdw blurRad="38100" dist="38100" dir="2700000" algn="tl">
                    <a:srgbClr val="000000">
                      <a:alpha val="43137"/>
                    </a:srgbClr>
                  </a:outerShdw>
                </a:effectLst>
                <a:cs typeface="Times New Roman" pitchFamily="18" charset="0"/>
              </a:rPr>
              <a:t>En aquel </a:t>
            </a:r>
            <a:r>
              <a:rPr lang="es-ES" sz="2400" b="1" dirty="0" smtClean="0">
                <a:solidFill>
                  <a:srgbClr val="FFFFFF"/>
                </a:solidFill>
                <a:effectLst>
                  <a:glow rad="101600">
                    <a:srgbClr val="000000">
                      <a:satMod val="175000"/>
                      <a:alpha val="40000"/>
                    </a:srgbClr>
                  </a:glow>
                  <a:outerShdw blurRad="38100" dist="38100" dir="2700000" algn="tl">
                    <a:srgbClr val="000000">
                      <a:alpha val="43137"/>
                    </a:srgbClr>
                  </a:outerShdw>
                </a:effectLst>
                <a:cs typeface="Times New Roman" pitchFamily="18" charset="0"/>
              </a:rPr>
              <a:t>tiempo, </a:t>
            </a:r>
            <a:r>
              <a:rPr lang="es-ES" sz="2400" b="1" dirty="0">
                <a:solidFill>
                  <a:srgbClr val="FFFFFF"/>
                </a:solidFill>
                <a:effectLst>
                  <a:glow rad="101600">
                    <a:srgbClr val="000000">
                      <a:satMod val="175000"/>
                      <a:alpha val="40000"/>
                    </a:srgbClr>
                  </a:glow>
                  <a:outerShdw blurRad="38100" dist="38100" dir="2700000" algn="tl">
                    <a:srgbClr val="000000">
                      <a:alpha val="43137"/>
                    </a:srgbClr>
                  </a:outerShdw>
                </a:effectLst>
                <a:cs typeface="Times New Roman" pitchFamily="18" charset="0"/>
              </a:rPr>
              <a:t>los pastores</a:t>
            </a:r>
            <a:r>
              <a:rPr lang="es-ES" sz="2400" dirty="0">
                <a:solidFill>
                  <a:srgbClr val="FFFFFF"/>
                </a:solidFill>
                <a:effectLst>
                  <a:glow rad="101600">
                    <a:srgbClr val="000000">
                      <a:satMod val="175000"/>
                      <a:alpha val="40000"/>
                    </a:srgbClr>
                  </a:glow>
                  <a:outerShdw blurRad="38100" dist="38100" dir="2700000" algn="tl">
                    <a:srgbClr val="000000">
                      <a:alpha val="43137"/>
                    </a:srgbClr>
                  </a:outerShdw>
                </a:effectLst>
              </a:rPr>
              <a:t> </a:t>
            </a:r>
            <a:r>
              <a:rPr lang="es-ES" sz="2400" dirty="0" smtClean="0">
                <a:solidFill>
                  <a:srgbClr val="FFFFFF"/>
                </a:solidFill>
                <a:effectLst>
                  <a:glow rad="101600">
                    <a:srgbClr val="000000">
                      <a:satMod val="175000"/>
                      <a:alpha val="40000"/>
                    </a:srgbClr>
                  </a:glow>
                  <a:outerShdw blurRad="38100" dist="38100" dir="2700000" algn="tl">
                    <a:srgbClr val="000000">
                      <a:alpha val="43137"/>
                    </a:srgbClr>
                  </a:outerShdw>
                </a:effectLst>
              </a:rPr>
              <a:t>f</a:t>
            </a:r>
            <a:r>
              <a:rPr lang="es-ES" sz="2800" dirty="0" smtClean="0">
                <a:solidFill>
                  <a:srgbClr val="FFFFFF"/>
                </a:solidFill>
                <a:effectLst>
                  <a:glow rad="101600">
                    <a:srgbClr val="000000">
                      <a:satMod val="175000"/>
                      <a:alpha val="40000"/>
                    </a:srgbClr>
                  </a:glow>
                  <a:outerShdw blurRad="38100" dist="38100" dir="2700000" algn="tl">
                    <a:srgbClr val="000000">
                      <a:alpha val="43137"/>
                    </a:srgbClr>
                  </a:outerShdw>
                </a:effectLst>
              </a:rPr>
              <a:t>ueron </a:t>
            </a:r>
            <a:r>
              <a:rPr lang="es-ES" sz="2800" dirty="0">
                <a:solidFill>
                  <a:srgbClr val="FFFFFF"/>
                </a:solidFill>
                <a:effectLst>
                  <a:glow rad="101600">
                    <a:srgbClr val="000000">
                      <a:satMod val="175000"/>
                      <a:alpha val="40000"/>
                    </a:srgbClr>
                  </a:glow>
                  <a:outerShdw blurRad="38100" dist="38100" dir="2700000" algn="tl">
                    <a:srgbClr val="000000">
                      <a:alpha val="43137"/>
                    </a:srgbClr>
                  </a:outerShdw>
                </a:effectLst>
              </a:rPr>
              <a:t>corriendo a Belén y encontraron a </a:t>
            </a:r>
            <a:r>
              <a:rPr lang="es-ES" sz="2800" dirty="0" smtClean="0">
                <a:solidFill>
                  <a:srgbClr val="FFFFFF"/>
                </a:solidFill>
                <a:effectLst>
                  <a:glow rad="101600">
                    <a:srgbClr val="000000">
                      <a:satMod val="175000"/>
                      <a:alpha val="40000"/>
                    </a:srgbClr>
                  </a:glow>
                  <a:outerShdw blurRad="38100" dist="38100" dir="2700000" algn="tl">
                    <a:srgbClr val="000000">
                      <a:alpha val="43137"/>
                    </a:srgbClr>
                  </a:outerShdw>
                </a:effectLst>
              </a:rPr>
              <a:t>María y </a:t>
            </a:r>
            <a:r>
              <a:rPr lang="es-ES" sz="2800" dirty="0">
                <a:solidFill>
                  <a:srgbClr val="FFFFFF"/>
                </a:solidFill>
                <a:effectLst>
                  <a:glow rad="101600">
                    <a:srgbClr val="000000">
                      <a:satMod val="175000"/>
                      <a:alpha val="40000"/>
                    </a:srgbClr>
                  </a:glow>
                  <a:outerShdw blurRad="38100" dist="38100" dir="2700000" algn="tl">
                    <a:srgbClr val="000000">
                      <a:alpha val="43137"/>
                    </a:srgbClr>
                  </a:outerShdw>
                </a:effectLst>
              </a:rPr>
              <a:t>a </a:t>
            </a:r>
            <a:r>
              <a:rPr lang="es-ES" sz="2800" dirty="0" smtClean="0">
                <a:solidFill>
                  <a:srgbClr val="FFFFFF"/>
                </a:solidFill>
                <a:effectLst>
                  <a:glow rad="101600">
                    <a:srgbClr val="000000">
                      <a:satMod val="175000"/>
                      <a:alpha val="40000"/>
                    </a:srgbClr>
                  </a:glow>
                  <a:outerShdw blurRad="38100" dist="38100" dir="2700000" algn="tl">
                    <a:srgbClr val="000000">
                      <a:alpha val="43137"/>
                    </a:srgbClr>
                  </a:outerShdw>
                </a:effectLst>
              </a:rPr>
              <a:t>José, </a:t>
            </a:r>
            <a:r>
              <a:rPr lang="es-ES" sz="2800" dirty="0">
                <a:solidFill>
                  <a:srgbClr val="FFFFFF"/>
                </a:solidFill>
                <a:effectLst>
                  <a:glow rad="101600">
                    <a:srgbClr val="000000">
                      <a:satMod val="175000"/>
                      <a:alpha val="40000"/>
                    </a:srgbClr>
                  </a:glow>
                  <a:outerShdw blurRad="38100" dist="38100" dir="2700000" algn="tl">
                    <a:srgbClr val="000000">
                      <a:alpha val="43137"/>
                    </a:srgbClr>
                  </a:outerShdw>
                </a:effectLst>
              </a:rPr>
              <a:t>y al niño acostado en el pesebre. </a:t>
            </a:r>
          </a:p>
        </p:txBody>
      </p:sp>
      <p:sp>
        <p:nvSpPr>
          <p:cNvPr id="5" name="4 Rectángulo"/>
          <p:cNvSpPr/>
          <p:nvPr/>
        </p:nvSpPr>
        <p:spPr>
          <a:xfrm>
            <a:off x="3289961" y="1345183"/>
            <a:ext cx="3052357" cy="523220"/>
          </a:xfrm>
          <a:prstGeom prst="rect">
            <a:avLst/>
          </a:prstGeom>
        </p:spPr>
        <p:txBody>
          <a:bodyPr wrap="square">
            <a:spAutoFit/>
          </a:bodyPr>
          <a:lstStyle/>
          <a:p>
            <a:pPr fontAlgn="base">
              <a:spcBef>
                <a:spcPct val="0"/>
              </a:spcBef>
              <a:spcAft>
                <a:spcPct val="0"/>
              </a:spcAft>
            </a:pPr>
            <a:r>
              <a:rPr lang="es-ES" sz="2800" dirty="0" smtClean="0">
                <a:ln w="18415" cmpd="sng">
                  <a:solidFill>
                    <a:srgbClr val="FFFFFF"/>
                  </a:solidFill>
                  <a:prstDash val="solid"/>
                </a:ln>
                <a:solidFill>
                  <a:srgbClr val="FFFFFF"/>
                </a:solidFill>
                <a:effectLst>
                  <a:outerShdw blurRad="50800" dist="38100" dir="10800000" sx="101000" sy="101000" algn="r" rotWithShape="0">
                    <a:srgbClr val="E2AAB8">
                      <a:lumMod val="10000"/>
                    </a:srgbClr>
                  </a:outerShdw>
                </a:effectLst>
                <a:latin typeface="Georgia" pitchFamily="18" charset="0"/>
              </a:rPr>
              <a:t>Lucas </a:t>
            </a:r>
            <a:r>
              <a:rPr lang="es-ES" sz="2800" dirty="0">
                <a:ln w="18415" cmpd="sng">
                  <a:solidFill>
                    <a:srgbClr val="FFFFFF"/>
                  </a:solidFill>
                  <a:prstDash val="solid"/>
                </a:ln>
                <a:solidFill>
                  <a:srgbClr val="FFFFFF"/>
                </a:solidFill>
                <a:effectLst>
                  <a:outerShdw blurRad="50800" dist="38100" dir="10800000" sx="101000" sy="101000" algn="r" rotWithShape="0">
                    <a:srgbClr val="E2AAB8">
                      <a:lumMod val="10000"/>
                    </a:srgbClr>
                  </a:outerShdw>
                </a:effectLst>
                <a:latin typeface="Georgia" pitchFamily="18" charset="0"/>
              </a:rPr>
              <a:t>2, </a:t>
            </a:r>
            <a:r>
              <a:rPr lang="es-ES" sz="2800" dirty="0" smtClean="0">
                <a:ln w="18415" cmpd="sng">
                  <a:solidFill>
                    <a:srgbClr val="FFFFFF"/>
                  </a:solidFill>
                  <a:prstDash val="solid"/>
                </a:ln>
                <a:solidFill>
                  <a:srgbClr val="FFFFFF"/>
                </a:solidFill>
                <a:effectLst>
                  <a:outerShdw blurRad="50800" dist="38100" dir="10800000" sx="101000" sy="101000" algn="r" rotWithShape="0">
                    <a:srgbClr val="E2AAB8">
                      <a:lumMod val="10000"/>
                    </a:srgbClr>
                  </a:outerShdw>
                </a:effectLst>
                <a:latin typeface="Georgia" pitchFamily="18" charset="0"/>
              </a:rPr>
              <a:t>16-21</a:t>
            </a:r>
            <a:endParaRPr lang="es-ES" sz="2000" dirty="0">
              <a:ln w="18415" cmpd="sng">
                <a:solidFill>
                  <a:srgbClr val="FFFFFF"/>
                </a:solidFill>
                <a:prstDash val="solid"/>
              </a:ln>
              <a:solidFill>
                <a:srgbClr val="FFFFFF"/>
              </a:solidFill>
              <a:effectLst>
                <a:outerShdw blurRad="50800" dist="38100" dir="10800000" sx="101000" sy="101000" algn="r" rotWithShape="0">
                  <a:srgbClr val="E2AAB8">
                    <a:lumMod val="10000"/>
                  </a:srgbClr>
                </a:outerShdw>
              </a:effectLst>
              <a:latin typeface="Georgia" pitchFamily="18" charset="0"/>
            </a:endParaRPr>
          </a:p>
        </p:txBody>
      </p:sp>
    </p:spTree>
    <p:extLst>
      <p:ext uri="{BB962C8B-B14F-4D97-AF65-F5344CB8AC3E}">
        <p14:creationId xmlns:p14="http://schemas.microsoft.com/office/powerpoint/2010/main" val="22819582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by="(-#ppt_w*2)" calcmode="lin" valueType="num">
                                      <p:cBhvr rctx="PPT">
                                        <p:cTn id="7" dur="500" autoRev="1" fill="hold">
                                          <p:stCondLst>
                                            <p:cond delay="0"/>
                                          </p:stCondLst>
                                        </p:cTn>
                                        <p:tgtEl>
                                          <p:spTgt spid="3074"/>
                                        </p:tgtEl>
                                        <p:attrNameLst>
                                          <p:attrName>ppt_w</p:attrName>
                                        </p:attrNameLst>
                                      </p:cBhvr>
                                    </p:anim>
                                    <p:anim by="(#ppt_w*0.50)" calcmode="lin" valueType="num">
                                      <p:cBhvr>
                                        <p:cTn id="8" dur="500" decel="50000" autoRev="1" fill="hold">
                                          <p:stCondLst>
                                            <p:cond delay="0"/>
                                          </p:stCondLst>
                                        </p:cTn>
                                        <p:tgtEl>
                                          <p:spTgt spid="3074"/>
                                        </p:tgtEl>
                                        <p:attrNameLst>
                                          <p:attrName>ppt_x</p:attrName>
                                        </p:attrNameLst>
                                      </p:cBhvr>
                                    </p:anim>
                                    <p:anim from="(-#ppt_h/2)" to="(#ppt_y)" calcmode="lin" valueType="num">
                                      <p:cBhvr>
                                        <p:cTn id="9" dur="1000" fill="hold">
                                          <p:stCondLst>
                                            <p:cond delay="0"/>
                                          </p:stCondLst>
                                        </p:cTn>
                                        <p:tgtEl>
                                          <p:spTgt spid="3074"/>
                                        </p:tgtEl>
                                        <p:attrNameLst>
                                          <p:attrName>ppt_y</p:attrName>
                                        </p:attrNameLst>
                                      </p:cBhvr>
                                    </p:anim>
                                    <p:animRot by="21600000">
                                      <p:cBhvr>
                                        <p:cTn id="10" dur="1000" fill="hold">
                                          <p:stCondLst>
                                            <p:cond delay="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bars">
  <a:themeElements>
    <a:clrScheme name="bar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b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r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bar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bar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bar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bar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bar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bar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bar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bar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bar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bar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bar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bar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bar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bar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bar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556</TotalTime>
  <Words>1102</Words>
  <Application>Microsoft Office PowerPoint</Application>
  <PresentationFormat>Presentación en pantalla (4:3)</PresentationFormat>
  <Paragraphs>73</Paragraphs>
  <Slides>32</Slides>
  <Notes>6</Notes>
  <HiddenSlides>0</HiddenSlides>
  <MMClips>1</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32</vt:i4>
      </vt:variant>
    </vt:vector>
  </HeadingPairs>
  <TitlesOfParts>
    <vt:vector size="52" baseType="lpstr">
      <vt:lpstr>Adobe Fan Heiti Std B</vt:lpstr>
      <vt:lpstr>Aharoni</vt:lpstr>
      <vt:lpstr>Arial</vt:lpstr>
      <vt:lpstr>Arial Narrow</vt:lpstr>
      <vt:lpstr>Arial Rounded MT Bold</vt:lpstr>
      <vt:lpstr>Calibri</vt:lpstr>
      <vt:lpstr>Comic Sans MS</vt:lpstr>
      <vt:lpstr>Copperplate Gothic Bold</vt:lpstr>
      <vt:lpstr>Georgia</vt:lpstr>
      <vt:lpstr>Kristen ITC</vt:lpstr>
      <vt:lpstr>Poor Richard</vt:lpstr>
      <vt:lpstr>Segoe UI Semibold</vt:lpstr>
      <vt:lpstr>Swis721 BT</vt:lpstr>
      <vt:lpstr>Tahoma</vt:lpstr>
      <vt:lpstr>Tekton Pro</vt:lpstr>
      <vt:lpstr>Tekton Pro Ext</vt:lpstr>
      <vt:lpstr>Times New Roman</vt:lpstr>
      <vt:lpstr>Verdana</vt:lpstr>
      <vt:lpstr>Wingdings</vt:lpstr>
      <vt:lpstr>bars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76</cp:revision>
  <dcterms:created xsi:type="dcterms:W3CDTF">2016-12-26T21:03:21Z</dcterms:created>
  <dcterms:modified xsi:type="dcterms:W3CDTF">2022-12-26T18:06:50Z</dcterms:modified>
</cp:coreProperties>
</file>