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FFFF"/>
    <a:srgbClr val="387E2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71" autoAdjust="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A8E99-489A-4F3D-9132-376A3336113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AEF0B-D852-440A-90F4-D43EDC2AC6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7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AB52C-0406-47B5-AEC4-7BE617CE888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PE" smtClean="0"/>
          </a:p>
        </p:txBody>
      </p:sp>
    </p:spTree>
    <p:extLst>
      <p:ext uri="{BB962C8B-B14F-4D97-AF65-F5344CB8AC3E}">
        <p14:creationId xmlns:p14="http://schemas.microsoft.com/office/powerpoint/2010/main" val="344271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06D8-70FD-424F-AD70-776C04EEFFD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44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C9D16-28EB-4144-B7BA-A9FF79D5370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38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5165D2-4509-4F81-815E-EF9B829C2E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1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077B-562E-4CBE-8521-DEA6969CEF5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81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3931C-031C-40A3-892C-CF2F0CB6E0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29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886FD-35BD-40CB-B975-BE9A7FA67FB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53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3AF1-CA2B-469A-9F59-E3B68CFEDB2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7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8C974-7D11-45A3-87E4-1BBA988AD80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9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7750-3516-49C5-82A5-083329119F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4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A8214-5594-4772-9E22-68A539D2125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5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8D356-591C-4CF6-B221-3BE2E9C06A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6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80687E-D691-4A4A-9BE9-6D75210BD2F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6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4. Vamos pastores va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204309"/>
            <a:ext cx="8687816" cy="64678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92506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166717"/>
            <a:ext cx="8691419" cy="651117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42575" y="2784111"/>
            <a:ext cx="5484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 mundo vino, y en el mundo estaba;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el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mundo se hizo por medio de ella y el mundo no la conoció. Vino a su casa, y los suyos no la recibieron.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Pero a cuantos la recibieron,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les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 poder para ser hijos de Dios,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si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creen en su nombre.   </a:t>
            </a:r>
          </a:p>
        </p:txBody>
      </p:sp>
    </p:spTree>
    <p:extLst>
      <p:ext uri="{BB962C8B-B14F-4D97-AF65-F5344CB8AC3E}">
        <p14:creationId xmlns:p14="http://schemas.microsoft.com/office/powerpoint/2010/main" val="37042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2" y="196735"/>
            <a:ext cx="8667219" cy="649039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54008" y="2346049"/>
            <a:ext cx="51331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normalizeH="0" baseline="0" noProof="0" dirty="0">
                <a:uLnTx/>
                <a:uFillTx/>
                <a:latin typeface="Times New Roman" pitchFamily="18" charset="0"/>
              </a:rPr>
              <a:t>Éstos no han nacido de sangre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,               ni </a:t>
            </a:r>
            <a:r>
              <a:rPr kumimoji="0" lang="es-PE" sz="2400" b="1" i="0" u="none" strike="noStrike" kern="1200" normalizeH="0" baseline="0" noProof="0" dirty="0">
                <a:uLnTx/>
                <a:uFillTx/>
                <a:latin typeface="Times New Roman" pitchFamily="18" charset="0"/>
              </a:rPr>
              <a:t>de amor carnal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, ni </a:t>
            </a:r>
            <a:r>
              <a:rPr kumimoji="0" lang="es-PE" sz="2400" b="1" i="0" u="none" strike="noStrike" kern="1200" normalizeH="0" baseline="0" noProof="0" dirty="0">
                <a:uLnTx/>
                <a:uFillTx/>
                <a:latin typeface="Times New Roman" pitchFamily="18" charset="0"/>
              </a:rPr>
              <a:t>de amor 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humano, sino de Dios.                                   Y la Palabra </a:t>
            </a:r>
            <a:r>
              <a:rPr kumimoji="0" lang="es-PE" sz="2400" b="1" i="0" u="none" strike="noStrike" kern="1200" normalizeH="0" baseline="0" noProof="0" dirty="0">
                <a:uLnTx/>
                <a:uFillTx/>
                <a:latin typeface="Times New Roman" pitchFamily="18" charset="0"/>
              </a:rPr>
              <a:t>se 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hizo carne y </a:t>
            </a:r>
            <a:r>
              <a:rPr kumimoji="0" lang="es-PE" sz="2400" b="1" i="0" u="none" strike="noStrike" kern="1200" normalizeH="0" baseline="0" noProof="0" dirty="0">
                <a:uLnTx/>
                <a:uFillTx/>
                <a:latin typeface="Times New Roman" pitchFamily="18" charset="0"/>
              </a:rPr>
              <a:t>habitó 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                  entre </a:t>
            </a:r>
            <a:r>
              <a:rPr kumimoji="0" lang="es-PE" sz="2400" b="1" i="0" u="none" strike="noStrike" kern="1200" normalizeH="0" baseline="0" noProof="0" dirty="0">
                <a:uLnTx/>
                <a:uFillTx/>
                <a:latin typeface="Times New Roman" pitchFamily="18" charset="0"/>
              </a:rPr>
              <a:t>nosotros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, y hemos</a:t>
            </a:r>
            <a:r>
              <a:rPr kumimoji="0" lang="es-PE" sz="2400" b="1" i="0" u="none" strike="noStrike" kern="1200" normalizeH="0" noProof="0" dirty="0" smtClean="0">
                <a:uLnTx/>
                <a:uFillTx/>
                <a:latin typeface="Times New Roman" pitchFamily="18" charset="0"/>
              </a:rPr>
              <a:t>                          contem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plado</a:t>
            </a:r>
            <a:r>
              <a:rPr kumimoji="0" lang="es-PE" sz="2400" b="1" i="0" u="none" strike="noStrike" kern="1200" normalizeH="0" noProof="0" dirty="0" smtClean="0">
                <a:uLnTx/>
                <a:uFillTx/>
                <a:latin typeface="Times New Roman" pitchFamily="18" charset="0"/>
              </a:rPr>
              <a:t> 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su </a:t>
            </a:r>
            <a:r>
              <a:rPr kumimoji="0" lang="es-PE" sz="2400" b="1" i="0" u="none" strike="noStrike" kern="1200" normalizeH="0" baseline="0" noProof="0" dirty="0">
                <a:uLnTx/>
                <a:uFillTx/>
                <a:latin typeface="Times New Roman" pitchFamily="18" charset="0"/>
              </a:rPr>
              <a:t>gloria, 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                gloria propia del Hijo único del Padre, lleno de </a:t>
            </a:r>
            <a:r>
              <a:rPr kumimoji="0" lang="es-PE" sz="2400" b="1" i="0" u="none" strike="noStrike" kern="1200" normalizeH="0" baseline="0" noProof="0" dirty="0">
                <a:uLnTx/>
                <a:uFillTx/>
                <a:latin typeface="Times New Roman" pitchFamily="18" charset="0"/>
              </a:rPr>
              <a:t>gracia 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y de </a:t>
            </a:r>
            <a:r>
              <a:rPr kumimoji="0" lang="es-PE" sz="2400" b="1" i="0" u="none" strike="noStrike" kern="1200" normalizeH="0" baseline="0" noProof="0" dirty="0">
                <a:uLnTx/>
                <a:uFillTx/>
                <a:latin typeface="Times New Roman" pitchFamily="18" charset="0"/>
              </a:rPr>
              <a:t>verdad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Times New Roman" pitchFamily="18" charset="0"/>
              </a:rPr>
              <a:t>.</a:t>
            </a:r>
            <a:endParaRPr kumimoji="0" lang="es-PE" sz="2400" b="1" i="0" u="none" strike="noStrike" kern="1200" normalizeH="0" baseline="0" noProof="0" dirty="0"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6" y="166076"/>
            <a:ext cx="8729933" cy="6493341"/>
          </a:xfrm>
          <a:prstGeom prst="rect">
            <a:avLst/>
          </a:prstGeom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370595" y="899032"/>
            <a:ext cx="3011322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¿A quién se refiere el texto con el término </a:t>
            </a:r>
            <a:r>
              <a:rPr kumimoji="0" lang="es-ES_tradnl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“</a:t>
            </a: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La Palabra, la Vida y la Luz</a:t>
            </a:r>
            <a:r>
              <a:rPr kumimoji="0" lang="es-ES_tradnl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”?</a:t>
            </a:r>
            <a:endParaRPr kumimoji="0" lang="es-ES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543" y="191187"/>
            <a:ext cx="8002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Preguntas para la lectura:</a:t>
            </a:r>
            <a:endParaRPr kumimoji="0" lang="es-PE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3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" y="220286"/>
            <a:ext cx="8641449" cy="6485313"/>
          </a:xfrm>
          <a:prstGeom prst="rect">
            <a:avLst/>
          </a:prstGeom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491706" y="120341"/>
            <a:ext cx="74330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Quién envió esta Luz?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9" y="178537"/>
            <a:ext cx="8667311" cy="6490117"/>
          </a:xfrm>
          <a:prstGeom prst="rect">
            <a:avLst/>
          </a:prstGeom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177387" y="5189518"/>
            <a:ext cx="57357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</a:t>
            </a: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Para qué fue enviada esta Luz?</a:t>
            </a: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8" y="170040"/>
            <a:ext cx="8702225" cy="6489377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1638" y="2360244"/>
            <a:ext cx="4387272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</a:t>
            </a:r>
            <a:r>
              <a:rPr kumimoji="0" lang="es-PE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Qué versículo te llamó más la atención</a:t>
            </a:r>
            <a:r>
              <a:rPr kumimoji="0" lang="es-P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es-ES_tradnl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17/fc/0d/17fc0d2a2443e75f98db8fce8c832e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7" y="152399"/>
            <a:ext cx="8683627" cy="65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611851" y="1365452"/>
            <a:ext cx="2381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Motivación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: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7937" y="5092326"/>
            <a:ext cx="8683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Jesús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se hizo hombre tomando la carne virginal de María. Hoy también llega a nuestros días a través de hechos concretos: la miseria, los pobres, la sonrisa de los niños.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41872"/>
            <a:ext cx="2627376" cy="95097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9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6" y="180755"/>
            <a:ext cx="8650593" cy="64971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30598" y="603930"/>
            <a:ext cx="371652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* Su </a:t>
            </a:r>
            <a:r>
              <a:rPr kumimoji="0" lang="es-PE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venida ilumina a todo hombre ¿qué zonas de mí, </a:t>
            </a:r>
            <a:r>
              <a:rPr kumimoji="0" lang="es-PE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              qué </a:t>
            </a:r>
            <a:r>
              <a:rPr kumimoji="0" lang="es-PE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zonas de la comunidad o sociedad faltan aun iluminar?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41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a Pastoral Juvenil dinámica, con formación humana y que sepa escuchar -  Arzobispado de L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8" y="158028"/>
            <a:ext cx="8665152" cy="648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032488" y="4625504"/>
            <a:ext cx="5040560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* ¿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Hasta qué punto soy </a:t>
            </a:r>
            <a:r>
              <a:rPr kumimoji="0" lang="es-P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conciente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de que Jesús viene a nuestro encuentro?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81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isto es un pobre, un familiar...? ¿Soy y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8" y="193963"/>
            <a:ext cx="8554316" cy="64839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41903" y="4292514"/>
            <a:ext cx="431969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* ¿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Cómo acoges a Jesús en los rostros concretos, </a:t>
            </a: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                          los 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pobres?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800000">
                    <a:alpha val="6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1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62/7c/12/627c120935449664d45ac0b27d78b5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002" y="161484"/>
            <a:ext cx="8720270" cy="65441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84605" y="161484"/>
            <a:ext cx="4410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NATIVIDAD DEL SEÑOR</a:t>
            </a:r>
          </a:p>
        </p:txBody>
      </p:sp>
      <p:sp>
        <p:nvSpPr>
          <p:cNvPr id="4" name="WordArt 24" descr="5FM"/>
          <p:cNvSpPr>
            <a:spLocks noChangeArrowheads="1" noChangeShapeType="1" noTextEdit="1"/>
          </p:cNvSpPr>
          <p:nvPr/>
        </p:nvSpPr>
        <p:spPr bwMode="auto">
          <a:xfrm>
            <a:off x="2920931" y="858982"/>
            <a:ext cx="3942692" cy="59659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fromWordArt="1">
            <a:prstTxWarp prst="textWave1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10" cap="none" spc="0" normalizeH="0" baseline="0" noProof="0" dirty="0">
                <a:ln w="50800"/>
                <a:solidFill>
                  <a:srgbClr val="FFFF5D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Bodoni MT" panose="02070603080606020203" pitchFamily="18" charset="0"/>
                <a:cs typeface="Arial"/>
              </a:rPr>
              <a:t>NACIÓ EL AMOR…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7672" y="6057739"/>
            <a:ext cx="2774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Juan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1,1-18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55492" y="6188519"/>
            <a:ext cx="368530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25 de Diciembre 2022 </a:t>
            </a:r>
            <a:endParaRPr kumimoji="0" lang="es-ES" sz="2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89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6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" y="166750"/>
            <a:ext cx="8655885" cy="6538849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2983" y="5462225"/>
            <a:ext cx="85147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¿Cómo testificamos que La Palabra vive en nosotros, en un mundo tan globalizado?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592183" y="332656"/>
            <a:ext cx="67161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* La 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palabra se hizo carne y habitó entre nosotros, 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7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4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as imágenes del niño Jesús abarrotan las iglesias en Reyes Magos - JOR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7" y="141162"/>
            <a:ext cx="8640416" cy="64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545391" y="1225390"/>
            <a:ext cx="2125272" cy="4580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Motivación:</a:t>
            </a:r>
            <a:endParaRPr kumimoji="0" lang="es-E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/>
              <a:ea typeface="+mn-ea"/>
              <a:cs typeface="+mn-c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09221" y="4789093"/>
            <a:ext cx="669674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/>
              <a:ea typeface="+mn-ea"/>
              <a:cs typeface="+mn-cs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049485" y="572595"/>
            <a:ext cx="4767415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Hoy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, con alegría nos acercamos a adorar a Jesús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 recién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nacido, </a:t>
            </a:r>
            <a:r>
              <a:rPr lang="es-ES_tradnl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</a:rPr>
              <a:t>él ha venido al mundo a salvarnos, para así dar cumplimiento a la promesa hecha por el Padre, que no quiere que sus hijos se pierdan.</a:t>
            </a:r>
            <a:r>
              <a:rPr lang="es-PE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</a:rPr>
              <a:t> </a:t>
            </a:r>
            <a:endParaRPr kumimoji="0" lang="es-E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665" y="226200"/>
            <a:ext cx="2609735" cy="99919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5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fDKBGGGIQgY/VJvSCrGMZaI/AAAAAAABEK8/DNw4XEoGB8I/s1600/Nacimiento-Jesucristo-1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3" y="150157"/>
            <a:ext cx="8693874" cy="651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7874" y="150157"/>
            <a:ext cx="83194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normalizeH="0" baseline="0" noProof="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Después de la meditación se invita a los participantes a expresar su oración o lo que le ha suscitado Dios, a través del texto bíblico meditado. Por eso pueden expresarlo de la siguiente manera: </a:t>
            </a:r>
            <a:endParaRPr kumimoji="0" lang="es-PE" sz="2000" b="1" i="0" u="none" strike="noStrike" kern="1200" normalizeH="0" baseline="0" noProof="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3451" y="1951709"/>
            <a:ext cx="4174125" cy="22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 través de una frase, expresándola  en voz alta.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Escribiéndola en un papel que lo colocará junto a la imagen del Niño  Jesús, que se encuentra en un pequeño pesebre.  También puede compartir lo que ha escrito en el papel.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40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09550"/>
            <a:ext cx="8605058" cy="6438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CuadroTexto 1"/>
          <p:cNvSpPr txBox="1"/>
          <p:nvPr/>
        </p:nvSpPr>
        <p:spPr>
          <a:xfrm>
            <a:off x="4572000" y="851106"/>
            <a:ext cx="203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Motivación</a:t>
            </a:r>
            <a:endParaRPr lang="en-US" sz="24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153450" y="1603830"/>
            <a:ext cx="88371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San Vicente considera que toda la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misión de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Cristo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   ha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sido adherirse al proyecto del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Padre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 El Verbo Encarnado,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que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vive en la intimidad del Padre. Ese designio de amor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es la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obra para la que ha sido enviado.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“Miremos al Hijo de Dios: ¡qué corazón tan caritativo! ¡Qué llama de </a:t>
            </a: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amor 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¡Jesús mío dinos, por favor, qué es lo que te ha sacado del cielo para venir  a su sufrir la maldición de la tierra y todas las persecuciones y tormentos que has recibido. ¡Oh Salvador! 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¡Fuente de amor humillado hasta nosotros y hasta un suplicio infame! ¿Quién ha amado al prójimo más que tú?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" y="264538"/>
            <a:ext cx="2785872" cy="931303"/>
          </a:xfrm>
          <a:prstGeom prst="round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4" y="209550"/>
            <a:ext cx="1249078" cy="14913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ba/0c/1c/ba0c1c6481c75111df11a5d738779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1" y="159039"/>
            <a:ext cx="8720954" cy="65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822037" y="1694451"/>
            <a:ext cx="7342909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normalizeH="0" baseline="0" noProof="0" dirty="0" smtClean="0">
                <a:uLnTx/>
                <a:uFillTx/>
                <a:ea typeface="+mn-ea"/>
                <a:cs typeface="+mn-cs"/>
              </a:rPr>
              <a:t>Viniste </a:t>
            </a:r>
            <a:r>
              <a:rPr kumimoji="0" lang="es-ES_tradnl" sz="2400" b="1" i="1" u="none" strike="noStrike" kern="1200" normalizeH="0" baseline="0" noProof="0" dirty="0">
                <a:uLnTx/>
                <a:uFillTx/>
                <a:ea typeface="+mn-ea"/>
                <a:cs typeface="+mn-cs"/>
              </a:rPr>
              <a:t>a exponerte a todas nuestras miserias, </a:t>
            </a:r>
            <a:r>
              <a:rPr kumimoji="0" lang="es-ES_tradnl" sz="2400" b="1" i="1" u="none" strike="noStrike" kern="1200" normalizeH="0" baseline="0" noProof="0" dirty="0" smtClean="0">
                <a:uLnTx/>
                <a:uFillTx/>
                <a:ea typeface="+mn-ea"/>
                <a:cs typeface="+mn-cs"/>
              </a:rPr>
              <a:t>a </a:t>
            </a:r>
            <a:r>
              <a:rPr kumimoji="0" lang="es-ES_tradnl" sz="2400" b="1" i="1" u="none" strike="noStrike" kern="1200" normalizeH="0" baseline="0" noProof="0" dirty="0">
                <a:uLnTx/>
                <a:uFillTx/>
                <a:ea typeface="+mn-ea"/>
                <a:cs typeface="+mn-cs"/>
              </a:rPr>
              <a:t>tomar la forma del pecador, a llevar una vida de sufrimiento y a padecer por nosotros una muerte ignominiosa; ¿hay amor semejante? ¿Quién podría amar de una forma supereminente?  Sólo nuestro Señor ha podido dejarse arrastrar por el amor a las criaturas, hasta dejar el trono de su Padre para venir a tomar un cuerpo sujeto a las debilidades. ¿Y para qué? Para establecer entre nosotros por su ejemplo y su palabra, la caridad con el prójimo. </a:t>
            </a:r>
            <a:r>
              <a:rPr kumimoji="0" lang="es-ES_tradnl" sz="1800" b="1" i="1" u="none" strike="noStrike" kern="1200" normalizeH="0" baseline="0" noProof="0" dirty="0">
                <a:uLnTx/>
                <a:uFillTx/>
                <a:ea typeface="+mn-ea"/>
                <a:cs typeface="+mn-cs"/>
              </a:rPr>
              <a:t>(XI, 555) </a:t>
            </a:r>
            <a:endParaRPr kumimoji="0" lang="en-US" sz="1800" b="1" i="0" u="none" strike="noStrike" kern="1200" normalizeH="0" baseline="0" noProof="0" dirty="0"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1" i="0" u="none" strike="noStrike" kern="1200" normalizeH="0" baseline="0" noProof="0" dirty="0"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62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4" y="177430"/>
            <a:ext cx="8666663" cy="6509698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70386" y="4435319"/>
            <a:ext cx="64087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• 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Reflexionar con tu comunidad, familia, grupo… sobre el “regalo” que le pueden hacer al Niño Dios en esta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                                  Navidad 2022.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/>
              <a:ea typeface="+mn-ea"/>
              <a:cs typeface="+mn-cs"/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1233717" y="938380"/>
            <a:ext cx="64087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/>
                <a:ea typeface="+mn-ea"/>
                <a:cs typeface="+mn-cs"/>
              </a:rPr>
              <a:t>¿Qué podemos hacer para vivir mejor el misterio de la Encarnación?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384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" y="134834"/>
            <a:ext cx="8734552" cy="64599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09363" y="205135"/>
            <a:ext cx="2613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09363" y="682213"/>
            <a:ext cx="5600623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Señora de Belén.</a:t>
            </a:r>
            <a:endParaRPr kumimoji="0" lang="es-P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Señora de la Noche y la Mañana. </a:t>
            </a:r>
            <a:endParaRPr kumimoji="0" lang="es-P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Señora de los campos que despiertan</a:t>
            </a:r>
            <a:endParaRPr kumimoji="0" lang="es-P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porque Jesús ha nacido en la comarca.</a:t>
            </a:r>
            <a:endParaRPr kumimoji="0" lang="es-P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Señora de los que peregrinan,</a:t>
            </a:r>
            <a:endParaRPr kumimoji="0" lang="es-P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Tú, sin hallar tampoco una posada.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Enséñanos a ser pobres y pequeños.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no tener ambición por nada.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desprendernos y entregarnos.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ser Mensajeros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Paz y la Esperanza.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esta Noche la Luz que tú nos diste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 el comienzo de una claridad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no se acaba. </a:t>
            </a:r>
            <a:r>
              <a:rPr kumimoji="0" lang="es-P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AMÉN</a:t>
            </a: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195736" y="1297717"/>
            <a:ext cx="5784808" cy="50163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3366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1600" y="2564904"/>
            <a:ext cx="5075470" cy="1836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99CCFF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2037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cf/e0/af/cfe0af1a720612db4d21866178194f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2189"/>
            <a:ext cx="8646680" cy="65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2239" y="6271643"/>
            <a:ext cx="557655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rgbClr val="FEE578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   Padre César Chávez  Alva (Chuno)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Caycho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Vela  - Hija de la Caridad de San Vicente de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Paúl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4439" y="209133"/>
            <a:ext cx="76688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Feliz Navidad y un Año 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2023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pleno de Bendiciones</a:t>
            </a:r>
          </a:p>
        </p:txBody>
      </p:sp>
    </p:spTree>
    <p:extLst>
      <p:ext uri="{BB962C8B-B14F-4D97-AF65-F5344CB8AC3E}">
        <p14:creationId xmlns:p14="http://schemas.microsoft.com/office/powerpoint/2010/main" val="9683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0" y="215758"/>
            <a:ext cx="8703703" cy="6480606"/>
          </a:xfrm>
          <a:prstGeom prst="rect">
            <a:avLst/>
          </a:prstGeom>
        </p:spPr>
      </p:pic>
      <p:sp>
        <p:nvSpPr>
          <p:cNvPr id="41" name="2 Marcador de contenido"/>
          <p:cNvSpPr txBox="1">
            <a:spLocks/>
          </p:cNvSpPr>
          <p:nvPr/>
        </p:nvSpPr>
        <p:spPr>
          <a:xfrm>
            <a:off x="227860" y="261938"/>
            <a:ext cx="8691418" cy="1830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Ambientación: </a:t>
            </a:r>
            <a:r>
              <a:rPr kumimoji="0" lang="es-ES_tradnl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E</a:t>
            </a:r>
            <a:r>
              <a:rPr kumimoji="0" lang="es-PE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stando</a:t>
            </a:r>
            <a:r>
              <a:rPr kumimoji="0" lang="es-PE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la sala a oscuras, </a:t>
            </a:r>
            <a:r>
              <a:rPr kumimoji="0" lang="es-ES_tradnl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ingresa uno de los participantes llevando en sus manos un cirio encendido que representa llegada de Cristo al mundo que se encuentra en tinieblas y lo coloca en un pedestal. Otro participante ingresa con la Biblia abierta representando la presencia de Dios a lo largo de la historia del hombre y lo coloca junto al cirio. Imagen del Niño Dios.</a:t>
            </a:r>
            <a:endParaRPr kumimoji="0" lang="es-PE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100" b="1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5144" name="Picture 24" descr="barswi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063"/>
            <a:ext cx="5210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barswi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83338"/>
            <a:ext cx="5210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319962" y="5510550"/>
            <a:ext cx="3213522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Cantos sugeridos:  </a:t>
            </a: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Vamos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pastores vamos; Todos los días nace el Señor</a:t>
            </a:r>
            <a:endParaRPr kumimoji="0" lang="es-ES_tradnl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4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i.pinimg.com/564x/ea/62/de/ea62de04364e78f54f3c3cbeb7ca14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249381"/>
            <a:ext cx="8654472" cy="6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240146" y="463400"/>
            <a:ext cx="3658697" cy="304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Black"/>
                <a:ea typeface="+mn-ea"/>
                <a:cs typeface="+mn-cs"/>
              </a:rPr>
              <a:t>AMBIENTACIÓN: 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078182" y="3124176"/>
            <a:ext cx="4978400" cy="26827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El mundo vive en las </a:t>
            </a:r>
            <a:r>
              <a:rPr kumimoji="0" lang="es-PE" sz="2000" b="1" i="1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tinieblas del </a:t>
            </a:r>
            <a:r>
              <a:rPr kumimoji="0" lang="es-PE" sz="2000" b="1" i="1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odio</a:t>
            </a:r>
            <a:r>
              <a:rPr kumimoji="0" lang="es-PE" sz="2000" b="1" i="1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, envidia </a:t>
            </a:r>
            <a:r>
              <a:rPr kumimoji="0" lang="es-PE" sz="2000" b="1" i="1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y desesperanza </a:t>
            </a:r>
            <a:r>
              <a:rPr kumimoji="0" lang="es-PE" sz="2000" b="1" i="1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y en </a:t>
            </a:r>
            <a:r>
              <a:rPr kumimoji="0" lang="es-PE" sz="2000" b="1" i="1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medio de esta realidad nace una gran luz </a:t>
            </a:r>
            <a:r>
              <a:rPr kumimoji="0" lang="es-PE" sz="2000" b="1" i="1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que </a:t>
            </a:r>
            <a:r>
              <a:rPr kumimoji="0" lang="es-PE" sz="2000" b="1" i="1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es capaz de transformar el corazón del </a:t>
            </a:r>
            <a:r>
              <a:rPr kumimoji="0" lang="es-PE" sz="2000" b="1" i="1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hombre en </a:t>
            </a:r>
            <a:r>
              <a:rPr kumimoji="0" lang="es-PE" sz="2000" b="1" i="1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un hermoso manantial que irradie </a:t>
            </a:r>
            <a:r>
              <a:rPr kumimoji="0" lang="es-PE" sz="2000" b="1" i="1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esperanza</a:t>
            </a:r>
            <a:r>
              <a:rPr kumimoji="0" lang="es-PE" sz="2000" b="1" i="1" strike="noStrike" kern="120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, paz y </a:t>
            </a:r>
            <a:r>
              <a:rPr kumimoji="0" lang="es-PE" sz="2000" b="1" i="1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amor. </a:t>
            </a:r>
          </a:p>
          <a:p>
            <a:pPr lvl="0" algn="ctr" eaLnBrk="0" fontAlgn="base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s-E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Como receptores de esta gran luz, ayudemos a todos nuestros hermanos a vivir la alegría </a:t>
            </a:r>
            <a:r>
              <a:rPr lang="es-E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de </a:t>
            </a:r>
            <a:r>
              <a:rPr lang="es-E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salvación</a:t>
            </a:r>
            <a:r>
              <a:rPr lang="es-E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kumimoji="0" lang="es-PE" sz="2000" b="1" i="1" strike="noStrike" kern="1200" normalizeH="0" baseline="0" noProof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bf/31/28/bf312807687e44ad30193285ea268a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8" y="164955"/>
            <a:ext cx="8645236" cy="65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WordArt 11"/>
          <p:cNvSpPr>
            <a:spLocks noChangeArrowheads="1" noChangeShapeType="1" noTextEdit="1"/>
          </p:cNvSpPr>
          <p:nvPr/>
        </p:nvSpPr>
        <p:spPr bwMode="auto">
          <a:xfrm>
            <a:off x="2684168" y="259827"/>
            <a:ext cx="3095625" cy="2800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0" cap="none" spc="5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   Oración </a:t>
            </a:r>
            <a:r>
              <a:rPr kumimoji="0" lang="es-PE" sz="2400" b="1" i="0" u="none" strike="noStrike" kern="10" cap="none" spc="5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inicial</a:t>
            </a:r>
          </a:p>
        </p:txBody>
      </p:sp>
      <p:sp>
        <p:nvSpPr>
          <p:cNvPr id="98314" name="WordArt 10"/>
          <p:cNvSpPr>
            <a:spLocks noChangeArrowheads="1" noChangeShapeType="1" noTextEdit="1"/>
          </p:cNvSpPr>
          <p:nvPr/>
        </p:nvSpPr>
        <p:spPr bwMode="auto">
          <a:xfrm>
            <a:off x="286328" y="539862"/>
            <a:ext cx="8772831" cy="1816839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Quiero abrir las puertas y las ventanas </a:t>
            </a:r>
            <a:r>
              <a:rPr kumimoji="0" lang="es-PE" sz="2400" b="0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de mi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corazón, para </a:t>
            </a: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que entre el aire fresco </a:t>
            </a:r>
            <a:r>
              <a:rPr kumimoji="0" lang="es-PE" sz="2400" b="0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de </a:t>
            </a: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tu buena </a:t>
            </a:r>
            <a:endParaRPr lang="es-PE" sz="2400" kern="10" dirty="0"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Black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noticia</a:t>
            </a: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, y </a:t>
            </a:r>
            <a:r>
              <a:rPr kumimoji="0" lang="es-PE" sz="2400" b="0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la </a:t>
            </a: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luz de tu </a:t>
            </a:r>
            <a:r>
              <a:rPr kumimoji="0" lang="es-PE" sz="2400" b="0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presencia que </a:t>
            </a: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ilumine mi </a:t>
            </a:r>
            <a:endParaRPr kumimoji="0" lang="es-PE" sz="2400" b="0" i="0" u="none" strike="noStrike" kern="1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presente </a:t>
            </a: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y mi futuro.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Que</a:t>
            </a: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, como el sol, el calor de tu palabra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y de tu amor, acaricien mis entrañas,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y hagan despertar, como una nueva primavera,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los brotes esperanzados, de mi vida haciéndose,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abriéndose, a un nuevo amanecer.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98316" name="WordArt 12"/>
          <p:cNvSpPr>
            <a:spLocks noChangeArrowheads="1" noChangeShapeType="1" noTextEdit="1"/>
          </p:cNvSpPr>
          <p:nvPr/>
        </p:nvSpPr>
        <p:spPr bwMode="auto">
          <a:xfrm>
            <a:off x="1295637" y="3999111"/>
            <a:ext cx="4248473" cy="259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/>
      <p:bldP spid="98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pinimg.com/564x/dd/3d/5b/dd3d5bebcfcf161431b6ae23a1aee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7" y="235670"/>
            <a:ext cx="8649834" cy="64789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04458" y="124894"/>
            <a:ext cx="8625505" cy="1440160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 medio de nuestras </a:t>
            </a:r>
            <a:r>
              <a:rPr kumimoji="0" lang="es-PE" sz="2400" b="0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sombras y </a:t>
            </a: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oscuridades, </a:t>
            </a:r>
            <a:endParaRPr kumimoji="0" lang="es-PE" sz="2400" b="0" i="0" u="none" strike="noStrike" kern="1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 </a:t>
            </a: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nuestros fríos de dolor,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incertidumbre y vacío, vienes a poner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sentido, a ilusionar nuestro camino,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iluminar nuestros horizontes,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5319" y="5382422"/>
            <a:ext cx="878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decirnos que Dios está,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 Dios es, que el amor, la verdad y la esperanza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están vivos, vivos por ti, para nosotros.</a:t>
            </a:r>
          </a:p>
        </p:txBody>
      </p:sp>
    </p:spTree>
    <p:extLst>
      <p:ext uri="{BB962C8B-B14F-4D97-AF65-F5344CB8AC3E}">
        <p14:creationId xmlns:p14="http://schemas.microsoft.com/office/powerpoint/2010/main" val="21357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7" y="139653"/>
            <a:ext cx="8697514" cy="6538238"/>
          </a:xfrm>
          <a:prstGeom prst="rect">
            <a:avLst/>
          </a:prstGeom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484157" y="548680"/>
            <a:ext cx="3943406" cy="391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normalizeH="0" baseline="0" noProof="0" dirty="0">
                <a:uLnTx/>
                <a:uFillTx/>
                <a:latin typeface="Arial Narrow" panose="020B0606020202030204" pitchFamily="34" charset="0"/>
              </a:rPr>
              <a:t>Motivación: </a:t>
            </a:r>
            <a:endParaRPr kumimoji="0" lang="es-PE" sz="2400" b="1" i="1" u="none" strike="noStrike" kern="1200" normalizeH="0" baseline="0" noProof="0" dirty="0" smtClean="0"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normalizeH="0" baseline="0" noProof="0" dirty="0" smtClean="0">
                <a:uLnTx/>
                <a:uFillTx/>
                <a:latin typeface="Arial Narrow" panose="020B0606020202030204" pitchFamily="34" charset="0"/>
              </a:rPr>
              <a:t>La </a:t>
            </a:r>
            <a:r>
              <a:rPr kumimoji="0" lang="es-PE" sz="2400" b="1" i="1" u="none" strike="noStrike" kern="1200" normalizeH="0" baseline="0" noProof="0" dirty="0">
                <a:uLnTx/>
                <a:uFillTx/>
                <a:latin typeface="Arial Narrow" panose="020B0606020202030204" pitchFamily="34" charset="0"/>
              </a:rPr>
              <a:t>Palabra eterna ya fue pronunciada y habita en nosotros. Ella nos ilumina y nos acompaña en medio de este mundo de tinieblas. Seamos transmisores de esa gran luz que inunda nuestro corazón. </a:t>
            </a:r>
            <a:r>
              <a:rPr kumimoji="0" lang="es-PE" sz="2400" b="1" i="1" u="none" strike="noStrike" kern="1200" normalizeH="0" baseline="0" noProof="0" dirty="0" smtClean="0">
                <a:uLnTx/>
                <a:uFillTx/>
                <a:latin typeface="Arial Narrow" panose="020B0606020202030204" pitchFamily="34" charset="0"/>
              </a:rPr>
              <a:t>                                Escuchemos</a:t>
            </a:r>
            <a:r>
              <a:rPr kumimoji="0" lang="es-PE" sz="2400" b="1" i="1" u="none" strike="noStrike" kern="1200" normalizeH="0" baseline="0" noProof="0" dirty="0">
                <a:uLnTx/>
                <a:uFillTx/>
                <a:latin typeface="Arial Narrow" panose="020B0606020202030204" pitchFamily="34" charset="0"/>
              </a:rPr>
              <a:t>: (forma breve)</a:t>
            </a:r>
            <a:endParaRPr kumimoji="0" lang="pt-BR" sz="2400" b="1" i="1" u="none" strike="noStrike" kern="1200" normalizeH="0" baseline="0" noProof="0" dirty="0"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29" y="250305"/>
            <a:ext cx="3675888" cy="81187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4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3" y="198211"/>
            <a:ext cx="8562940" cy="6479679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17724" y="2361572"/>
            <a:ext cx="578983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 el principio ya existía la Palabra, y la Palabra estaba junto a Dios, y la Palabra era Dios. La Palabra en el principio estaba junto a Dios. 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Por medio de la Palabra se hizo todo, y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040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sin ella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70040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 se hizo nada de todo lo que se ha hecho.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700404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6" y="119700"/>
            <a:ext cx="5479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C0066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ugalSans-Bold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C0066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ugalSans-Bold" charset="0"/>
                <a:ea typeface="+mn-ea"/>
                <a:cs typeface="+mn-cs"/>
              </a:rPr>
              <a:t>Evangelio de Juan 1, 1-5.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C0066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ugalSans-Bold" charset="0"/>
                <a:ea typeface="+mn-ea"/>
                <a:cs typeface="+mn-cs"/>
              </a:rPr>
              <a:t>9-14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CC0066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1" y="146489"/>
            <a:ext cx="8658906" cy="658682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05840" y="2078604"/>
            <a:ext cx="52565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normalizeH="0" baseline="0" noProof="0" dirty="0">
                <a:uLnTx/>
                <a:uFillTx/>
                <a:latin typeface="Times New Roman" pitchFamily="18" charset="0"/>
                <a:ea typeface="+mn-ea"/>
                <a:cs typeface="+mn-cs"/>
              </a:rPr>
              <a:t>En la Palabra había vida, y  la vida era la luz de los hombres. La luz brilla en la tiniebla, y la tiniebla no la recibió. </a:t>
            </a:r>
            <a:r>
              <a:rPr kumimoji="0" lang="es-PE" sz="2800" b="1" i="0" u="none" strike="noStrike" kern="1200" normalizeH="0" baseline="0" noProof="0" dirty="0" smtClean="0"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La </a:t>
            </a:r>
            <a:r>
              <a:rPr kumimoji="0" lang="es-PE" sz="2800" b="1" i="0" u="none" strike="noStrike" kern="1200" normalizeH="0" baseline="0" noProof="0" dirty="0">
                <a:uLnTx/>
                <a:uFillTx/>
                <a:latin typeface="Times New Roman" pitchFamily="18" charset="0"/>
                <a:ea typeface="+mn-ea"/>
                <a:cs typeface="+mn-cs"/>
              </a:rPr>
              <a:t>palabra era la luz verdadera, que alumbra a todo hombre.</a:t>
            </a:r>
            <a:endParaRPr kumimoji="0" lang="es-ES" sz="2800" b="1" i="0" u="none" strike="noStrike" kern="1200" normalizeH="0" baseline="0" noProof="0" dirty="0"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3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1272</Words>
  <Application>Microsoft Office PowerPoint</Application>
  <PresentationFormat>Presentación en pantalla (4:3)</PresentationFormat>
  <Paragraphs>90</Paragraphs>
  <Slides>27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5" baseType="lpstr">
      <vt:lpstr>Arial</vt:lpstr>
      <vt:lpstr>Arial Black</vt:lpstr>
      <vt:lpstr>Arial Narrow</vt:lpstr>
      <vt:lpstr>Bahnschrift</vt:lpstr>
      <vt:lpstr>Bodoni MT</vt:lpstr>
      <vt:lpstr>Bookman Old Style</vt:lpstr>
      <vt:lpstr>Calibri</vt:lpstr>
      <vt:lpstr>Comic Sans MS</vt:lpstr>
      <vt:lpstr>FrugalSans-Bold</vt:lpstr>
      <vt:lpstr>Georgia</vt:lpstr>
      <vt:lpstr>Kristen ITC</vt:lpstr>
      <vt:lpstr>Matura MT Script Capitals</vt:lpstr>
      <vt:lpstr>Poor Richard</vt:lpstr>
      <vt:lpstr>Rockwell Extra Bold</vt:lpstr>
      <vt:lpstr>Tekton Pro</vt:lpstr>
      <vt:lpstr>Times New Roman</vt:lpstr>
      <vt:lpstr>Wingdings</vt:lpstr>
      <vt:lpstr>3_colormaster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HP</cp:lastModifiedBy>
  <cp:revision>74</cp:revision>
  <dcterms:created xsi:type="dcterms:W3CDTF">2019-12-24T02:52:09Z</dcterms:created>
  <dcterms:modified xsi:type="dcterms:W3CDTF">2022-12-19T16:04:25Z</dcterms:modified>
</cp:coreProperties>
</file>