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notesMasterIdLst>
    <p:notesMasterId r:id="rId50"/>
  </p:notesMasterIdLst>
  <p:sldIdLst>
    <p:sldId id="257" r:id="rId14"/>
    <p:sldId id="293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067"/>
    <a:srgbClr val="663300"/>
    <a:srgbClr val="65266C"/>
    <a:srgbClr val="62236A"/>
    <a:srgbClr val="8A488F"/>
    <a:srgbClr val="1C0925"/>
    <a:srgbClr val="000000"/>
    <a:srgbClr val="261300"/>
    <a:srgbClr val="561C7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88FC-2D45-4CDB-B316-86723EEA2593}" type="datetimeFigureOut">
              <a:rPr lang="es-PE" smtClean="0"/>
              <a:t>12/12/2022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A2EE-99E4-4EA1-8EB5-1FE4C3BE297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647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3F714-B3B5-47BA-8B9D-064CE040AFEF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98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11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12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17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31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4E022-1A9B-4F8D-A99B-ED33FCD54C8C}" type="slidenum">
              <a:rPr lang="es-ES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599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F1B76-A514-4AD0-BBB8-72256F2842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3782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D4245-4716-405B-BD40-6FEC78E9345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8084"/>
      </p:ext>
    </p:extLst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9120-661C-4133-B2AB-3D85E56B91D2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111E-20D9-4707-BBAB-5D59FA4533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69721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17A0-50D9-4B7D-BD0A-E5D14DCE7439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29C5-08B1-4288-AE54-BD57067C7A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0348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6023-942F-4645-BB8D-7EA92CB03C39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2A3A-D145-4655-AA2C-2540A919D4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86079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5D59D-022F-441A-8086-B9CC9CCE9A4F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00EB-4FF7-41AC-8B66-F167925089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4806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782F4-4BF2-47C4-85AF-8DC9E09A1D69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84A5-00A2-4B57-A718-6CA59B4111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15155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7243-0FF9-4452-96F0-05CEC75B5297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56ED0-1975-44F7-8965-0A2D52CC3A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8139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BB01-9029-4883-8B20-8E104A270249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45ED-2262-4C80-8480-3620BEBF25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78591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E886-7BF5-4746-83EF-62014033E7BB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3BC0-9FF3-4103-8595-D3B37901AF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35521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525E-798E-4F48-980E-81E9F590767C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C259B-F1E0-434A-9525-C748BEAAF6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99412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626B-CE14-4486-8BFA-DCB169BE12A2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5595-A474-476C-B545-0E51D96AAF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7845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1A3A-F4E3-4848-89C4-5E068DB9CBC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27591"/>
      </p:ext>
    </p:extLst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79AE4-5296-458B-8441-54A42D891A94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86B0-3F11-4B8D-A8B1-835B5D90E2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7950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7D8D4-4BCF-4B6E-BB98-1BC1BA47DE6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67581"/>
      </p:ext>
    </p:extLst>
  </p:cSld>
  <p:clrMapOvr>
    <a:masterClrMapping/>
  </p:clrMapOvr>
  <p:transition spd="med">
    <p:comb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D22C6-6420-4B2B-B944-806DE3D98C1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9974"/>
      </p:ext>
    </p:extLst>
  </p:cSld>
  <p:clrMapOvr>
    <a:masterClrMapping/>
  </p:clrMapOvr>
  <p:transition spd="med">
    <p:comb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265"/>
            <a:ext cx="7772400" cy="13630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078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61F1C-56EB-46E4-B6C7-9892DBA9938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3485"/>
      </p:ext>
    </p:extLst>
  </p:cSld>
  <p:clrMapOvr>
    <a:masterClrMapping/>
  </p:clrMapOvr>
  <p:transition spd="med">
    <p:comb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07FA-0451-4569-82C2-9B6B1B4FD45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03633"/>
      </p:ext>
    </p:extLst>
  </p:cSld>
  <p:clrMapOvr>
    <a:masterClrMapping/>
  </p:clrMapOvr>
  <p:transition spd="med">
    <p:comb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188" cy="3951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4478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558"/>
            <a:ext cx="4041775" cy="3951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E4804-7818-48E6-9CB6-5C9D772C320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4076"/>
      </p:ext>
    </p:extLst>
  </p:cSld>
  <p:clrMapOvr>
    <a:masterClrMapping/>
  </p:clrMapOvr>
  <p:transition spd="med">
    <p:comb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C24CA-C399-4B24-BFBA-9317170A306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2851"/>
      </p:ext>
    </p:extLst>
  </p:cSld>
  <p:clrMapOvr>
    <a:masterClrMapping/>
  </p:clrMapOvr>
  <p:transition spd="med">
    <p:comb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83D3A-BEE0-4E28-B965-E3C553F4CD7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41824"/>
      </p:ext>
    </p:extLst>
  </p:cSld>
  <p:clrMapOvr>
    <a:masterClrMapping/>
  </p:clrMapOvr>
  <p:transition spd="med">
    <p:comb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2892"/>
            <a:ext cx="3008313" cy="11615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2892"/>
            <a:ext cx="5111750" cy="5853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4465"/>
            <a:ext cx="3008313" cy="4692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E2E3-4D49-4110-BDFF-B99C491EFEE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64685"/>
      </p:ext>
    </p:extLst>
  </p:cSld>
  <p:clrMapOvr>
    <a:masterClrMapping/>
  </p:clrMapOvr>
  <p:transition spd="med">
    <p:comb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93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814"/>
            <a:ext cx="5486400" cy="8043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EF9ED-EDE9-4AF7-AF1F-E5DE3432615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6573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8C8-3EB6-482B-B2B0-07CAD228AF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493-AF68-4279-8188-9641FFF841C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06198"/>
      </p:ext>
    </p:extLst>
  </p:cSld>
  <p:clrMapOvr>
    <a:masterClrMapping/>
  </p:clrMapOvr>
  <p:transition spd="med">
    <p:comb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19800" cy="585216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BAF26-0C29-4C00-AD19-D0BC2505982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9964"/>
      </p:ext>
    </p:extLst>
  </p:cSld>
  <p:clrMapOvr>
    <a:masterClrMapping/>
  </p:clrMapOvr>
  <p:transition spd="med">
    <p:comb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454BE-5B05-4F72-9501-AE3EC2C7C53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64012"/>
      </p:ext>
    </p:extLst>
  </p:cSld>
  <p:clrMapOvr>
    <a:masterClrMapping/>
  </p:clrMapOvr>
  <p:transition spd="slow">
    <p:comb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B319E-0CE1-404B-955B-E6AF024E169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95405"/>
      </p:ext>
    </p:extLst>
  </p:cSld>
  <p:clrMapOvr>
    <a:masterClrMapping/>
  </p:clrMapOvr>
  <p:transition spd="slow">
    <p:comb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FF5D-0507-4AE9-A720-861B16A7FF8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0141"/>
      </p:ext>
    </p:extLst>
  </p:cSld>
  <p:clrMapOvr>
    <a:masterClrMapping/>
  </p:clrMapOvr>
  <p:transition spd="slow">
    <p:comb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D4E78-3613-46BC-81FF-6386C0D74D7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54709"/>
      </p:ext>
    </p:extLst>
  </p:cSld>
  <p:clrMapOvr>
    <a:masterClrMapping/>
  </p:clrMapOvr>
  <p:transition spd="slow">
    <p:comb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ED7E-12B1-478C-BED9-48D334AA341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14357"/>
      </p:ext>
    </p:extLst>
  </p:cSld>
  <p:clrMapOvr>
    <a:masterClrMapping/>
  </p:clrMapOvr>
  <p:transition spd="slow">
    <p:comb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EEF19-1C3F-400E-881F-A07F05DA5A9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62807"/>
      </p:ext>
    </p:extLst>
  </p:cSld>
  <p:clrMapOvr>
    <a:masterClrMapping/>
  </p:clrMapOvr>
  <p:transition spd="slow">
    <p:comb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51F66-46AC-4541-A42B-3ACDF47D350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9272"/>
      </p:ext>
    </p:extLst>
  </p:cSld>
  <p:clrMapOvr>
    <a:masterClrMapping/>
  </p:clrMapOvr>
  <p:transition spd="slow">
    <p:comb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44EC-4917-4391-B978-EB4497192F6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6407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C96A-9402-4FB4-81A9-4F7C0BF7FB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06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A0BCD-F51E-454A-B188-33790741CA5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2419"/>
      </p:ext>
    </p:extLst>
  </p:cSld>
  <p:clrMapOvr>
    <a:masterClrMapping/>
  </p:clrMapOvr>
  <p:transition spd="slow">
    <p:comb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52F9-C01B-4F6D-AFE9-429E88B6ABB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2252"/>
      </p:ext>
    </p:extLst>
  </p:cSld>
  <p:clrMapOvr>
    <a:masterClrMapping/>
  </p:clrMapOvr>
  <p:transition spd="slow">
    <p:comb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D1A4C-6219-43BE-B950-6198C21AD13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44150"/>
      </p:ext>
    </p:extLst>
  </p:cSld>
  <p:clrMapOvr>
    <a:masterClrMapping/>
  </p:clrMapOvr>
  <p:transition spd="slow">
    <p:comb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1C36B-5620-4B86-A283-F3FB177EC5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25909"/>
      </p:ext>
    </p:extLst>
  </p:cSld>
  <p:clrMapOvr>
    <a:masterClrMapping/>
  </p:clrMapOvr>
  <p:transition spd="med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63BC-0285-4816-A92A-157DE1C804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1612"/>
      </p:ext>
    </p:extLst>
  </p:cSld>
  <p:clrMapOvr>
    <a:masterClrMapping/>
  </p:clrMapOvr>
  <p:transition spd="med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1AA73-4BD6-4FC7-9C1B-EDD6BD49AF7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2761"/>
      </p:ext>
    </p:extLst>
  </p:cSld>
  <p:clrMapOvr>
    <a:masterClrMapping/>
  </p:clrMapOvr>
  <p:transition spd="med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47B10-C181-4048-84F7-4E391DD5E5E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20381"/>
      </p:ext>
    </p:extLst>
  </p:cSld>
  <p:clrMapOvr>
    <a:masterClrMapping/>
  </p:clrMapOvr>
  <p:transition spd="med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EFE75-B902-4606-8704-F41671BE408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72161"/>
      </p:ext>
    </p:extLst>
  </p:cSld>
  <p:clrMapOvr>
    <a:masterClrMapping/>
  </p:clrMapOvr>
  <p:transition spd="med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D47BD-BDBE-4BEC-A643-57DAB2FC00C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7155"/>
      </p:ext>
    </p:extLst>
  </p:cSld>
  <p:clrMapOvr>
    <a:masterClrMapping/>
  </p:clrMapOvr>
  <p:transition spd="med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F3FF-5F7C-4BD7-9101-1D6662BAD9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08321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D0C2-C782-4600-AD51-DED32A0F91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260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C242-BFAD-410B-B64B-1BB3907A5BD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1202"/>
      </p:ext>
    </p:extLst>
  </p:cSld>
  <p:clrMapOvr>
    <a:masterClrMapping/>
  </p:clrMapOvr>
  <p:transition spd="med"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5444-AD9D-4670-BFC2-CFC7FE3D46B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48733"/>
      </p:ext>
    </p:extLst>
  </p:cSld>
  <p:clrMapOvr>
    <a:masterClrMapping/>
  </p:clrMapOvr>
  <p:transition spd="med"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BBFFA-56A2-4924-A575-4E5F1E00D8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1098"/>
      </p:ext>
    </p:extLst>
  </p:cSld>
  <p:clrMapOvr>
    <a:masterClrMapping/>
  </p:clrMapOvr>
  <p:transition spd="med"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810E-8DD5-4D83-AF18-4ABEC991401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05186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1295-D99D-4214-A1EC-07F9C97113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7186-2385-4732-9278-93F7988770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6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EAF0-11CA-4321-8BCD-13D255D8FE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0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A04A-A61D-4B4B-9B3D-D1F23FE142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F7154-E7C3-4101-975C-BC67E027BC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9E2E-3C1D-41DF-903A-5256218A71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4027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F8C6-102B-4907-98E4-096648E4D5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7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8480-DA59-46F0-AABB-3BE8994C69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91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A586-A650-4BE2-BF0E-2E03417175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2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66672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56835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30003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66822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09891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92430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87845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29F55-4902-4176-B642-0CEFCBABDF1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59792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4947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14010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55964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33128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AA1A-BCD8-4AA5-BE3F-5CEB4C40D9CC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410BD-8303-4AF3-9415-80D113B283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196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867A-CF9F-47A8-9C56-F54D9C034D14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9F4B-0DC4-414D-84B8-0CC1DE1CF4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4251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3279-578B-4732-B230-E8E5CFA78112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6B98-A705-4922-BCB0-F59B0956D4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3758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9B65-D9B8-44FD-85BA-2158A850F485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EDB4-FF2D-43DF-8EC9-2BB6E33E0D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229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A8E3-C2E7-4377-8EBD-E45D6DFED46E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D5C6-BFF9-4D3D-BA12-22EDDA3E88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0330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B9EE-0D26-46F4-A4C1-5A05400BA573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9A60-0109-4D12-91B5-CFD9A07FB1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42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4C33F-77B9-4899-A56F-3AA739237FB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48513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31B6-7C59-4BEB-B8F1-7B05E83DD196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3D89-35E7-490C-99C7-41071D3277A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043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E036-3BAD-42F5-A278-A237DEA71C58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76B1-137C-4620-A4E1-68A848A734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576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7ACA-325A-4DBC-AB86-39E6372B8401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B34B-9020-4B7E-B870-C38C870B4F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1249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DD5E-9FF2-464E-AFDA-A7B54BF85D14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969EE-4C99-4404-B4C3-3C79913DCD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5530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D21A-EA7C-4E8A-8C2B-3AFD676CB4EC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7425-5139-45A9-98E1-7FF5585A98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743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159D-D734-4656-9E8D-E511A0FC7D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05367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1B88-2A7F-4D90-B040-1B84B5617D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529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564E-4F06-4A85-9104-D8B5CDA908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09641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D8B1B-5B13-48BB-BF4D-C90EB7BD34C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27782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DD9AD-57D9-421F-8DD2-235C707E8FA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8617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EB6BD-8826-49F1-AD3A-C5FF309229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28131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7CC2-50B2-4610-9D01-7AF11F7BAE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0364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08794-37AC-4890-A6A8-5E4C27B855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4809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13C2F-E48A-4C7F-983D-E348679C7A3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86759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9767-5664-40BF-9FD9-47E72409DD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2506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D7F9-C762-46EE-86F2-E19A9C55983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120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69A88-C0B1-45DA-94AB-3A0AAB9A652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72420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3FD9-7350-4FCE-BA32-6BEF511501C6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D6E2-31DE-4C9F-98CE-892F0C44F18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1854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F5C6-BE36-4192-8454-5E661DD81A9A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79CD-140D-4A9B-9294-C4ADC0707D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2903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3CCD6-EAB0-4D7D-B4BA-FE80CE0C0F59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3E3B-46B7-4452-AF9A-92E84CC632D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36373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2BA5-D792-4851-8538-0DCEAF804CA9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D418-D99E-487E-99C4-1F7D0185E1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6849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522D5-AD97-468B-9CC2-45827BC017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7455"/>
      </p:ext>
    </p:extLst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5B88-3E83-4620-90DD-1E117C6CD682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0864-FE53-4456-93F5-D481624557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15019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EF51-78EE-4929-ABDC-E419E9D253B3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A9F5-F463-4491-9822-5BF80936524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30315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C74C-487A-4063-907E-179A242AAC6C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79BB-0A48-4967-A907-0CE725835E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1647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22C1-0ED8-4875-92EB-0D0EA0DEAB43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5602-7F75-464A-8607-D97CA030ED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12256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0814-9ED0-4421-95D2-D04C8AB8277E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8912-686B-4FA9-AAEC-F063052BE8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70848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F326-0DFF-4C11-90C2-5EE9000DD927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2FADD-7E19-42E9-8B2C-0647A717D52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8313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4337-E2D3-4725-81A3-B55A5A1CD643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DD74-8CDB-43BB-97BB-049F523D71E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44815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0E024-6AEE-4CB7-958F-7CDDB453E7BF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B10A-F55C-497F-85E4-8D367A43F9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94650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51AE-2694-48B8-A37D-CEB19B449DE4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E264-3AFD-4948-BEF1-42BDF49BDA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57215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D29C-AC08-48C9-848D-4AF1A5B4254F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8286-D697-4484-9AA8-BDB7E97A6A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25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1B42-3F23-444B-9C97-A7686143D6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0110"/>
      </p:ext>
    </p:extLst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23FA-0D5F-4203-86FD-B63A83AE30EA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0CB78-443D-43AF-82BF-ADEBE041A4F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91114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23B1-2B86-4E7A-A62B-2AE7882F8944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60C9-A2C4-474C-8908-C1453B6B71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3904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23BC-70CB-47B4-946B-E31A527F4EC2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6171-E7DC-48AC-A8D6-BEC0006040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3098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87CF-EDFF-4B3D-87E3-82A109870B84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2CFC-EE98-4657-AF3C-7425A31CE0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434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F735-ACB4-4705-84A1-27E19EDC7DCA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4D63-84ED-441D-A3F2-8C49524DF6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2862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4BE3-3D6E-47F2-A20A-CC31F6484112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C296-4B50-47C8-834C-3B9C3C5BD4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45184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80A1-38CF-4E2A-9CEE-8D0FDD5779AB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7CF7-A4CA-4C81-B9D2-0C9D6E603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85277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D5FF-8B7E-4157-BE66-43536B187CA8}" type="datetime10">
              <a:rPr lang="ca-ES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94BD-FD7C-4361-AC0A-EDC1FC7B4F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44861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A510-27C1-48FE-AB49-7433E3A357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64962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8E32-5E5B-4A2A-88D3-7B513A538E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76667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0E2C-BA13-4E8C-9D6C-2676DE63B5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42495"/>
      </p:ext>
    </p:extLst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81EF-B576-4B14-95DC-0B7A69DC332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75584"/>
      </p:ext>
    </p:extLst>
  </p:cSld>
  <p:clrMapOvr>
    <a:masterClrMapping/>
  </p:clrMapOvr>
  <p:transition spd="med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8064-44C8-4BDF-8B42-4D70D500ED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18492"/>
      </p:ext>
    </p:extLst>
  </p:cSld>
  <p:clrMapOvr>
    <a:masterClrMapping/>
  </p:clrMapOvr>
  <p:transition spd="med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85AC-2EE0-4293-97E5-014D14DFB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3575"/>
      </p:ext>
    </p:extLst>
  </p:cSld>
  <p:clrMapOvr>
    <a:masterClrMapping/>
  </p:clrMapOvr>
  <p:transition spd="med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11BA-EA08-402D-9702-0F3E0933AD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5342"/>
      </p:ext>
    </p:extLst>
  </p:cSld>
  <p:clrMapOvr>
    <a:masterClrMapping/>
  </p:clrMapOvr>
  <p:transition spd="med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1886-4E7E-4EFD-A272-6DCAE678EC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99927"/>
      </p:ext>
    </p:extLst>
  </p:cSld>
  <p:clrMapOvr>
    <a:masterClrMapping/>
  </p:clrMapOvr>
  <p:transition spd="med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B2E7-ED8F-41AA-8C40-70D1F66BFD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79933"/>
      </p:ext>
    </p:extLst>
  </p:cSld>
  <p:clrMapOvr>
    <a:masterClrMapping/>
  </p:clrMapOvr>
  <p:transition spd="med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C770-7C5A-48C4-B2A8-7BC2683DC0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94110"/>
      </p:ext>
    </p:extLst>
  </p:cSld>
  <p:clrMapOvr>
    <a:masterClrMapping/>
  </p:clrMapOvr>
  <p:transition spd="med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5003-747C-4061-8CFC-36890CFC16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1255"/>
      </p:ext>
    </p:extLst>
  </p:cSld>
  <p:clrMapOvr>
    <a:masterClrMapping/>
  </p:clrMapOvr>
  <p:transition spd="med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BDAA-7090-4110-86DD-EB3683EDFE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91792"/>
      </p:ext>
    </p:extLst>
  </p:cSld>
  <p:clrMapOvr>
    <a:masterClrMapping/>
  </p:clrMapOvr>
  <p:transition spd="med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A1CF-6D54-4FC4-A8A6-FC1C2A226B50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17245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D7FFD-E888-4899-AF7C-1669F4507B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28973"/>
      </p:ext>
    </p:extLst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4C0D-8FAA-4B36-8090-A54D2A59DC12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8868"/>
      </p:ext>
    </p:extLst>
  </p:cSld>
  <p:clrMapOvr>
    <a:masterClrMapping/>
  </p:clrMapOvr>
  <p:transition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3D2A-7368-42C3-88CD-F7D280651162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00955"/>
      </p:ext>
    </p:extLst>
  </p:cSld>
  <p:clrMapOvr>
    <a:masterClrMapping/>
  </p:clrMapOvr>
  <p:transition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E0B7-99CA-4684-BD49-8C8B7B4F47CB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1377"/>
      </p:ext>
    </p:extLst>
  </p:cSld>
  <p:clrMapOvr>
    <a:masterClrMapping/>
  </p:clrMapOvr>
  <p:transition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76BE-C94F-4FD6-98AF-194010DFC902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96896"/>
      </p:ext>
    </p:extLst>
  </p:cSld>
  <p:clrMapOvr>
    <a:masterClrMapping/>
  </p:clrMapOvr>
  <p:transition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F4A7-96A6-47DE-B3A7-225B53A2F0BA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22550"/>
      </p:ext>
    </p:extLst>
  </p:cSld>
  <p:clrMapOvr>
    <a:masterClrMapping/>
  </p:clrMapOvr>
  <p:transition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5D77-767A-43F9-AC2C-3EC8211E8CA0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12437"/>
      </p:ext>
    </p:extLst>
  </p:cSld>
  <p:clrMapOvr>
    <a:masterClrMapping/>
  </p:clrMapOvr>
  <p:transition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FFC4-DC24-4EA2-AA15-7986BC67A52C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7948"/>
      </p:ext>
    </p:extLst>
  </p:cSld>
  <p:clrMapOvr>
    <a:masterClrMapping/>
  </p:clrMapOvr>
  <p:transition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237E-25B2-45FA-9B23-65CD3E269588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92121"/>
      </p:ext>
    </p:extLst>
  </p:cSld>
  <p:clrMapOvr>
    <a:masterClrMapping/>
  </p:clrMapOvr>
  <p:transition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AFFD-2FB4-46AA-9F31-A44481AB694F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7333"/>
      </p:ext>
    </p:extLst>
  </p:cSld>
  <p:clrMapOvr>
    <a:masterClrMapping/>
  </p:clrMapOvr>
  <p:transition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958A-069F-4AD6-B576-FACFA23367C9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0390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BFC5C7-995E-4636-A5A1-2F40979959F7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7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4B2C6-72C3-4476-BB44-E22019E2D489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55580-C277-46A9-9053-F74A6C7FAAA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600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067"/>
            <a:ext cx="2895600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067"/>
            <a:ext cx="2133600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0AC3F6-D65F-4B20-BD13-83E499FD4E0C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75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42EAFE-A3DF-4FCE-8197-B1C7497D230D}" type="slidenum">
              <a: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3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9C0299-4CBC-496B-9243-42CE180EE98E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DF715-881A-4354-A78B-F2370B921D8A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8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A39E-8013-482B-9FE2-BFD92DB9D17C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6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DE628-F6B0-4147-A59E-839F231E5C51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67CC9-2917-4552-9E0C-ECB1DCE5DA3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5E8BE7-D0F3-4350-8D8A-E0353128286C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0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4D48C-53A3-45A3-9868-63284E4F9769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DEBF4-FEE1-4808-82C6-C5DD7A2D478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C77F1-D312-407D-BB3D-84A056FA4E44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02BEC-1229-429B-A69E-C2608E1F7B1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D402F-CE3B-4817-A124-AD556C9B219A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36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D92DE-54CB-4E61-8BBE-484B4A5DF024}" type="slidenum">
              <a:rPr lang="en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8" y="517239"/>
            <a:ext cx="8089946" cy="57846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ángulo 2"/>
          <p:cNvSpPr/>
          <p:nvPr/>
        </p:nvSpPr>
        <p:spPr>
          <a:xfrm>
            <a:off x="690729" y="6132564"/>
            <a:ext cx="128585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 </a:t>
            </a:r>
            <a:r>
              <a:rPr lang="es-ES_tradnl" sz="5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P. Erick Félix</a:t>
            </a:r>
            <a:endParaRPr lang="en-US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64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LeeGalloway_Canon243.wav"/>
          </p:stSnd>
        </p:sndAc>
      </p:transition>
    </mc:Choice>
    <mc:Fallback xmlns="">
      <p:transition spd="slow">
        <p:fade/>
        <p:sndAc>
          <p:stSnd loop="1">
            <p:snd r:embed="rId6" name="LeeGalloway_Canon243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ac/9f/e9/ac9fe926d49a6c0de7f80b882d3189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898" y="524255"/>
            <a:ext cx="7786793" cy="57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618836"/>
            <a:ext cx="7869382" cy="4257964"/>
          </a:xfrm>
          <a:prstGeom prst="ellipse">
            <a:avLst/>
          </a:prstGeom>
          <a:ln w="5715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7236" y="4690846"/>
            <a:ext cx="80910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José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, su esposo, que era justo y no quería denunciarla,  decidió separarse de ella en secreto</a:t>
            </a:r>
          </a:p>
        </p:txBody>
      </p:sp>
    </p:spTree>
    <p:extLst>
      <p:ext uri="{BB962C8B-B14F-4D97-AF65-F5344CB8AC3E}">
        <p14:creationId xmlns:p14="http://schemas.microsoft.com/office/powerpoint/2010/main" val="15148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1" y="501239"/>
            <a:ext cx="8078030" cy="5871851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19735" y="501240"/>
            <a:ext cx="8052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Pero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, apenas había tomado esta decisión, se le apareció en sueños un ángel del Señor que le dijo: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- José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, hijo de David, no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temas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aceptar a María por esposa,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pues la criatura que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hay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en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ella viene del                               Espíritu Santo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. </a:t>
            </a:r>
            <a:endParaRPr lang="es-ES" sz="28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3" y="525734"/>
            <a:ext cx="8055748" cy="5773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2544" y="461212"/>
            <a:ext cx="79726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Dará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a luz un hijo, y tú le pondrás por nombre Jesús, porque él salvará a su pueblo de los 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pecados.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7687"/>
            <a:ext cx="8077200" cy="5762625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8836" y="476025"/>
            <a:ext cx="778625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Todo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esto sucedió para que se cumpliese lo que había dicho el Señor por el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Profeta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 smtClean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Miren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La Virgen concebirá y dará a luz un hijo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, y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le pondrán por nombre Emmanuel, que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significa “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Dios con nosotros”.</a:t>
            </a:r>
          </a:p>
        </p:txBody>
      </p:sp>
    </p:spTree>
    <p:extLst>
      <p:ext uri="{BB962C8B-B14F-4D97-AF65-F5344CB8AC3E}">
        <p14:creationId xmlns:p14="http://schemas.microsoft.com/office/powerpoint/2010/main" val="42426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9" y="591850"/>
            <a:ext cx="8098905" cy="5712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3270" y="4549676"/>
            <a:ext cx="80049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88900">
              <a:srgbClr val="1C0925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algn="l" rotWithShape="0">
                    <a:srgbClr val="6633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algn="l" rotWithShape="0">
                    <a:srgbClr val="663300"/>
                  </a:outerShdw>
                </a:effectLst>
                <a:latin typeface="Berlin Sans FB" panose="020E0602020502020306" pitchFamily="34" charset="0"/>
              </a:rPr>
              <a:t>Cuando José se despertó, hizo lo </a:t>
            </a: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algn="l" rotWithShape="0">
                    <a:srgbClr val="663300"/>
                  </a:outerShdw>
                </a:effectLst>
                <a:latin typeface="Berlin Sans FB" panose="020E0602020502020306" pitchFamily="34" charset="0"/>
              </a:rPr>
              <a:t>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algn="l" rotWithShape="0">
                    <a:srgbClr val="663300"/>
                  </a:outerShdw>
                </a:effectLst>
                <a:latin typeface="Berlin Sans FB" panose="020E0602020502020306" pitchFamily="34" charset="0"/>
              </a:rPr>
              <a:t>le había mandado el ángel del Señor y recibió a María como esposa</a:t>
            </a: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50800" dist="38100" algn="l" rotWithShape="0">
                    <a:srgbClr val="663300"/>
                  </a:outerShdw>
                </a:effectLst>
                <a:latin typeface="Berlin Sans FB" panose="020E0602020502020306" pitchFamily="34" charset="0"/>
              </a:rPr>
              <a:t>.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50800" dist="38100" algn="l" rotWithShape="0">
                  <a:srgbClr val="6633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1" y="517060"/>
            <a:ext cx="8067489" cy="5823880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20436" y="4949899"/>
            <a:ext cx="6816437" cy="11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800" kern="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lk BT" panose="020B0904030502020204" pitchFamily="34" charset="0"/>
              </a:rPr>
              <a:t> ¿Qué personajes aparecen </a:t>
            </a:r>
            <a:r>
              <a:rPr lang="es-PE" sz="2800" kern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lk BT" panose="020B0904030502020204" pitchFamily="34" charset="0"/>
              </a:rPr>
              <a:t>            en </a:t>
            </a:r>
            <a:r>
              <a:rPr lang="es-PE" sz="2800" kern="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wis721 Blk BT" panose="020B0904030502020204" pitchFamily="34" charset="0"/>
              </a:rPr>
              <a:t>este relato?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wis721 Blk BT" panose="020B09040305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5564" y="517060"/>
            <a:ext cx="5946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Preguntas para la Lectura</a:t>
            </a:r>
            <a:endParaRPr lang="es-E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3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3" y="547072"/>
            <a:ext cx="8117378" cy="5761364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 rot="312002">
            <a:off x="3862138" y="921290"/>
            <a:ext cx="3490008" cy="4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kern="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  Cuáles son los tres nombres o “títulos” que se le da al hijo de María en este relato?, </a:t>
            </a:r>
            <a:r>
              <a:rPr lang="es-ES" sz="3200" b="1" kern="0" dirty="0">
                <a:latin typeface="Arial Narrow" panose="020B0606020202030204" pitchFamily="34" charset="0"/>
                <a:cs typeface="Calibri Light" panose="020F0302020204030204" pitchFamily="34" charset="0"/>
              </a:rPr>
              <a:t>¿Qué alcance tiene cada uno? </a:t>
            </a:r>
            <a:r>
              <a:rPr lang="es-ES" sz="3200" b="1" kern="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, ¿</a:t>
            </a:r>
            <a:r>
              <a:rPr lang="es-ES" sz="3200" b="1" kern="0" dirty="0">
                <a:latin typeface="Arial Narrow" panose="020B0606020202030204" pitchFamily="34" charset="0"/>
                <a:cs typeface="Calibri Light" panose="020F0302020204030204" pitchFamily="34" charset="0"/>
              </a:rPr>
              <a:t>Qué significa cada uno?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b="1" kern="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71645" y="3951529"/>
            <a:ext cx="3152492" cy="13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imes"/>
            </a:endParaRPr>
          </a:p>
        </p:txBody>
      </p:sp>
      <p:sp>
        <p:nvSpPr>
          <p:cNvPr id="2" name="AutoShape 4" descr="data:image/jpeg;base64,/9j/4AAQSkZJRgABAQAAAQABAAD/2wCEAAkGBxQTEhQUEBQVFRQUFBQUFRUUExYVFBUVFRcWFxgXFxUYHCggGBoxGxYWITEhLykrLi4uFx8zODMtNygtLi4BCgoKDg0OGxAQGy8kICUvLCwsLCwsLC4sLC0uLCwsLDIsLCwsLCwsLCwsLCwsLCwsLywsLCwsLCwsLCwsLCwsLP/AABEIAGQAoAMBEQACEQEDEQH/xAAbAAACAgMBAAAAAAAAAAAAAAAABAMFAQIGB//EADEQAAIBAwMCBAUDBAMAAAAAAAECAwAEEQUSIQYxE0FRYSIycYGRFCNCUqHB8Ack0f/EABoBAAIDAQEAAAAAAAAAAAAAAAADAQIEBQb/xAAwEQACAgEEAQMCBgEEAwAAAAAAAQIDEQQSITFBBRNRInEUMmGBkaHwQrHB8RUjM//aAAwDAQACEQMRAD8A9xoAKACgAoAKACgDBYVDaQED3aDuRS3dBeSyg2Lvq8Y/kKU9XUvJdUyZCdei9aW9fV8lvw8wGvxetH4+r5J/DTJE1mI/yFXWtqfkq6JIYjvkPZhTY3wfko65IYWQHsaYpJlcG1WICgAoAKACgAoAKACgAoAxmgBS61FE+Y1nt1EK+2MjVKRz991UBwgrl2+qpcRNcNJ8lFc6/I3nXMs19kvJqjpoo5odSPJc+Cg3KM7myeCP7Y8q02aaa03vTlh+ELjbF27IrgtdrHzrlZZrFDeJv8PxF3n+Ocmm/h7dm/a8fJT3IbtueSfaaTyMDcaMsDdLlh2JqytkumVcExyDWpF860Q1tsfIuVEWXNl1WR84roVeqvqRmnpF4Ohsdajk8+a6tOtrs8mSdEolmrZ7VsTT6EGakAoAKACgCv17V47SB55t2xMZ2ruPJwMD6mgCHRtfiubdbiMkI2eGADAqcEHB75FUnNRWWWjFyeEU2sdTeUdcTV+p+Im6nS+WctcXbOck1xLLpTfJvjBRKXVNcigOHJLd8LjIHvk4FatL6fdqFuj18sVbqYVcPsNX1cQJG/hllk887dvAODwecE8e1W0mhd85R3JOP9kXaj20njKYxNp4ht5DagK23dnGScc+ftUV3O++K1HK6/z9wlD2637fDNNGvZJrB3XLTKrqCBySOxx64Nar9PXVq1HGIvDFV2ylTnyV/RRtSFBwLgE8ueSTn5T2+3etXqcdRzj8n6CdK6vj6jsmt64TidHJG0FU2k5ImgqME5ImhquAI2SgDMcpXsatGTj0DSZfaV1GyHDciuppvUZw4kZLdMpdHZ2N+sgyprv03xsWUzmzrcXyN1oFhQAUAV+vW6SW8scnyyIyH2yMZ/zVJ2KCyy0Y7ng8X6I1N1glgJwUk3Y9NwwR+VP5ri+sWSio46ef6/7N2iinlPwL3FxLcTPHHJ4UcXzsO5Pb288/ik111aamNtkd0pdIvKU7ZuEXhIisLhorpYhMZ0fg5O4qefPJ54pl9UL9K7XXskv7K1zddygpbkzEkr2d1JJLGXSQnDjuAT5H18scdquq4a3TRrhLEo+P8/3IcpUWuUllPyWnULLPZNJGdwGGHqMHnj1rHoIz0+sUJ8Z4HahqylyX3LXQbxGtUkcgKEAcnsNowc/750nU0SjqJQiuW+P3L1WJ1J/yU/8AxndLumhB4JEkee5Ayp++Ntdb1StvbZ+zMelmlmP7inUssN7KsdlE36jeQ7gbRgcZbHvzu8se9P0sJ0Qbtf046F2yjZLEFyekC3wBnk4GT6n1rhyhl5OgpeDRoKW4FlIheGluJbJA8NUcS2SF4apgnItLFVSSBloJHtM1JomGDxWnT6mVTyhNlSmj0HStQEqgjvXqtNqFbHJyLa3Bj9ahRg0Acf1ZqfOxa8/6nqn+RHR0tXk8v0hdt7cKOxBb7kg/5NU1j36GqT8f5/wWpWNRJFdc2USXbrdAiNyXVgcDk5yfbkit1V11mkjLT/mXDM84Qjc1Z0y6ttQs4HRYF3u7BMpyRk45JrBPT63URcrnhLnk0xsoreILLHeoJ5+YYYPEV0wXJ4BOQeO1I0NdGFbZPDT6GXznnbGOcjnT+keDbiKTDFslx5fF3H4pes1Xv3+5Dj4LUU7K9rFE6EgLZ3ybc52ZGPzjNbV6tc10s/Jneign2dTpujQRNviiRWxjcBzjtiku62xYm3gvsjF8Imu9Ztbdts0scTMNxB4JHrwPrWmumc1lLIuU4xfJPp+pwT58CVJMckKwzj1x3xROiUfzIiNifRMSu7ZuXfjOzcN2PXb3x70l1vGRikavDSnAupC0iYpElgYmKSikSGIUkWlssLulQSQMKALbp7UTG4Hka36HUuuZm1FSlE9FifIBFesjLcsnHaw8Gty+FJ9qrY8RyTFZZ5D1X40rfsPtYPk+459j7V5iF9Kuk7o5R1XXPYlB4K/p7RzEWeRt0j/2Hfue5zj8Ua/WxvShBYiidPQ68yk8tl3NaJIMSKrD0YZ/HpWGu2dbzBtfY0ShGS5WTaz02KM5jjVT6gc/mrWai2ziUmysaoR6Q5SS5SX2uMJjDCIsoAXaaTYoJ7KBkZNdOjRRdSsszz0orJlsve/bHH7mI+rMW3imNfEE3gY3/t7++7f/AE4Oc1oXp+LtmeMZ65/j5F/ifo3Y5zg67SPFKD9QED5PEZJTHlyaXtgpfR1+pP1Y+oqr+ANq1rkA/wDWlzkA9ifL710aeKH90Z5//RCv/I+kJDEL23AinhdfiQBdwY4wQPf/ADT9PJy+h8pi7FjlE0N5GuoSvJEi4s1naUbt+0gZGM49u1KnBupJPzjBaL+rrwRx67fTR+PBaxCI8oryN4rr68cCkTpojLbOTyMjKxrKQvddWBooHhQb7hiiiRtqIy43bmHuRjtms/4L65qb4jzx2/sMd/0pxXZZwF9g8UKHx8QTO3PtnmuXds3PZ0bIbsfV2YYUgYQuKAFpBQBGjYOalPDIfR6R07PuiFeu0Nm6s42ojiQ5qI/bb6U+9fQxVf5jy66HxH614yz8x3I9BFVCw0lBJMKANhQBzd9ozrcPKsEdyku3KOwVkYDHBIPH2rs0aqEqY1ym4OPlLOTBZS1Nz2pplk0Mv6UJ+jibcxDQiQKoXkht2Pmzj81MHX7273H45x5JkpbMOK+xddIabJBbRxTNuZc5xyACchQfPHamXWRstc49FK4uMMMW161uVvYLm3hEwSF4yviiPlmJ+Yg+o8q1Uyh7bjJ4EzUt2UYuNKur90/XLHBbxsH8BH3vIw7b3wBjv+aYrYQX0csrtlLsL/RpJL+dmXEE1r4G8EZVu/y/UUt2qNa55TyWUMyfxgr7R9QgiFuIIpCg2JP4u1cDsSm3JP3FJt/Dzk5uTWe1gvD3YrakJXujPHapbLEtxu3mR2fZskOMMMjnkn8UqOphO92uTj1jjPAx0tVqCWS30y3aOGNHbcyqFJ9cVytTZGy2UorCbNdUXGKTJjWcYRvQSKymgCGgg9A6SH7Veq9MX/rOTq/zF3MmVIroTWVgyp4Z5prVsUkNeP1dThYzt0y3REYzWUcNI1AEy0AbrQQMRimoqxqI06LwLkMo9PUxbiSpJTVMptJRJTFYV2mJG4qJSJSEpjWWch0UUusaosAQsrHfIsY244LdicntVKqJXNqL6Wf4JnYoJN+eCV6xtjyM1BJDI1AC0hoyBiBMsAKtBbngrJ4WT0vRLfZGBXsNHXsrSOLfLdIsa1iTmuqNK3jcvcVx/UdJvW5G3TXbeDz3VZTFHIw+ZVJH1rhaelWXxrl02dC2bjW5L4ENL0qPakzbpJcCTeWOScdvp5YrXqNbZulRH6Y9YE10Qwpvl95IdF0uO6i8a4Jkdyedx+D2UeVaNXq7NJb7VS2xX9/cVTTG6G+fLf8AQnPIWttjMXEV2qRyE/FgcZB9eTzWmCUNRuSxug20Kk3KvDecS4LWfT0tbm2a3yviOySDcTvGM5YnueT+ay1amWposVnOEmv0HSqjVZFx8vn9Tq7pwY3B5BRgfcEGubVJqSf6o1SWYs4ey0SJtP8AHO7xVQsj7z8G0nAUZ4H0rvWaya1ftLpvlHOhTF07/JaPKbuW2gndhGbYSuobb4rnyJHlx2+tKTVEJ2QXKlj7F39coxfWMjC2aWV7bLakqk+9ZIckrhRkOB5dyP8ATUK930Tdn+np/wDAOv27Eo+fAnYP+nlnNyha9VJpIpixKyJg9h/ED09qdKXuwjsf0ZSa/UpFbG9y+rnD/Ql07pyCe3WaZ2eWRd7TFzlDyePQD09qRfrrabXXBJJPrHY2vTxnDc+35KWdRPBZvN8bmcQbyTlossf78c0+LdNtsIcJR3Y+GKklOEHLvOP2HdV0uP8AU2sKjamyQEKSCVBB259OTWPT6uz2LbW8vK/n5H20x9yEF1hkcenI87W7FvBhRSke4/EW5JPrUz1M66FqFjdNvLx1jwQqlKz23+VLo3toRb3QihJ8N4yxQnIRh2IHlS7bPxGl921fUmln5XkvCCqt2Q6azj4INCiCyssyn9RgkuSSHU+Y/wDKnXSc6VKpr2+OOsMjTpRm1JfV8/J6J0xpRZtzdhUenaXfLcydTcksI7tVwK9Klg5RmpA1dcjBqGk1yByHUfTuclRkHuPI1wtZoWnvgdCjUcbZHAL08kbDG8BW3BN52Bh54rDbr75Jxklzw3jnH3NMNPBNNZ/k1k0OIsxBdN3zKjlVb6gVWHqV0YqLw8dNrLCWlg3nr7DU2lRNEsQBVFIICnGCPPNLr1tsLHZnLfHJd0QcVEavLNZWjZiQYm3Lg4547+val06idUZRj/qWGTOqM2m/A47ZBB7EEH7jFKjJp5GNZWBWDTY1gNuCxjII5PxYPPetMtXOV3vPsUqYqGzwaz6LC8ccbg/tDCOGw6/RhV4a62E3Jee14KuiLST8E2l6VFCxddzSEYMkjF3x6ZPapt1llqUXhL4SwghRGHPkNL0aKFt673bbsDSOXIX+kZ7CrW62yxbXhL9OOSsKIxeexWTpe352+IqMctGsjCM/VRTP/JXY8N/OOSv4WH6kmo6bFJGsZBVUIK7DtKkcDH5rLVq7Kpuxct95HTpjOO34IpLFC8TktuiUqp3ZyDx8We9VWqmoTgsYk8vgl0xbT+CDUdOjlIZsh17OjFW/IqdPq7KU4xw0/D5IsohN5fZiy0xI92wEs/DMxLOfuaLtVZc1npdJLCCFMILjz5LzpXo8Bt/xEkAbnYscegJ7CulVG3VYU0lHvCWDJJwq65Z6RaWwRcCu7VWq44RgnNyeWT0wqFABQBgrmoayBSaroCycjg1ztToIWco1Valx7OQv9EeM9siuDdobK2dCF8ZFYykd6xtNdj00wD1BJsJKANhJQBsJaCDImqcgbePRkgDPU5AgeSqkmnJoActNNdzwK0Vaadj4QuVsYnU6T0yF5eu1pfTFHmRgt1WeEdNDEFGAK7MYKKwjE3nskqxAUAFABQAUAFAGkkQPcVWUU+yU2iqvNBjfywaxW6CuY+GolEpLrpM/xNc2z0lr8pqjrPkqpunpV8qxT9PtiPWpgxR9MkH8TSHpbF4Ge7F+SM2T+hqnsz+C3uIwLN/Q0ezP4DejdNOkPZTVlp7H4KuyK8jMWhSnypsdDbLwUeogiytulWPzcVsr9Kk+xMtWvBdWfTSLyea6NXpsI9maeqky5htlX5RXQhVGPRmlNvsnphUKACgAoAKACgAoAKACgAoAKANSKjGQNTCPQVDhFk7maG2X0FV9qHwW3swLZf6RR7UPgjezdYF9BU+3FeCNzNwoqySIyZFSBmgAoAKACgAoAKA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9" y="548269"/>
            <a:ext cx="8116240" cy="5797111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054762" y="1120975"/>
            <a:ext cx="3288146" cy="323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se lo describe a José?</a:t>
            </a:r>
            <a:r>
              <a:rPr lang="es-ES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 Cómo reacciona cuando se entera de </a:t>
            </a:r>
            <a:r>
              <a:rPr lang="es-ES" sz="3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que </a:t>
            </a:r>
            <a:r>
              <a:rPr lang="es-ES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María está embarazada?</a:t>
            </a:r>
            <a:endParaRPr lang="es-PE" sz="3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935709" y="4601151"/>
            <a:ext cx="57150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09" y="538655"/>
            <a:ext cx="8137236" cy="57806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576944" y="3749964"/>
            <a:ext cx="3445165" cy="23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4000" b="1" kern="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¿Cómo obra a partir de ese momento?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4000" b="1" kern="0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067728" y="497666"/>
            <a:ext cx="3463505" cy="22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kern="0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¿Qué le dice el ángel a José?</a:t>
            </a:r>
          </a:p>
        </p:txBody>
      </p:sp>
    </p:spTree>
    <p:extLst>
      <p:ext uri="{BB962C8B-B14F-4D97-AF65-F5344CB8AC3E}">
        <p14:creationId xmlns:p14="http://schemas.microsoft.com/office/powerpoint/2010/main" val="32135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1" y="532088"/>
            <a:ext cx="8145642" cy="5772916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51823" y="5417283"/>
            <a:ext cx="8395013" cy="9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acuerdo al nombre que se ha de poner al niño, ¿cuál va a ser la misión de Jesús?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205" y="476672"/>
            <a:ext cx="78914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i="1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¿Cuál es la profecía que se cumple según el texto?</a:t>
            </a:r>
            <a:endParaRPr lang="es-ES" sz="3200" b="1" i="1" dirty="0">
              <a:solidFill>
                <a:srgbClr val="FFFF00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bf/31/28/bf312807687e44ad30193285ea268a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2" y="559975"/>
            <a:ext cx="8008916" cy="5755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04503" y="6115836"/>
            <a:ext cx="33005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Hijas de la Caridad-Padres Vicentinos-PERÚ</a:t>
            </a:r>
            <a:endParaRPr lang="en-US" sz="7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99602" y="544716"/>
            <a:ext cx="335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Mateo 1,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18-24</a:t>
            </a:r>
            <a:endParaRPr lang="es-ES" sz="24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33812" y="4756249"/>
            <a:ext cx="5120046" cy="1773859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63500" algn="l" rotWithShape="0">
                    <a:srgbClr val="2D2DB9">
                      <a:lumMod val="50000"/>
                    </a:srgbClr>
                  </a:outerShdw>
                </a:effectLst>
                <a:latin typeface="Arial Black" panose="020B0A04020102020204" pitchFamily="34" charset="0"/>
              </a:rPr>
              <a:t>Dios se </a:t>
            </a:r>
            <a:r>
              <a:rPr lang="es-PE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63500" algn="l" rotWithShape="0">
                    <a:srgbClr val="2D2DB9">
                      <a:lumMod val="50000"/>
                    </a:srgbClr>
                  </a:outerShdw>
                </a:effectLst>
                <a:latin typeface="Arial Black" panose="020B0A04020102020204" pitchFamily="34" charset="0"/>
              </a:rPr>
              <a:t>HACE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63500" algn="l" rotWithShape="0">
                    <a:srgbClr val="2D2DB9">
                      <a:lumMod val="50000"/>
                    </a:srgbClr>
                  </a:outerShdw>
                </a:effectLst>
                <a:latin typeface="Arial Black" panose="020B0A04020102020204" pitchFamily="34" charset="0"/>
              </a:rPr>
              <a:t>NUESTRA FAMILIA</a:t>
            </a:r>
            <a:endParaRPr lang="es-PE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50800" dist="63500" algn="l" rotWithShape="0">
                  <a:srgbClr val="2D2DB9">
                    <a:lumMod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50800" dist="63500" algn="l" rotWithShape="0">
                  <a:srgbClr val="2D2DB9">
                    <a:lumMod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628297" y="5860726"/>
            <a:ext cx="305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20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18 diciembre 2022</a:t>
            </a:r>
            <a:endParaRPr lang="es-PE" sz="20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grpSp>
        <p:nvGrpSpPr>
          <p:cNvPr id="10" name="Group 137"/>
          <p:cNvGrpSpPr>
            <a:grpSpLocks/>
          </p:cNvGrpSpPr>
          <p:nvPr/>
        </p:nvGrpSpPr>
        <p:grpSpPr bwMode="auto">
          <a:xfrm>
            <a:off x="577120" y="532671"/>
            <a:ext cx="4203700" cy="615950"/>
            <a:chOff x="654" y="643"/>
            <a:chExt cx="6620" cy="970"/>
          </a:xfrm>
        </p:grpSpPr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1351" y="970"/>
              <a:ext cx="5923" cy="643"/>
            </a:xfrm>
            <a:prstGeom prst="rect">
              <a:avLst/>
            </a:prstGeom>
            <a:solidFill>
              <a:srgbClr val="622067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651" y="643"/>
              <a:ext cx="5400" cy="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000" b="1" dirty="0">
                  <a:solidFill>
                    <a:srgbClr val="660066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IV DOMINGO ADVIENTO –Ciclo A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ctr">
                <a:spcAft>
                  <a:spcPts val="0"/>
                </a:spcAft>
              </a:pPr>
              <a:r>
                <a:rPr lang="es-ES_tradnl" sz="1050" b="1" dirty="0">
                  <a:solidFill>
                    <a:srgbClr val="9900CC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rPr>
                <a:t>DIOS SE HACE DE NUESTRA FAMILIA</a:t>
              </a:r>
              <a:endParaRPr lang="en-US" sz="1400" dirty="0">
                <a:solidFill>
                  <a:srgbClr val="88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Picture 13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686"/>
              <a:ext cx="770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40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53/d4/1f/53d41f28f3d432adfc54414d06ca4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6" y="502513"/>
            <a:ext cx="8121659" cy="581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491914" y="1579791"/>
            <a:ext cx="2096656" cy="647866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u="sng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Motivación</a:t>
            </a:r>
            <a:r>
              <a:rPr lang="es-ES_tradnl" sz="2800" b="1" i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: </a:t>
            </a:r>
            <a:r>
              <a:rPr lang="es-PE" sz="2800" b="1" i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libri Light" pitchFamily="34" charset="0"/>
              </a:rPr>
              <a:t>  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03655" y="4070761"/>
            <a:ext cx="8280920" cy="2178366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En </a:t>
            </a:r>
            <a:r>
              <a:rPr lang="es-PE" sz="2800" b="1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Jesús, el Emmanuel, Dios se hace entrañablemente próximo. Y el cumplimiento de sus promesas desborda todas nuestras expectativas. Con un corazón sorprendido por la ternura de Dios, estamos llamados a acoger su venida entre nosotros.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 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0" y="596144"/>
            <a:ext cx="2999232" cy="8900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94/b7/ec/94b7eca0a8d576c0e009302514f0a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4" y="542646"/>
            <a:ext cx="8110519" cy="5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91736" y="542645"/>
            <a:ext cx="77434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“Jesús"," Emmanuel” </a:t>
            </a:r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son los nombres de este niño</a:t>
            </a:r>
            <a:r>
              <a:rPr lang="es-ES_trad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Qué dicen de </a:t>
            </a: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Dios </a:t>
            </a:r>
            <a:r>
              <a:rPr lang="es-P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 de su </a:t>
            </a: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enviado? ¿</a:t>
            </a:r>
            <a:r>
              <a:rPr lang="es-P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 así el Dios </a:t>
            </a: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P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experimento </a:t>
            </a: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</a:t>
            </a:r>
            <a:r>
              <a:rPr lang="es-P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 vida</a:t>
            </a:r>
            <a:r>
              <a:rPr lang="es-P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?.</a:t>
            </a:r>
            <a:endParaRPr lang="ca-ES" sz="32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1" y="506614"/>
            <a:ext cx="8098814" cy="5838768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21029297">
            <a:off x="1779853" y="1722171"/>
            <a:ext cx="26802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 smtClean="0">
                <a:latin typeface="Arial Narrow" panose="020B0606020202030204" pitchFamily="34" charset="0"/>
              </a:rPr>
              <a:t>José </a:t>
            </a:r>
            <a:r>
              <a:rPr lang="es-PE" sz="2400" b="1" dirty="0">
                <a:latin typeface="Arial Narrow" panose="020B0606020202030204" pitchFamily="34" charset="0"/>
              </a:rPr>
              <a:t>no comprende fácilmente, pero experimenta </a:t>
            </a:r>
            <a:r>
              <a:rPr lang="es-PE" sz="2400" b="1" dirty="0" smtClean="0">
                <a:latin typeface="Arial Narrow" panose="020B0606020202030204" pitchFamily="34" charset="0"/>
              </a:rPr>
              <a:t>la </a:t>
            </a:r>
            <a:r>
              <a:rPr lang="es-PE" sz="2400" b="1" dirty="0">
                <a:latin typeface="Arial Narrow" panose="020B0606020202030204" pitchFamily="34" charset="0"/>
              </a:rPr>
              <a:t>presencia </a:t>
            </a:r>
            <a:r>
              <a:rPr lang="es-PE" sz="2400" b="1" dirty="0" smtClean="0">
                <a:latin typeface="Arial Narrow" panose="020B0606020202030204" pitchFamily="34" charset="0"/>
              </a:rPr>
              <a:t>de </a:t>
            </a:r>
            <a:r>
              <a:rPr lang="es-PE" sz="2400" b="1" dirty="0">
                <a:latin typeface="Arial Narrow" panose="020B0606020202030204" pitchFamily="34" charset="0"/>
              </a:rPr>
              <a:t>Dios. </a:t>
            </a:r>
            <a:r>
              <a:rPr lang="es-PE" sz="2400" b="1" dirty="0" smtClean="0">
                <a:latin typeface="Arial Narrow" panose="020B0606020202030204" pitchFamily="34" charset="0"/>
              </a:rPr>
              <a:t>¿</a:t>
            </a:r>
            <a:r>
              <a:rPr lang="es-PE" sz="2400" b="1" dirty="0">
                <a:latin typeface="Arial Narrow" panose="020B0606020202030204" pitchFamily="34" charset="0"/>
              </a:rPr>
              <a:t>Se reconocer a Dios en mi vida cuando cambia mis planes?</a:t>
            </a:r>
            <a:endParaRPr lang="ca-E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5" y="577458"/>
            <a:ext cx="8096781" cy="5726544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09819" y="1035998"/>
            <a:ext cx="36760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¿</a:t>
            </a:r>
            <a:r>
              <a:rPr lang="es-P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Qué</a:t>
            </a:r>
            <a:r>
              <a:rPr lang="es-PE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da a                  entender el hecho            que José no quiso denunciar a María y que resolvió separarse en secreto (Mt 1,19)?,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¿por qué piensa hacer eso? ¿qué indica con eso? ¿qué nos revela de su persona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?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6" y="502215"/>
            <a:ext cx="8105187" cy="5833930"/>
          </a:xfrm>
          <a:prstGeom prst="rect">
            <a:avLst/>
          </a:prstGeom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325091" y="1711020"/>
            <a:ext cx="44824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algn="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¿Qué me llama la atención del </a:t>
            </a:r>
            <a:r>
              <a:rPr lang="es-P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comportamiento </a:t>
            </a:r>
            <a:r>
              <a:rPr lang="es-P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 José</a:t>
            </a:r>
            <a:r>
              <a:rPr lang="es-P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?, </a:t>
            </a:r>
            <a:r>
              <a:rPr lang="es-P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¿Cómo puede iluminar </a:t>
            </a:r>
            <a:r>
              <a:rPr lang="es-P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          hoy </a:t>
            </a:r>
            <a:r>
              <a:rPr lang="es-P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mi misión</a:t>
            </a:r>
            <a:r>
              <a:rPr lang="es-P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?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8" y="499226"/>
            <a:ext cx="8119317" cy="5799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2207491" y="388394"/>
            <a:ext cx="6437743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¿Qué motivos de esperanza hace nacer en mi vida la cercanía de la Navidad considerando todos los acontecimientos de este año?</a:t>
            </a:r>
          </a:p>
        </p:txBody>
      </p:sp>
    </p:spTree>
    <p:extLst>
      <p:ext uri="{BB962C8B-B14F-4D97-AF65-F5344CB8AC3E}">
        <p14:creationId xmlns:p14="http://schemas.microsoft.com/office/powerpoint/2010/main" val="11496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0" y="531297"/>
            <a:ext cx="8131836" cy="5795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571736" y="785794"/>
            <a:ext cx="28575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00EEB5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068494" y="1430545"/>
            <a:ext cx="1905701" cy="737619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PE" sz="2800" u="sng" kern="0" dirty="0">
                <a:effectLst>
                  <a:glow rad="165100">
                    <a:srgbClr val="6633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itchFamily="34" charset="0"/>
              </a:rPr>
              <a:t>Motivación</a:t>
            </a:r>
            <a:r>
              <a:rPr lang="es-PE" sz="2800" kern="0" dirty="0">
                <a:effectLst>
                  <a:glow rad="165100">
                    <a:srgbClr val="6633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itchFamily="34" charset="0"/>
              </a:rPr>
              <a:t>: </a:t>
            </a:r>
            <a:endParaRPr lang="es-PE" sz="2800" kern="0" dirty="0" smtClean="0">
              <a:effectLst>
                <a:glow rad="165100">
                  <a:srgbClr val="6633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614159" y="3212976"/>
            <a:ext cx="2971429" cy="2966191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800" kern="0" dirty="0">
              <a:solidFill>
                <a:srgbClr val="FFFF00"/>
              </a:solidFill>
              <a:effectLst>
                <a:glow rad="101600">
                  <a:srgbClr val="000000">
                    <a:alpha val="40000"/>
                  </a:srgbClr>
                </a:glow>
                <a:outerShdw blurRad="50800" dist="38100" algn="l" rotWithShape="0">
                  <a:srgbClr val="66330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8" y="531298"/>
            <a:ext cx="2639568" cy="1005840"/>
          </a:xfrm>
          <a:prstGeom prst="round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415341" y="4696071"/>
            <a:ext cx="8243985" cy="131823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PE" sz="2800" i="1" kern="0" dirty="0" smtClean="0">
                <a:effectLst>
                  <a:glow rad="165100">
                    <a:srgbClr val="6633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itchFamily="34" charset="0"/>
              </a:rPr>
              <a:t>El </a:t>
            </a:r>
            <a:r>
              <a:rPr lang="es-PE" sz="2800" i="1" kern="0" dirty="0">
                <a:effectLst>
                  <a:glow rad="165100">
                    <a:srgbClr val="6633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itchFamily="34" charset="0"/>
              </a:rPr>
              <a:t>Señor nos invita hoy a renovar nuestro compromiso </a:t>
            </a:r>
            <a:r>
              <a:rPr lang="es-PE" sz="2800" i="1" kern="0" dirty="0" smtClean="0">
                <a:effectLst>
                  <a:glow rad="165100">
                    <a:srgbClr val="6633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itchFamily="34" charset="0"/>
              </a:rPr>
              <a:t>y </a:t>
            </a:r>
            <a:r>
              <a:rPr lang="es-PE" sz="2800" i="1" kern="0" dirty="0">
                <a:effectLst>
                  <a:glow rad="101600">
                    <a:srgbClr val="000000">
                      <a:alpha val="40000"/>
                    </a:srgbClr>
                  </a:glow>
                  <a:outerShdw blurRad="50800" dist="38100" algn="l" rotWithShape="0">
                    <a:srgbClr val="663300"/>
                  </a:outerShdw>
                </a:effectLst>
                <a:latin typeface="Berlin Sans FB" pitchFamily="34" charset="0"/>
              </a:rPr>
              <a:t>nuestra esperanza, para lo que no hay mejor inicio que implorar en la oración su venida ya cercana.</a:t>
            </a:r>
          </a:p>
          <a:p>
            <a:pPr algn="ctr" eaLnBrk="0" hangingPunct="0">
              <a:defRPr/>
            </a:pPr>
            <a:endParaRPr lang="es-PE" sz="2800" kern="0" dirty="0">
              <a:effectLst>
                <a:glow rad="101600">
                  <a:srgbClr val="000000">
                    <a:alpha val="40000"/>
                  </a:srgbClr>
                </a:glow>
                <a:outerShdw blurRad="50800" dist="38100" algn="l" rotWithShape="0">
                  <a:srgbClr val="663300"/>
                </a:outerShdw>
              </a:effectLst>
              <a:latin typeface="Berlin Sans FB" pitchFamily="34" charset="0"/>
            </a:endParaRPr>
          </a:p>
          <a:p>
            <a:pPr algn="ctr" eaLnBrk="0" hangingPunct="0">
              <a:defRPr/>
            </a:pPr>
            <a:endParaRPr lang="es-PE" sz="2800" kern="0" dirty="0">
              <a:effectLst>
                <a:glow rad="165100">
                  <a:srgbClr val="6633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3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el Evangelio de Hoy natividad del Señor imagen de gali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9" y="533717"/>
            <a:ext cx="8077388" cy="5779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19889" y="420642"/>
            <a:ext cx="7992888" cy="72008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Luego de un tiempo de oración personal, compartimos en grupos nuestra oración (o todos juntos))</a:t>
            </a:r>
          </a:p>
        </p:txBody>
      </p:sp>
    </p:spTree>
    <p:extLst>
      <p:ext uri="{BB962C8B-B14F-4D97-AF65-F5344CB8AC3E}">
        <p14:creationId xmlns:p14="http://schemas.microsoft.com/office/powerpoint/2010/main" val="39507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l objetivo principal de la misión de Jesucristo sobre la tierra -  Periódico El Sol COLOMB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2" y="527007"/>
            <a:ext cx="8147917" cy="5753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466568" y="338522"/>
            <a:ext cx="2210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Salmo</a:t>
            </a:r>
            <a:r>
              <a:rPr lang="ca-E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23</a:t>
            </a:r>
            <a:r>
              <a:rPr lang="ca-E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381895" y="3497233"/>
            <a:ext cx="38434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Va a entrar el Señor.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Él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es el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Rey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la Gloria.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6946" y="1085599"/>
            <a:ext cx="80290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A6040D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charset="0"/>
              </a:rPr>
              <a:t>Del Señor es la tierra y cuanto la llena,</a:t>
            </a:r>
            <a:br>
              <a:rPr lang="es-PE" sz="2400" b="1" i="1" dirty="0">
                <a:solidFill>
                  <a:srgbClr val="A6040D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charset="0"/>
              </a:rPr>
            </a:br>
            <a:r>
              <a:rPr lang="es-PE" sz="2400" b="1" i="1" dirty="0">
                <a:solidFill>
                  <a:srgbClr val="A6040D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charset="0"/>
              </a:rPr>
              <a:t>el orbe y todos sus habitantes: él la fundó sobre los mares, él la afianzó sobre los ríos. </a:t>
            </a:r>
            <a:endParaRPr lang="ca-ES" sz="2400" b="1" i="1" dirty="0">
              <a:solidFill>
                <a:srgbClr val="A6040D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4" y="538451"/>
            <a:ext cx="8110826" cy="5760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25174" y="418383"/>
            <a:ext cx="80261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A6040D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¿Quién puede subir al monte del Señor?</a:t>
            </a:r>
            <a:br>
              <a:rPr lang="es-ES" sz="2800" b="1" i="1" dirty="0">
                <a:solidFill>
                  <a:srgbClr val="A6040D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</a:br>
            <a:r>
              <a:rPr lang="es-ES" sz="2800" b="1" i="1" dirty="0">
                <a:solidFill>
                  <a:srgbClr val="A6040D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¿Quién puede estar en el recinto </a:t>
            </a:r>
            <a:r>
              <a:rPr lang="es-ES" sz="2800" b="1" i="1" dirty="0" smtClean="0">
                <a:solidFill>
                  <a:srgbClr val="A6040D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santo? El </a:t>
            </a:r>
            <a:r>
              <a:rPr lang="es-ES" sz="2800" b="1" i="1" dirty="0">
                <a:solidFill>
                  <a:srgbClr val="A6040D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hombre de manos inocentes y puro  corazón, que no confía en los ídolos.</a:t>
            </a:r>
            <a:endParaRPr lang="ca-ES" sz="2800" b="1" i="1" dirty="0">
              <a:solidFill>
                <a:srgbClr val="A6040D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68421" y="4145140"/>
            <a:ext cx="3633252" cy="1569660"/>
          </a:xfrm>
          <a:prstGeom prst="rect">
            <a:avLst/>
          </a:prstGeom>
          <a:solidFill>
            <a:srgbClr val="8000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 a entrar el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Él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 el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Rey</a:t>
            </a:r>
            <a:r>
              <a:rPr lang="ca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la Gloria</a:t>
            </a:r>
          </a:p>
        </p:txBody>
      </p:sp>
    </p:spTree>
    <p:extLst>
      <p:ext uri="{BB962C8B-B14F-4D97-AF65-F5344CB8AC3E}">
        <p14:creationId xmlns:p14="http://schemas.microsoft.com/office/powerpoint/2010/main" val="24417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7" y="540710"/>
            <a:ext cx="8142770" cy="57623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522259" y="540710"/>
            <a:ext cx="7855220" cy="11595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2000" b="1" kern="0" dirty="0">
                <a:solidFill>
                  <a:srgbClr val="FFFF00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Ambientación</a:t>
            </a:r>
            <a:r>
              <a:rPr lang="es-ES_tradnl" sz="2000" b="1" kern="0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2000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Camino de papel con cuatro velas a lo largo de él. Al iniciar la celebración se pone un cartel con la frase:  </a:t>
            </a:r>
            <a:r>
              <a:rPr lang="es-ES_tradnl" sz="2000" i="1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Dios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está con nosotros” 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 enciende la cuarta vela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s-PE" sz="2000" kern="0" dirty="0">
              <a:solidFill>
                <a:srgbClr val="FFFFFF"/>
              </a:solidFill>
              <a:effectLst>
                <a:glow rad="101600">
                  <a:srgbClr val="333399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4731" y="5933737"/>
            <a:ext cx="788029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Cantos sugeridos: </a:t>
            </a:r>
            <a:r>
              <a:rPr lang="es-PE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Santa María de la Esperanza;  La Virgen sueña caminos.</a:t>
            </a:r>
            <a:endParaRPr lang="es-ES_tradnl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36" y="3830036"/>
            <a:ext cx="911055" cy="1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03" y="3933715"/>
            <a:ext cx="911055" cy="1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99" y="3628877"/>
            <a:ext cx="911055" cy="14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61" y="3831258"/>
            <a:ext cx="911055" cy="14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el de madera - cartel animado de madera PNG image with transparent  background | TOP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83" y="2822893"/>
            <a:ext cx="2636974" cy="26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3545166" y="2928115"/>
            <a:ext cx="2076350" cy="110982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</a:pPr>
            <a:r>
              <a:rPr lang="es-ES_tradnl" sz="2000" b="1" kern="0" dirty="0">
                <a:solidFill>
                  <a:srgbClr val="FFFF00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_tradnl" sz="2000" i="1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Dios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está  con nosotros”</a:t>
            </a:r>
            <a:endParaRPr lang="es-PE" sz="2000" kern="0" dirty="0">
              <a:solidFill>
                <a:srgbClr val="FFFFFF"/>
              </a:solidFill>
              <a:effectLst>
                <a:glow rad="101600">
                  <a:srgbClr val="333399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8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stórico encuentro que congregó a más de 100 ramas de la Familia Vicentina  - SSVP Glob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6" y="548409"/>
            <a:ext cx="8074025" cy="57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9902" y="449291"/>
            <a:ext cx="7862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solidFill>
                  <a:srgbClr val="A6040D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charset="0"/>
              </a:rPr>
              <a:t>Ése recibirá la bendición del Señor, le hará justicia el Dios de salvación. Éste es el grupo que busca al Señor, que viene a tu presencia, Dios de Jacob.</a:t>
            </a:r>
            <a:endParaRPr lang="ca-ES" sz="2400" b="1" i="1" dirty="0">
              <a:solidFill>
                <a:srgbClr val="A6040D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16392" y="5255103"/>
            <a:ext cx="5104885" cy="1077218"/>
          </a:xfrm>
          <a:prstGeom prst="rect">
            <a:avLst/>
          </a:prstGeom>
          <a:solidFill>
            <a:srgbClr val="800000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 a entrar el </a:t>
            </a:r>
            <a:r>
              <a:rPr lang="ca-E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       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Él</a:t>
            </a:r>
            <a:r>
              <a:rPr lang="ca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es </a:t>
            </a: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</a:t>
            </a:r>
            <a:r>
              <a:rPr lang="ca-E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Rey</a:t>
            </a: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la Gloria</a:t>
            </a:r>
          </a:p>
        </p:txBody>
      </p:sp>
    </p:spTree>
    <p:extLst>
      <p:ext uri="{BB962C8B-B14F-4D97-AF65-F5344CB8AC3E}">
        <p14:creationId xmlns:p14="http://schemas.microsoft.com/office/powerpoint/2010/main" val="11096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historia del nacimiento de Jesu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496310"/>
            <a:ext cx="8087794" cy="5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2024" y="1614432"/>
            <a:ext cx="821888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600" u="sng" kern="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Motivación</a:t>
            </a:r>
            <a:r>
              <a:rPr lang="es-PE" sz="2600" kern="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:	</a:t>
            </a:r>
            <a:endParaRPr lang="es-PE" sz="2600" kern="0" dirty="0" smtClean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  <a:p>
            <a:pPr algn="ctr">
              <a:defRPr/>
            </a:pPr>
            <a:r>
              <a:rPr lang="es-PE" sz="2600" i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La </a:t>
            </a:r>
            <a:r>
              <a:rPr lang="es-PE" sz="2600" i="1" kern="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Encarnación hace a Cristo pobre entre los pobres. Se convierte en uno de ellos. Por eso este misterio es grande en sí mismo y grande en sus consecuencias. Actualmente somos nosotros los continuadores de Cristo, que vino a anunciar la Buena Noticia a los pobres: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3" y="613503"/>
            <a:ext cx="3310128" cy="9022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s Hijas de la Caridad, precursoras de la Enfermería - FAMVIN Noticias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2" y="531950"/>
            <a:ext cx="8089092" cy="57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59" y="531950"/>
            <a:ext cx="60201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“Cuando sirvan a los pobres de esta forma, serán verdaderas Hijas de la Caridad, esto es, Hijas de Dios, e  imitarán a Jesucristo; porque hermanas mías, ¿cómo servía él a los pobres? </a:t>
            </a:r>
            <a:endParaRPr lang="es-PE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3140968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endParaRPr lang="es-PE" sz="2400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1A0D00"/>
                </a:glow>
                <a:outerShdw blurRad="76200" dist="76200" algn="l" rotWithShape="0">
                  <a:srgbClr val="3A1D00"/>
                </a:outerShdw>
              </a:effectLst>
              <a:latin typeface="Calibri Light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9931" y="4443304"/>
            <a:ext cx="814683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Los </a:t>
            </a:r>
            <a:r>
              <a:rPr lang="es-PE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servía corporal y espiritualmente, iba de una parte a otra, curaba a los enfermos, y les daba el dinero que tenía, y los instruía en su salvación. ¡Qué felicidad, hijas mías, que Dios les haya escogido para continuar el ejercicio de su Hijo en la tierra! </a:t>
            </a:r>
            <a:r>
              <a:rPr lang="es-PE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(San Vicente de Paúl IX, 73</a:t>
            </a:r>
            <a:r>
              <a:rPr lang="es-PE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)</a:t>
            </a:r>
            <a:endParaRPr lang="es-PE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 carisma vicentino: seguir a Cristo, evangelizador y servidor de los  pobres (Ficha de trabajo) - FAMVIN Noticias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8" y="544948"/>
            <a:ext cx="8062340" cy="57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313380" y="1514764"/>
            <a:ext cx="403427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A los misioneros les dice</a:t>
            </a:r>
            <a:r>
              <a:rPr lang="es-PE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Verdana" pitchFamily="34" charset="0"/>
              <a:cs typeface="Times New Roman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 </a:t>
            </a:r>
            <a:r>
              <a:rPr lang="es-PE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“¿No nos sentiremos felices nosotros por estar en la Misión con el mismo fin que comprometió a Dios hacerse hombre</a:t>
            </a:r>
            <a:r>
              <a:rPr lang="es-PE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?”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(</a:t>
            </a:r>
            <a:r>
              <a:rPr lang="es-PE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erdana" pitchFamily="34" charset="0"/>
                <a:cs typeface="Times New Roman" charset="0"/>
              </a:rPr>
              <a:t>San Vicente de Paúl XI, 33-34)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Verdana" pitchFamily="34" charset="0"/>
              <a:cs typeface="Times New Roman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3778" y="499062"/>
            <a:ext cx="8062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. La Oración: ¿Entro en mi misma, para encontrarme con Dios? | Formación en  l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" y="541193"/>
            <a:ext cx="8120207" cy="57672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676949" y="4264827"/>
            <a:ext cx="7959050" cy="1461718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/>
                <a:ea typeface="Times New Roman"/>
              </a:rPr>
              <a:t>¿Qué puedo hacer para que mi relación con el Señor sea una relación de confianza, de docilidad y de apertura, como lo vivió José?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2" y="534879"/>
            <a:ext cx="8078875" cy="5788241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319843" y="534879"/>
            <a:ext cx="3291594" cy="47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Como María,                    también nosotros queremos hacer de nuestro y de nuestra vida el lugar de tu habitación en este mundo.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Ven y sálvanos,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y nosotros continuaremos llevando tu nombre a nuestros hermanos.                                Amén.</a:t>
            </a:r>
            <a:endParaRPr lang="es-PE" sz="2800" b="1" kern="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532562" y="534879"/>
            <a:ext cx="3512732" cy="562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2400" b="1" i="1" u="sng" kern="0" dirty="0" smtClean="0">
                <a:solidFill>
                  <a:schemeClr val="bg1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400" b="1" i="1" u="sng" kern="0" dirty="0" smtClean="0">
              <a:solidFill>
                <a:schemeClr val="bg1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s-PE" sz="26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¡Ven esperanza y                 salvación de los pueblos,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s-PE" sz="26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ven </a:t>
            </a:r>
            <a:r>
              <a:rPr lang="es-PE" sz="26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a salvarnos,                     Señor y Dios nuestro!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s-ES" sz="2600" b="1" kern="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s-ES" sz="26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Tú </a:t>
            </a:r>
            <a:r>
              <a:rPr lang="es-ES" sz="26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has querido tomar                 nuestra carne,                                          el color de nuestro pueblo,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s-ES" sz="26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los caminos </a:t>
            </a:r>
            <a:r>
              <a:rPr lang="es-ES" sz="26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de                       </a:t>
            </a:r>
            <a:r>
              <a:rPr lang="es-ES" sz="26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nuestros padres,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s-ES" sz="26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la esperanza de </a:t>
            </a:r>
            <a:r>
              <a:rPr lang="es-ES" sz="26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                nuestros </a:t>
            </a:r>
            <a:r>
              <a:rPr lang="es-ES" sz="26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hijos…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s-PE" sz="2400" b="1" kern="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511628"/>
            <a:ext cx="8207829" cy="5834743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57585" y="6404970"/>
            <a:ext cx="4187451" cy="33855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asvictorias.com.ar/contenidos/2013/11noviembre/retsagrada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4" y="502210"/>
            <a:ext cx="8096215" cy="5843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39785" y="566229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AMBIENTACIÓN: </a:t>
            </a:r>
            <a:endParaRPr lang="es-PE" sz="2000" b="1" kern="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034" name="AutoShape 2" descr="http://www.entronizar.me/wp-content/uploads/2008/11/corazon-de-jesu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33200" y="5462051"/>
            <a:ext cx="5715040" cy="5847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3200" kern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</a:rPr>
              <a:t>Pero… ¿sabremos reconocerlo?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695551" y="504674"/>
            <a:ext cx="6207991" cy="52322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   En Jesús se cumplen las Escrituras de modo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 </a:t>
            </a:r>
            <a:endParaRPr lang="es-PE" sz="2800" b="1" kern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468416" y="895168"/>
            <a:ext cx="8244609" cy="138499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    definitivo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: la señal de que Dios salva a su pueblo es que su mismo Hijo nace de María, trayéndonos una salvación que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                                 es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presencia cercana. </a:t>
            </a:r>
            <a:endParaRPr lang="es-PE" sz="2800" b="1" kern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an José al Niño Jesús (Las barbas de San José) | Gente Haban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4" y="514926"/>
            <a:ext cx="8077191" cy="58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2625" y="1038146"/>
            <a:ext cx="8077192" cy="300333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José, el justo, tú el hombre de Dios, el que te dejabas conducir por el Espíritu, </a:t>
            </a:r>
            <a:endParaRPr lang="es-P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es-ES_trad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2627" y="514926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Oración inicial</a:t>
            </a:r>
            <a:endParaRPr lang="es-P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12625" y="1929448"/>
            <a:ext cx="3662212" cy="36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spcBef>
                <a:spcPts val="0"/>
              </a:spcBef>
              <a:buFontTx/>
              <a:buNone/>
            </a:pPr>
            <a:r>
              <a:rPr lang="es-PE" sz="24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que aceptaste y asumiste el proyecto   de Dios para ti,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te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pedimos que                 intercedas por    nosotros, para                           que como Tú                     tengamos                       la docilidad y                      apertura que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tuviste,</a:t>
            </a:r>
            <a:endParaRPr lang="es-PE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PE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ES_tradnl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12624" y="5725029"/>
            <a:ext cx="8007913" cy="6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spcBef>
                <a:spcPts val="0"/>
              </a:spcBef>
              <a:buFontTx/>
              <a:buNone/>
            </a:pPr>
            <a:r>
              <a:rPr lang="es-PE" sz="24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saber decirle al Señor: SÍ, así como lo hiciste Tú.</a:t>
            </a:r>
          </a:p>
          <a:p>
            <a:pPr marL="0">
              <a:spcBef>
                <a:spcPts val="0"/>
              </a:spcBef>
              <a:buFontTx/>
              <a:buNone/>
            </a:pPr>
            <a:endParaRPr lang="es-PE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s-PE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r>
              <a:rPr lang="es-ES_tradnl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583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nacimiento de Jesús es incompar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7" y="517236"/>
            <a:ext cx="8101733" cy="57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78846" y="517236"/>
            <a:ext cx="82125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eso, ayúdanos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 a </a:t>
            </a:r>
            <a:r>
              <a:rPr lang="es-PE" sz="2400" b="1" kern="0" dirty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en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 Navidad, le abramos el corazón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Señor, y dejemos que Él ocupe el centro de nuestra vida, siendo Él todo para nosotros,</a:t>
            </a:r>
            <a:endParaRPr lang="es-PE" sz="2400" b="1" kern="0" dirty="0">
              <a:solidFill>
                <a:schemeClr val="bg1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19630" y="5481947"/>
            <a:ext cx="7931001" cy="7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fue </a:t>
            </a:r>
            <a:r>
              <a:rPr lang="es-PE" sz="2400" b="1" kern="0" dirty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ti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Ayúdanos </a:t>
            </a:r>
            <a:r>
              <a:rPr lang="es-PE" sz="2400" b="1" kern="0" dirty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estar disponibles y ser dóciles, como lo fuiste tú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Amén.                    </a:t>
            </a:r>
            <a:endParaRPr lang="es-PE" sz="2400" b="1" kern="0" dirty="0">
              <a:solidFill>
                <a:schemeClr val="bg1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chemeClr val="bg1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400" b="1" kern="0" dirty="0">
                <a:solidFill>
                  <a:schemeClr val="bg1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400" b="1" kern="0" dirty="0">
              <a:solidFill>
                <a:schemeClr val="bg1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5/0b/f7/b50bf77800a8f3f6df8d310da60a5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7" y="512754"/>
            <a:ext cx="8086444" cy="57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57411" y="1890410"/>
            <a:ext cx="3183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u="sng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alibri Light" pitchFamily="34" charset="0"/>
              </a:rPr>
              <a:t>Motivación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alibri Light" pitchFamily="34" charset="0"/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316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</a:rPr>
              <a:t> 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1859" y="5229200"/>
            <a:ext cx="7992888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</a:rPr>
              <a:t>   </a:t>
            </a:r>
            <a:endParaRPr lang="es-PE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12897" y="512754"/>
            <a:ext cx="2629744" cy="1019378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   Mt. 1, 18- </a:t>
            </a:r>
            <a:r>
              <a:rPr lang="es-P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24</a:t>
            </a:r>
            <a:endParaRPr lang="es-PE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1256346" y="2773100"/>
            <a:ext cx="69270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Este </a:t>
            </a:r>
            <a:r>
              <a:rPr lang="es-PE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cuarto domingo de Adviento, nos presenta el relato de la anunciación a José. Es un pasaje lleno de dignidad y nobleza de un hombre que se vio superado por la situación que vivía María. En ese momento fue la acción del Señor que le ayudó a encontrar y vivir su voluntad. Escuchemos: </a:t>
            </a:r>
            <a:endParaRPr lang="es-PE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0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06/cc/b3/06ccb308cabd74f032db8591b5510d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6" y="571209"/>
            <a:ext cx="8077200" cy="57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6" y="571209"/>
            <a:ext cx="8077199" cy="5713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513021" y="5108430"/>
            <a:ext cx="81308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alpha val="92000"/>
                    </a:srgbClr>
                  </a:outerShdw>
                </a:effectLst>
                <a:latin typeface="Berlin Sans FB" panose="020E0602020502020306" pitchFamily="34" charset="0"/>
              </a:rPr>
              <a:t>El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alpha val="92000"/>
                    </a:srgbClr>
                  </a:outerShdw>
                </a:effectLst>
                <a:latin typeface="Berlin Sans FB" panose="020E0602020502020306" pitchFamily="34" charset="0"/>
              </a:rPr>
              <a:t>nacimiento de Jesucristo fue de esta manera: Estando María, su madre, desposada con 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alpha val="92000"/>
                    </a:srgbClr>
                  </a:outerShdw>
                </a:effectLst>
                <a:latin typeface="Berlin Sans FB" panose="020E0602020502020306" pitchFamily="34" charset="0"/>
              </a:rPr>
              <a:t>José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0000">
                    <a:alpha val="92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75360" y="728227"/>
            <a:ext cx="2589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itchFamily="34" charset="-128"/>
                <a:ea typeface="Arial Unicode MS"/>
                <a:cs typeface="Arial Unicode MS" pitchFamily="34" charset="-128"/>
              </a:rPr>
              <a:t>Mateo </a:t>
            </a:r>
            <a:r>
              <a:rPr lang="es-E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itchFamily="34" charset="-128"/>
                <a:ea typeface="Arial Unicode MS"/>
                <a:cs typeface="Arial Unicode MS" pitchFamily="34" charset="-128"/>
              </a:rPr>
              <a:t>1,18-24  </a:t>
            </a:r>
            <a:endParaRPr lang="es-PE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49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f5/b4/cc/f5b4cce4ccf32154329a5a7cc80f61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652" y="564679"/>
            <a:ext cx="8086833" cy="57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C31B6-7C59-4BEB-B8F1-7B05E83DD196}" type="datetime10">
              <a:rPr lang="ca-ES" smtClean="0">
                <a:solidFill>
                  <a:srgbClr val="000000"/>
                </a:solidFill>
              </a:rPr>
              <a:pPr>
                <a:defRPr/>
              </a:pPr>
              <a:t>06:59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4" name="Picture 8" descr="173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404" y="1579811"/>
            <a:ext cx="4951778" cy="428441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2081" y="539702"/>
            <a:ext cx="7519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y antes </a:t>
            </a:r>
            <a:r>
              <a:rPr lang="es-ES" sz="3200" dirty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 vivir </a:t>
            </a:r>
            <a:r>
              <a:rPr lang="es-ES" sz="3200" dirty="0" smtClean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juntos </a:t>
            </a:r>
            <a:r>
              <a:rPr lang="es-ES" sz="3200" dirty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resultó que </a:t>
            </a:r>
            <a:r>
              <a:rPr lang="es-ES" sz="3200" dirty="0" smtClean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ella</a:t>
            </a:r>
            <a:endParaRPr lang="es-ES" sz="3200" dirty="0">
              <a:solidFill>
                <a:schemeClr val="bg1"/>
              </a:solidFill>
              <a:effectLst>
                <a:glow rad="228600">
                  <a:srgbClr val="2E17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3689" y="2388863"/>
            <a:ext cx="260871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esperaba </a:t>
            </a:r>
            <a:r>
              <a:rPr lang="es-ES" sz="3200" dirty="0">
                <a:solidFill>
                  <a:schemeClr val="bg1"/>
                </a:solidFill>
                <a:effectLst>
                  <a:glow rad="2286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un hijo por obra del Espíritu Santo. </a:t>
            </a:r>
          </a:p>
        </p:txBody>
      </p:sp>
    </p:spTree>
    <p:extLst>
      <p:ext uri="{BB962C8B-B14F-4D97-AF65-F5344CB8AC3E}">
        <p14:creationId xmlns:p14="http://schemas.microsoft.com/office/powerpoint/2010/main" val="13131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2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1_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special">
  <a:themeElements>
    <a:clrScheme name="espec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pec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pec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L PODER DE LAS PALABRA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1299</Words>
  <Application>Microsoft Office PowerPoint</Application>
  <PresentationFormat>Presentación en pantalla (4:3)</PresentationFormat>
  <Paragraphs>115</Paragraphs>
  <Slides>36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36</vt:i4>
      </vt:variant>
    </vt:vector>
  </HeadingPairs>
  <TitlesOfParts>
    <vt:vector size="66" baseType="lpstr">
      <vt:lpstr>Arial</vt:lpstr>
      <vt:lpstr>Arial Black</vt:lpstr>
      <vt:lpstr>Arial Narrow</vt:lpstr>
      <vt:lpstr>Arial Rounded MT Bold</vt:lpstr>
      <vt:lpstr>Arial Unicode MS</vt:lpstr>
      <vt:lpstr>Bahnschrift SemiLight Condensed</vt:lpstr>
      <vt:lpstr>Berlin Sans FB</vt:lpstr>
      <vt:lpstr>Britannic Bold</vt:lpstr>
      <vt:lpstr>Calibri</vt:lpstr>
      <vt:lpstr>Calibri Light</vt:lpstr>
      <vt:lpstr>Comic Sans MS</vt:lpstr>
      <vt:lpstr>Poor Richard</vt:lpstr>
      <vt:lpstr>Swis721 Blk BT</vt:lpstr>
      <vt:lpstr>Times</vt:lpstr>
      <vt:lpstr>Times New Roman</vt:lpstr>
      <vt:lpstr>Verdana</vt:lpstr>
      <vt:lpstr>Wingdings</vt:lpstr>
      <vt:lpstr>4_Diseño predeterminado</vt:lpstr>
      <vt:lpstr>6_Diseño predeterminado</vt:lpstr>
      <vt:lpstr>En blanco</vt:lpstr>
      <vt:lpstr>Diseño predeterminado</vt:lpstr>
      <vt:lpstr>9_Diseño predeterminado</vt:lpstr>
      <vt:lpstr>5_Diseño predeterminado</vt:lpstr>
      <vt:lpstr>1_Diseño predeterminado</vt:lpstr>
      <vt:lpstr>3_Diseño predeterminado</vt:lpstr>
      <vt:lpstr>EL PODER DE LAS PALABRAS</vt:lpstr>
      <vt:lpstr>8_Diseño predeterminado</vt:lpstr>
      <vt:lpstr>1_Default Design</vt:lpstr>
      <vt:lpstr>especial</vt:lpstr>
      <vt:lpstr>7_Diseño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161</cp:revision>
  <dcterms:created xsi:type="dcterms:W3CDTF">2016-12-12T19:52:29Z</dcterms:created>
  <dcterms:modified xsi:type="dcterms:W3CDTF">2022-12-12T13:36:33Z</dcterms:modified>
</cp:coreProperties>
</file>