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804" r:id="rId11"/>
  </p:sldMasterIdLst>
  <p:notesMasterIdLst>
    <p:notesMasterId r:id="rId47"/>
  </p:notesMasterIdLst>
  <p:sldIdLst>
    <p:sldId id="310" r:id="rId12"/>
    <p:sldId id="303" r:id="rId13"/>
    <p:sldId id="258" r:id="rId14"/>
    <p:sldId id="259" r:id="rId15"/>
    <p:sldId id="260" r:id="rId16"/>
    <p:sldId id="261" r:id="rId17"/>
    <p:sldId id="311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0" r:id="rId34"/>
    <p:sldId id="281" r:id="rId35"/>
    <p:sldId id="302" r:id="rId36"/>
    <p:sldId id="283" r:id="rId37"/>
    <p:sldId id="285" r:id="rId38"/>
    <p:sldId id="284" r:id="rId39"/>
    <p:sldId id="287" r:id="rId40"/>
    <p:sldId id="288" r:id="rId41"/>
    <p:sldId id="289" r:id="rId42"/>
    <p:sldId id="320" r:id="rId43"/>
    <p:sldId id="321" r:id="rId44"/>
    <p:sldId id="323" r:id="rId45"/>
    <p:sldId id="306" r:id="rId4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DC"/>
    <a:srgbClr val="A25B19"/>
    <a:srgbClr val="CC7D28"/>
    <a:srgbClr val="E3B370"/>
    <a:srgbClr val="DDC24F"/>
    <a:srgbClr val="EF994A"/>
    <a:srgbClr val="221100"/>
    <a:srgbClr val="C9A53D"/>
    <a:srgbClr val="DFC34C"/>
    <a:srgbClr val="1F0A0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7BEA-4484-4B8D-9F1E-520B7BED4490}" type="datetimeFigureOut">
              <a:rPr lang="es-PE" smtClean="0"/>
              <a:t>14/11/2022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89285-BFD7-44C4-B8A2-19898BA53F4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3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19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A02D-F863-4E6F-B566-7EB45574DAE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536C-7743-4AE5-9E38-35DBA768A7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9851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1E97-77AC-4487-BC71-D8A090F746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CE41-B44D-4203-9E4C-29140D0054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68557"/>
      </p:ext>
    </p:extLst>
  </p:cSld>
  <p:clrMapOvr>
    <a:masterClrMapping/>
  </p:clrMapOvr>
  <p:transition spd="slow" advClick="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A1CF-6D54-4FC4-A8A6-FC1C2A226B50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8144"/>
      </p:ext>
    </p:extLst>
  </p:cSld>
  <p:clrMapOvr>
    <a:masterClrMapping/>
  </p:clrMapOvr>
  <p:transition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14C0D-8FAA-4B36-8090-A54D2A59DC1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07884"/>
      </p:ext>
    </p:extLst>
  </p:cSld>
  <p:clrMapOvr>
    <a:masterClrMapping/>
  </p:clrMapOvr>
  <p:transition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3D2A-7368-42C3-88CD-F7D28065116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18817"/>
      </p:ext>
    </p:extLst>
  </p:cSld>
  <p:clrMapOvr>
    <a:masterClrMapping/>
  </p:clrMapOvr>
  <p:transition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E0B7-99CA-4684-BD49-8C8B7B4F47CB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78524"/>
      </p:ext>
    </p:extLst>
  </p:cSld>
  <p:clrMapOvr>
    <a:masterClrMapping/>
  </p:clrMapOvr>
  <p:transition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76BE-C94F-4FD6-98AF-194010DFC902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8061"/>
      </p:ext>
    </p:extLst>
  </p:cSld>
  <p:clrMapOvr>
    <a:masterClrMapping/>
  </p:clrMapOvr>
  <p:transition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F4A7-96A6-47DE-B3A7-225B53A2F0BA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91666"/>
      </p:ext>
    </p:extLst>
  </p:cSld>
  <p:clrMapOvr>
    <a:masterClrMapping/>
  </p:clrMapOvr>
  <p:transition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5D77-767A-43F9-AC2C-3EC8211E8CA0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4592"/>
      </p:ext>
    </p:extLst>
  </p:cSld>
  <p:clrMapOvr>
    <a:masterClrMapping/>
  </p:clrMapOvr>
  <p:transition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FFC4-DC24-4EA2-AA15-7986BC67A52C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95734"/>
      </p:ext>
    </p:extLst>
  </p:cSld>
  <p:clrMapOvr>
    <a:masterClrMapping/>
  </p:clrMapOvr>
  <p:transition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1237E-25B2-45FA-9B23-65CD3E269588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28668"/>
      </p:ext>
    </p:extLst>
  </p:cSld>
  <p:clrMapOvr>
    <a:masterClrMapping/>
  </p:clrMapOvr>
  <p:transition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AFFD-2FB4-46AA-9F31-A44481AB694F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85540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680F-E8E5-4B96-9484-94E9D9793FC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DB6C-10ED-4C5F-8276-A12E70EE8A0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9190"/>
      </p:ext>
    </p:extLst>
  </p:cSld>
  <p:clrMapOvr>
    <a:masterClrMapping/>
  </p:clrMapOvr>
  <p:transition spd="slow" advClick="0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958A-069F-4AD6-B576-FACFA23367C9}" type="slidenum">
              <a:rPr lang="en-CA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1862"/>
      </p:ext>
    </p:extLst>
  </p:cSld>
  <p:clrMapOvr>
    <a:masterClrMapping/>
  </p:clrMapOvr>
  <p:transition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3F91-04FF-400D-8652-2BB5BFE3D6E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E98C-4060-45A8-914D-55C2C725CB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13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8934-7BC9-4AE9-9D02-9D31AA96F1B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218F-3267-4D6D-B24B-7FBB0F22F6C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03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E238-220B-462E-8ABD-A8F20D36B14A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08A9-CAAB-4E3F-9192-574F79F0EE3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03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9AB3-EBE1-439C-BF6D-780F8BCDF994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93CC-1C0F-4982-86A6-0433C8CFB27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904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B874-D9F7-4437-91AE-26A75F7562A2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7906-92CD-4107-98EA-C958CDFA4D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35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6005-2A60-4363-AE2C-B5FB0C282A15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A95F-F40F-4A48-BDA3-0C3001ED0BB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722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C9E9-5EAE-4816-BB82-C62115D627A5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C8A7-3476-4A13-BE8A-48CA0547DA3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63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F4183-C2F1-401A-A5DE-857618C7C91D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4555-C22A-4BF7-B61C-318419E8A3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428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22AC-9396-4DF2-8861-74BCEC118618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BC187-725F-4DB6-ADD5-696F6B4C151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4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8C8-3EB6-482B-B2B0-07CAD228AF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582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385A-F44C-4A89-AC74-C751F0403B07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09DC-80CD-409B-BD2A-06FDB0F8D03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644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28B7-01C1-4587-A636-C2BDC8078759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4A41-FFAE-44BF-9906-3D37FEE1188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C96A-9402-4FB4-81A9-4F7C0BF7FBE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3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D0C2-C782-4600-AD51-DED32A0F91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4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1295-D99D-4214-A1EC-07F9C97113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77186-2385-4732-9278-93F79887703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EAF0-11CA-4321-8BCD-13D255D8F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2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A04A-A61D-4B4B-9B3D-D1F23FE1420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F7154-E7C3-4101-975C-BC67E027BC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F3EA-8FCB-4D82-A279-98228FC0D6D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768B-A59B-43BC-AAD5-8BCCE5C2BBA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6138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F8C6-102B-4907-98E4-096648E4D5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08480-DA59-46F0-AABB-3BE8994C69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55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A586-A650-4BE2-BF0E-2E03417175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D2C0-CD22-42D6-9640-ED4AF267E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7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013C-1A8E-4935-B334-2B97C7460C6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0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7A95-C185-4769-8EB1-BBDCABFF787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5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84FA-02E0-44CE-8B60-A948489326F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53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B25D-FB09-4B32-BC68-F5F6CD6A2AB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4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47591-756B-4404-AFC1-CCF91A816F9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5836-F48B-488B-913F-38D13ACC25F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1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D8A0-6AC4-404D-8ADD-12814B4B2DF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BBDF-C638-4701-B31F-78A0D511A2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31036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1295-713F-4513-9E98-37786C934F8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F455-5049-42FD-9E85-B2A66E0A6E0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6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1EAA-85E6-4D60-81EC-8BB49CF2B65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17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8C75-9561-4566-AEA9-96815945BA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68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AA1A-BCD8-4AA5-BE3F-5CEB4C40D9CC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410BD-8303-4AF3-9415-80D113B283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0547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4867A-CF9F-47A8-9C56-F54D9C034D14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9F4B-0DC4-414D-84B8-0CC1DE1CF4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069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3279-578B-4732-B230-E8E5CFA78112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6B98-A705-4922-BCB0-F59B0956D4C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1941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79B65-D9B8-44FD-85BA-2158A850F485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EDB4-FF2D-43DF-8EC9-2BB6E33E0D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21884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1A8E3-C2E7-4377-8EBD-E45D6DFED46E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D5C6-BFF9-4D3D-BA12-22EDDA3E884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666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B9EE-0D26-46F4-A4C1-5A05400BA573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49A60-0109-4D12-91B5-CFD9A07FB1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9781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BD06-8C31-4800-901D-9D8D1F970FC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C222-F158-4DA8-914E-E51CDC2DB1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81182"/>
      </p:ext>
    </p:extLst>
  </p:cSld>
  <p:clrMapOvr>
    <a:masterClrMapping/>
  </p:clrMapOvr>
  <p:transition spd="slow" advClick="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31B6-7C59-4BEB-B8F1-7B05E83DD196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3D89-35E7-490C-99C7-41071D3277A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5165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E036-3BAD-42F5-A278-A237DEA71C58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76B1-137C-4620-A4E1-68A848A734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63005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7ACA-325A-4DBC-AB86-39E6372B8401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B34B-9020-4B7E-B870-C38C870B4F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534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DD5E-9FF2-464E-AFDA-A7B54BF85D14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969EE-4C99-4404-B4C3-3C79913DCD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585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D21A-EA7C-4E8A-8C2B-3AFD676CB4EC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7425-5139-45A9-98E1-7FF5585A98A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628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C42B-62AE-42FF-ABC2-D32B2484174D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BD74-0066-45F1-997A-E6FC75C396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0894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405F-0830-44CA-963A-FDD03885328F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0D6A-84CA-47E6-A760-45933D3FB8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4024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FFE7-B275-4E02-9A9D-BD09E87EAAB0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AC83-3FE0-4442-9376-27BDAC4487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046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9EBB-4320-4F82-BF60-6F1B7E03858D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4FD1A-9CDC-41E8-89A1-E337A4547B7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0460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5780-7CFF-455A-867E-3780597505AD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C86AC-974B-41C7-9FC9-669627113C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3518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FC7A-E2C8-4D05-B6F0-B587CDE257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5FB8A-0DA0-4CBF-9057-5068F176A4C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5801"/>
      </p:ext>
    </p:extLst>
  </p:cSld>
  <p:clrMapOvr>
    <a:masterClrMapping/>
  </p:clrMapOvr>
  <p:transition spd="slow" advClick="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6BD7-3EF1-4F51-A6FC-EB51B2CEAECC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F739-C22E-4992-8EB5-DB9941A7D20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6122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B5EBF-492E-4E2D-B8B8-66FFDA9E5528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E7B2-17F3-4371-AC0B-36FEDFFDC3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19010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626BF-AB66-4D55-89B5-E6D711581B8D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53454-B99D-433C-BA34-FDEBB66E5A6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4817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C2DE-5167-4CFF-9147-4D8488ECDF6A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35DA-739D-4C81-ADC8-2E3E014C19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18591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B4B1E-B070-49CC-92B6-6446BF5868E2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9EE5D-FDD9-4B36-9C76-A29D54E9067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985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14FB1-2CD9-4CA5-AA53-1DE053DD1911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BAC8-85AD-494E-988B-8AB084B991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08412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BF3D-9C9E-4B58-A096-F96E0C91231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538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AAF89-A362-4063-96FA-5F9CCDDEF8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4606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B27E-A3CF-42B7-B217-48D428DA2AB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2453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F014-4076-4F59-9388-663C80D040C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2417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DF4F-6E6F-40E0-A97D-5DF3DEECB08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CA0A-D6C4-46C3-9B9C-646686B73D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93096"/>
      </p:ext>
    </p:extLst>
  </p:cSld>
  <p:clrMapOvr>
    <a:masterClrMapping/>
  </p:clrMapOvr>
  <p:transition spd="slow" advClick="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FBAAC-DA54-469E-AF5C-6837A8A8C3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49028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31B4F-9498-4704-9A92-0CE1EFD230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6243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2FF64-ABF2-4FBB-B862-CBC622D9ED5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21831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39BCD-CB62-49D1-9D6A-4328A51ED77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22299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6131-0672-490D-B432-31B8395422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75035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81F7D-EDFA-4C6F-B327-75D230F2D4E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654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12A81-B9CC-443E-8FBE-67B1FCC34C9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8506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5183-AEE0-4EB1-A96C-637FC5AB2CF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505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18D1-8D42-4B6F-9C1F-21AB186A610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07914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2A5C-5360-4101-A80D-8A35A92984D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5467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A880-6328-4A16-BF52-F2E35FFA74D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9F6E-64B5-49D4-AD96-7BAE6DFD8F5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63269"/>
      </p:ext>
    </p:extLst>
  </p:cSld>
  <p:clrMapOvr>
    <a:masterClrMapping/>
  </p:clrMapOvr>
  <p:transition spd="slow" advClick="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421D-BAC5-4254-BD8B-4EC49409F20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42050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F04B-D610-4CA7-905F-E65E421D3D3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1387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391B-C100-4F8B-BF76-2465EB343DE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0479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02BC-3440-42C7-8F43-D5DE644D478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012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9AB7-81CC-4335-B44D-8C43DA4AED7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9798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E868-63D7-4F64-A356-EA72505B11B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4840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D47B-B027-4A15-955A-5A3DDCA3DA0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82614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92B1-DF90-4632-8A5C-175AED1E32F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38892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0E024-6AEE-4CB7-958F-7CDDB453E7BF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B10A-F55C-497F-85E4-8D367A43F9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925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51AE-2694-48B8-A37D-CEB19B449DE4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E264-3AFD-4948-BEF1-42BDF49BDA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49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7798-51B3-4268-9343-7869483180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F368-E621-4F9E-9B38-45F83A0242D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91691"/>
      </p:ext>
    </p:extLst>
  </p:cSld>
  <p:clrMapOvr>
    <a:masterClrMapping/>
  </p:clrMapOvr>
  <p:transition spd="slow" advClick="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BD29C-AC08-48C9-848D-4AF1A5B4254F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8286-D697-4484-9AA8-BDB7E97A6A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1509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23FA-0D5F-4203-86FD-B63A83AE30EA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CB78-443D-43AF-82BF-ADEBE041A4F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31093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23B1-2B86-4E7A-A62B-2AE7882F8944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60C9-A2C4-474C-8908-C1453B6B713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2920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23BC-70CB-47B4-946B-E31A527F4EC2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6171-E7DC-48AC-A8D6-BEC0006040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1523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87CF-EDFF-4B3D-87E3-82A109870B84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2CFC-EE98-4657-AF3C-7425A31CE0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87698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735-ACB4-4705-84A1-27E19EDC7DCA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4D63-84ED-441D-A3F2-8C49524DF6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5016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4BE3-3D6E-47F2-A20A-CC31F6484112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C296-4B50-47C8-834C-3B9C3C5BD4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887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80A1-38CF-4E2A-9CEE-8D0FDD5779AB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57CF7-A4CA-4C81-B9D2-0C9D6E603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23207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2D5FF-8B7E-4157-BE66-43536B187CA8}" type="datetime10">
              <a:rPr lang="ca-ES">
                <a:solidFill>
                  <a:srgbClr val="000000"/>
                </a:solidFill>
              </a:rPr>
              <a:pPr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094BD-FD7C-4361-AC0A-EDC1FC7B4F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4734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A510-27C1-48FE-AB49-7433E3A357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03648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34C8-CA56-4BF3-B2B1-421A42DFC5E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8D1C-E6CC-439D-A9B8-9C528023EC2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8986"/>
      </p:ext>
    </p:extLst>
  </p:cSld>
  <p:clrMapOvr>
    <a:masterClrMapping/>
  </p:clrMapOvr>
  <p:transition spd="slow" advClick="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8E32-5E5B-4A2A-88D3-7B513A538E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8931"/>
      </p:ext>
    </p:extLst>
  </p:cSld>
  <p:clrMapOvr>
    <a:masterClrMapping/>
  </p:clrMapOvr>
  <p:transition spd="med">
    <p:diamond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81EF-B576-4B14-95DC-0B7A69DC33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55372"/>
      </p:ext>
    </p:extLst>
  </p:cSld>
  <p:clrMapOvr>
    <a:masterClrMapping/>
  </p:clrMapOvr>
  <p:transition spd="med">
    <p:diamond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8064-44C8-4BDF-8B42-4D70D500E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56618"/>
      </p:ext>
    </p:extLst>
  </p:cSld>
  <p:clrMapOvr>
    <a:masterClrMapping/>
  </p:clrMapOvr>
  <p:transition spd="med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85AC-2EE0-4293-97E5-014D14DFB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85651"/>
      </p:ext>
    </p:extLst>
  </p:cSld>
  <p:clrMapOvr>
    <a:masterClrMapping/>
  </p:clrMapOvr>
  <p:transition spd="med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11BA-EA08-402D-9702-0F3E0933AD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29433"/>
      </p:ext>
    </p:extLst>
  </p:cSld>
  <p:clrMapOvr>
    <a:masterClrMapping/>
  </p:clrMapOvr>
  <p:transition spd="med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1886-4E7E-4EFD-A272-6DCAE678EC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31300"/>
      </p:ext>
    </p:extLst>
  </p:cSld>
  <p:clrMapOvr>
    <a:masterClrMapping/>
  </p:clrMapOvr>
  <p:transition spd="med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B2E7-ED8F-41AA-8C40-70D1F66BFD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60852"/>
      </p:ext>
    </p:extLst>
  </p:cSld>
  <p:clrMapOvr>
    <a:masterClrMapping/>
  </p:clrMapOvr>
  <p:transition spd="med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C770-7C5A-48C4-B2A8-7BC2683DC0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84596"/>
      </p:ext>
    </p:extLst>
  </p:cSld>
  <p:clrMapOvr>
    <a:masterClrMapping/>
  </p:clrMapOvr>
  <p:transition spd="med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5003-747C-4061-8CFC-36890CFC16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48079"/>
      </p:ext>
    </p:extLst>
  </p:cSld>
  <p:clrMapOvr>
    <a:masterClrMapping/>
  </p:clrMapOvr>
  <p:transition spd="med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BDAA-7090-4110-86DD-EB3683EDFEE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2203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6ED6E8-3918-48C7-B079-1ACFE77A95B5}" type="datetimeFigureOut">
              <a:rPr lang="pt-BR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14/11/2022</a:t>
            </a:fld>
            <a:endParaRPr lang="pt-BR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3AB198-2F15-4508-B230-CE77B0370D1C}" type="slidenum">
              <a:rPr lang="pt-BR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D92DE-54CB-4E61-8BBE-484B4A5DF024}" type="slidenum">
              <a:rPr lang="en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9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E95299-43C1-4E8C-ACAA-20376B707704}" type="datetimeFigureOut">
              <a:rPr lang="es-MX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14/11/2022</a:t>
            </a:fld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C7968-65B2-4E93-B946-20C8D901542F}" type="slidenum">
              <a:rPr lang="es-ES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3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DF715-881A-4354-A78B-F2370B921D8A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0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53994-25BC-492B-9843-7DD1C4BBEBFF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DE628-F6B0-4147-A59E-839F231E5C51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67CC9-2917-4552-9E0C-ECB1DCE5DA3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023107-9A8B-4C7C-9A0D-FFBE52759E2A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CCD80-2396-47DF-B153-DE2F75857BD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82C709-8228-455A-9957-17E8A1BADB27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5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2D055-9BB9-4D0C-81ED-D5F167471111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C77F1-D312-407D-BB3D-84A056FA4E44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13:52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02BEC-1229-429B-A69E-C2608E1F7B1E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D402F-CE3B-4817-A124-AD556C9B219A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0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53. Tu reinar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2614" y="5811542"/>
            <a:ext cx="1064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  portada: </a:t>
            </a: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P. Erick.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506336"/>
            <a:ext cx="8080895" cy="57374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1" y="5980819"/>
            <a:ext cx="459068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storia sin 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1" y="505097"/>
            <a:ext cx="8098505" cy="57756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6450" y="4781535"/>
            <a:ext cx="79036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 burlaban de él también los soldados, ofreciéndole vinagre y diciendo: 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 </a:t>
            </a:r>
            <a:r>
              <a:rPr lang="es-ES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eres tú el rey de los judíos, sálvate a ti mismo</a:t>
            </a:r>
            <a:r>
              <a:rPr lang="es-ES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30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4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8" y="481829"/>
            <a:ext cx="7986776" cy="586841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9789" y="4979935"/>
            <a:ext cx="7277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14300" dist="76200" dir="24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Había encima de él una inscripción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14300" dist="76200" dir="24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14300" dist="76200" dir="24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"Éste es el rey de los judíos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14300" dist="76200" dir="24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."</a:t>
            </a:r>
            <a:endParaRPr lang="es-ES" sz="36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114300" dist="76200" dir="24000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20" y="469446"/>
            <a:ext cx="8028432" cy="591921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6045" y="5311444"/>
            <a:ext cx="805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88900" dir="48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insultaba</a:t>
            </a:r>
            <a:r>
              <a:rPr lang="es-ES" sz="32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88900" dir="48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diciendo</a:t>
            </a:r>
            <a:r>
              <a:rPr lang="es-ES" sz="32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88900" dir="48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ES" sz="32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 ¿No eres tú el Mesías? Sálvate a ti mismo y a nosotros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32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654725" y="3429054"/>
            <a:ext cx="39375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88900" dir="48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Uno de los malhechores crucificados </a:t>
            </a:r>
            <a:r>
              <a:rPr lang="es-ES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88900" dir="48000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lo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88900" dist="88900" dir="48000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9976" y="3383704"/>
            <a:ext cx="2949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i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32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3" y="485825"/>
            <a:ext cx="8108140" cy="5850319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9372" y="4766484"/>
            <a:ext cx="82002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Nosotros la sufrimos justamente porque recibimos el pago de lo que hicimos, en cambio, él no ha hecho nada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malo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68885" y="338046"/>
            <a:ext cx="79812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Pero el otro lo increpaba: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Es que no temes a Dios, tu que sufres la misma condena?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endParaRPr lang="es-ES" sz="3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0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527" y="505229"/>
            <a:ext cx="8054109" cy="5827354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05861" y="5255365"/>
            <a:ext cx="74960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Y decía: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 Jesús</a:t>
            </a:r>
            <a:r>
              <a:rPr lang="es-ES" sz="3200" b="1" i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acuérdate de mí cuando llegues a tu reino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ES" sz="3200" b="1" i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8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" y="535711"/>
            <a:ext cx="8042497" cy="5800434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02289" y="5198824"/>
            <a:ext cx="7331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ES" sz="36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Te aseguro</a:t>
            </a:r>
            <a:r>
              <a:rPr lang="es-ES" sz="3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 hoy  </a:t>
            </a:r>
            <a:r>
              <a:rPr lang="es-ES" sz="36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estarás conmigo en el paraíso.</a:t>
            </a:r>
            <a:endParaRPr lang="es-ES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02289" y="371105"/>
            <a:ext cx="76889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Jesús le respondió</a:t>
            </a:r>
            <a:r>
              <a:rPr lang="es-ES" sz="36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3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4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4" y="516815"/>
            <a:ext cx="8191500" cy="5991225"/>
          </a:xfrm>
          <a:prstGeom prst="rect">
            <a:avLst/>
          </a:prstGeom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61" y="1085666"/>
            <a:ext cx="3254094" cy="480159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1569972" y="652735"/>
            <a:ext cx="5918928" cy="432932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Preguntas para la lectura: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47672" y="1221587"/>
            <a:ext cx="3590472" cy="277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2800" b="1" kern="0" dirty="0" smtClean="0">
                <a:latin typeface="Comic Sans MS" panose="030F0702030302020204" pitchFamily="66" charset="0"/>
              </a:rPr>
              <a:t>¿Quiénes son los personajes que aparecen en el relato?, </a:t>
            </a:r>
            <a:r>
              <a:rPr lang="es-ES" sz="2800" b="1" kern="0" dirty="0">
                <a:latin typeface="Comic Sans MS" panose="030F0702030302020204" pitchFamily="66" charset="0"/>
              </a:rPr>
              <a:t>¿Qué hacen o qué le dicen a Jesús?, En función de su actitud, </a:t>
            </a:r>
            <a:r>
              <a:rPr lang="es-ES" sz="2800" b="1" kern="0" dirty="0" smtClean="0">
                <a:latin typeface="Comic Sans MS" panose="030F0702030302020204" pitchFamily="66" charset="0"/>
              </a:rPr>
              <a:t>¿</a:t>
            </a:r>
            <a:r>
              <a:rPr lang="es-ES" sz="2800" b="1" kern="0" dirty="0">
                <a:latin typeface="Comic Sans MS" panose="030F0702030302020204" pitchFamily="66" charset="0"/>
              </a:rPr>
              <a:t>podrías dividirlos en dos grupos</a:t>
            </a:r>
            <a:r>
              <a:rPr lang="es-ES" sz="2800" b="1" kern="0" dirty="0" smtClean="0">
                <a:latin typeface="Comic Sans MS" panose="030F0702030302020204" pitchFamily="66" charset="0"/>
              </a:rPr>
              <a:t>?.</a:t>
            </a:r>
            <a:endParaRPr lang="es-PE" sz="2800" b="1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7" y="533585"/>
            <a:ext cx="8012915" cy="5682488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256145" y="4605289"/>
            <a:ext cx="6289964" cy="12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571500" indent="-5715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4000" b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63500" dir="42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¿Cómo le </a:t>
            </a:r>
            <a:r>
              <a:rPr lang="es-PE" sz="4000" b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63500" dir="42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llaman quienes lo </a:t>
            </a:r>
            <a:r>
              <a:rPr lang="es-PE" sz="4000" b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63500" dir="42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insultan?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4800" b="1" kern="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63500" dir="42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5" y="511870"/>
            <a:ext cx="7864183" cy="5685730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732270" y="1090028"/>
            <a:ext cx="3796146" cy="30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571500" indent="-5715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El relato                 cambia de tono cuando entra en escena el                                 buen ladrón. </a:t>
            </a:r>
            <a:r>
              <a:rPr lang="es-PE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</a:t>
            </a:r>
            <a:r>
              <a:rPr lang="es-PE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         </a:t>
            </a:r>
            <a:r>
              <a:rPr lang="es-E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¿</a:t>
            </a:r>
            <a:r>
              <a:rPr lang="es-E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Qué dice sobre Jesús?,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¿Qué le pide?.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715617" y="5056376"/>
            <a:ext cx="5184576" cy="150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>
                <a:ln w="11430"/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PE" sz="2800" b="1" kern="0" dirty="0">
              <a:ln w="11430"/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" y="517237"/>
            <a:ext cx="7801125" cy="575425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527" y="5464089"/>
            <a:ext cx="7911963" cy="1251275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lvl="0" algn="ctr">
              <a:buFont typeface="Wingdings" panose="05000000000000000000" pitchFamily="2" charset="2"/>
              <a:buChar char="v"/>
            </a:pP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¿Cuál es la </a:t>
            </a:r>
            <a:r>
              <a:rPr lang="es-PE" sz="3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respuesta</a:t>
            </a:r>
            <a:r>
              <a:rPr lang="es-PE" sz="3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de Jesús?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PE" sz="36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estro señor fotos de stock, imágenes de Nuestro señor sin royalties |  Depositphot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9" y="553069"/>
            <a:ext cx="7775538" cy="56168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6 Rectángulo"/>
          <p:cNvSpPr/>
          <p:nvPr/>
        </p:nvSpPr>
        <p:spPr>
          <a:xfrm>
            <a:off x="555661" y="526219"/>
            <a:ext cx="286421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PE" sz="3200" b="1" kern="0" dirty="0" smtClean="0">
                <a:ln w="11430"/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 panose="040409050D0802020404" pitchFamily="82" charset="0"/>
              </a:rPr>
              <a:t>Cristo </a:t>
            </a:r>
            <a:r>
              <a:rPr lang="es-PE" sz="3200" b="1" kern="0" dirty="0">
                <a:ln w="11430"/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 panose="040409050D0802020404" pitchFamily="82" charset="0"/>
              </a:rPr>
              <a:t>Rey</a:t>
            </a:r>
          </a:p>
        </p:txBody>
      </p:sp>
      <p:sp>
        <p:nvSpPr>
          <p:cNvPr id="5" name="13 Rectángulo"/>
          <p:cNvSpPr/>
          <p:nvPr/>
        </p:nvSpPr>
        <p:spPr>
          <a:xfrm>
            <a:off x="5684620" y="553069"/>
            <a:ext cx="26580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s-ES" sz="2800" b="1" dirty="0">
                <a:ln w="1143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Lucas 23, 35-43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10777" y="4181396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lgerian" pitchFamily="82" charset="0"/>
              </a:rPr>
              <a:t>ACUÉRDATE DE MÍ CUANDO VENGAS COMO REY</a:t>
            </a:r>
          </a:p>
        </p:txBody>
      </p:sp>
      <p:sp>
        <p:nvSpPr>
          <p:cNvPr id="7" name="19 CuadroTexto"/>
          <p:cNvSpPr txBox="1"/>
          <p:nvPr/>
        </p:nvSpPr>
        <p:spPr>
          <a:xfrm>
            <a:off x="6000629" y="5672343"/>
            <a:ext cx="256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PE" sz="2000" b="1" kern="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20 noviembre 2022</a:t>
            </a:r>
            <a:endParaRPr lang="es-PE" sz="2000" b="1" kern="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5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25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6" y="548917"/>
            <a:ext cx="8124213" cy="5815584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22037" y="4245983"/>
            <a:ext cx="5070763" cy="168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600" b="1" kern="0" dirty="0">
                <a:solidFill>
                  <a:schemeClr val="bg1"/>
                </a:solidFill>
                <a:effectLst>
                  <a:outerShdw blurRad="63500" dist="50800" dir="11400000" sx="101000" sy="101000" algn="r" rotWithShape="0">
                    <a:prstClr val="black"/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PE" sz="3600" b="1" dirty="0">
                <a:solidFill>
                  <a:schemeClr val="bg1"/>
                </a:solidFill>
                <a:effectLst>
                  <a:outerShdw blurRad="63500" dist="50800" dir="11400000" sx="101000" sy="101000" algn="r" rotWithShape="0">
                    <a:prstClr val="black"/>
                  </a:outerShdw>
                </a:effectLst>
                <a:latin typeface="Candara" panose="020E0502030303020204" pitchFamily="34" charset="0"/>
              </a:rPr>
              <a:t>¿Desde el poder y la opresión? </a:t>
            </a:r>
            <a:r>
              <a:rPr lang="es-PE" sz="3600" b="1" dirty="0" smtClean="0">
                <a:solidFill>
                  <a:schemeClr val="bg1"/>
                </a:solidFill>
                <a:effectLst>
                  <a:outerShdw blurRad="63500" dist="63500" dir="11400000" sx="101000" sy="101000" algn="r" rotWithShape="0">
                    <a:prstClr val="black"/>
                  </a:outerShdw>
                </a:effectLst>
                <a:latin typeface="Candara" panose="020E0502030303020204" pitchFamily="34" charset="0"/>
              </a:rPr>
              <a:t>¿O </a:t>
            </a:r>
            <a:r>
              <a:rPr lang="es-PE" sz="3600" b="1" dirty="0">
                <a:solidFill>
                  <a:schemeClr val="bg1"/>
                </a:solidFill>
                <a:effectLst>
                  <a:outerShdw blurRad="63500" dist="63500" dir="11400000" sx="101000" sy="101000" algn="r" rotWithShape="0">
                    <a:prstClr val="black"/>
                  </a:outerShdw>
                </a:effectLst>
                <a:latin typeface="Candara" panose="020E0502030303020204" pitchFamily="34" charset="0"/>
              </a:rPr>
              <a:t>desde la cruz y el servicio?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600" b="1" kern="0" dirty="0">
              <a:solidFill>
                <a:schemeClr val="bg1"/>
              </a:solidFill>
              <a:effectLst>
                <a:outerShdw blurRad="63500" dist="63500" dir="11400000" sx="101000" sy="101000" algn="r" rotWithShape="0">
                  <a:prstClr val="black"/>
                </a:outerShdw>
              </a:effectLst>
              <a:latin typeface="Candara" panose="020E0502030303020204" pitchFamily="34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600" b="1" kern="0" dirty="0">
              <a:solidFill>
                <a:schemeClr val="bg1"/>
              </a:solidFill>
              <a:effectLst>
                <a:outerShdw blurRad="63500" dist="50800" dir="11400000" sx="101000" sy="101000" algn="r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200894" y="1245788"/>
            <a:ext cx="5899396" cy="23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1028700" lvl="1" indent="-5715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4000" b="1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PE" sz="4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¿Cómo se “</a:t>
            </a:r>
            <a:r>
              <a:rPr lang="es-PE" sz="4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manifiesta” </a:t>
            </a:r>
            <a:r>
              <a:rPr lang="es-PE" sz="4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el reinado de Jesús? </a:t>
            </a:r>
            <a:endParaRPr lang="es-PE" sz="4000" b="1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7" y="522286"/>
            <a:ext cx="7932750" cy="5803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176564" y="582661"/>
            <a:ext cx="2809457" cy="378873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    </a:t>
            </a:r>
            <a:r>
              <a:rPr lang="es-PE" sz="2400" b="1" i="1" u="sng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Motivación</a:t>
            </a:r>
            <a:r>
              <a:rPr lang="es-PE" sz="24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:</a:t>
            </a:r>
            <a:endParaRPr lang="es-PE" sz="24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82923" y="522286"/>
            <a:ext cx="2425636" cy="671373"/>
          </a:xfrm>
          <a:prstGeom prst="roundRect">
            <a:avLst>
              <a:gd name="adj" fmla="val 16667"/>
            </a:avLst>
          </a:prstGeom>
          <a:solidFill>
            <a:srgbClr val="DFC34C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221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221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ME dice el texto?</a:t>
            </a:r>
            <a:endParaRPr lang="es-PE" sz="2800" dirty="0">
              <a:solidFill>
                <a:srgbClr val="221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23326" y="1222319"/>
            <a:ext cx="8284977" cy="1918046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    Entre </a:t>
            </a:r>
            <a:r>
              <a:rPr lang="es-PE" sz="24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burlas e insultos, Jesús se manifiesta como rey a través de su muerte en cruz. Volvamos la mirada a nuestros </a:t>
            </a:r>
            <a:r>
              <a:rPr lang="es-PE" sz="2400" b="1" i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días para meditar sobre el significado del </a:t>
            </a:r>
            <a:r>
              <a:rPr lang="es-PE" sz="2400" b="1" i="1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Georgia" pitchFamily="18" charset="0"/>
              </a:rPr>
              <a:t>reinado de Cristo en nuestra vida y en la de cuantos nos rodean.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i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8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63" y="526472"/>
            <a:ext cx="7970981" cy="5772727"/>
          </a:xfrm>
          <a:prstGeom prst="rect">
            <a:avLst/>
          </a:prstGeom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93143" y="3769880"/>
            <a:ext cx="74363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¿Qué importancia tiene y qué revela el hecho que el Señor Jesús, haya sido llamado:                “…rey de los judíos…”, en un contexto de insultos y burlas </a:t>
            </a:r>
            <a:r>
              <a:rPr lang="es-PE" sz="1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s-PE" sz="16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Lc</a:t>
            </a:r>
            <a:r>
              <a:rPr lang="es-PE" sz="1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23,35-37)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?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¿Qué pienso de la actitud de los jefes, los soldados y uno de los ladrones que se burlaban de Él? </a:t>
            </a:r>
          </a:p>
        </p:txBody>
      </p:sp>
    </p:spTree>
    <p:extLst>
      <p:ext uri="{BB962C8B-B14F-4D97-AF65-F5344CB8AC3E}">
        <p14:creationId xmlns:p14="http://schemas.microsoft.com/office/powerpoint/2010/main" val="365196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7163" y="4625598"/>
            <a:ext cx="81557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PE" sz="3200" b="1" dirty="0">
                <a:ln w="11430"/>
                <a:solidFill>
                  <a:schemeClr val="bg1"/>
                </a:solidFill>
                <a:effectLst>
                  <a:outerShdw blurRad="76200" dist="88900" dir="9600000" algn="tr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¿Qué destaco y qué aprendo de la actitud del Señor en la cruz</a:t>
            </a:r>
            <a:r>
              <a:rPr lang="es-PE" sz="3200" b="1" dirty="0" smtClean="0">
                <a:ln w="11430"/>
                <a:solidFill>
                  <a:schemeClr val="bg1"/>
                </a:solidFill>
                <a:effectLst>
                  <a:outerShdw blurRad="76200" dist="88900" dir="9600000" algn="tr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?,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88900" dist="88900" dir="126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outerShdw blurRad="88900" dist="88900" dir="126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qué aprendo de su manera de actuar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88900" dist="88900" dir="12600000" algn="r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?.</a:t>
            </a:r>
            <a:endParaRPr lang="es-ES" sz="3200" b="1" dirty="0">
              <a:ln w="11430"/>
              <a:solidFill>
                <a:schemeClr val="bg1"/>
              </a:solidFill>
              <a:effectLst>
                <a:outerShdw blurRad="76200" dist="88900" dir="9600000" algn="tr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76" y="608705"/>
            <a:ext cx="7808281" cy="421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67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8" y="542636"/>
            <a:ext cx="7960915" cy="57912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65963" y="1092954"/>
            <a:ext cx="31126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¿Cuál es el mensaje que nos deja el diálogo de Jesús con los dos ladrones?,                           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¿qué indican la actitud de cada uno de ellos?,                              ¿cuál es la trascendencia de               las palabras de                  Jesús. </a:t>
            </a:r>
            <a:r>
              <a:rPr lang="es-ES" dirty="0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dirty="0" err="1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Lc</a:t>
            </a:r>
            <a:r>
              <a:rPr lang="es-ES" dirty="0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23,43)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778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bg1"/>
              </a:solidFill>
              <a:effectLst>
                <a:glow rad="1778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2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60" y="556307"/>
            <a:ext cx="8031021" cy="5770602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7579" y="556307"/>
            <a:ext cx="745480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Tengo la 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humildad, la </a:t>
            </a:r>
            <a:r>
              <a:rPr lang="es-PE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paciencia, y sobre todo, la profundidad y el arrepentimiento del “buen ladrón”?</a:t>
            </a:r>
          </a:p>
        </p:txBody>
      </p:sp>
    </p:spTree>
    <p:extLst>
      <p:ext uri="{BB962C8B-B14F-4D97-AF65-F5344CB8AC3E}">
        <p14:creationId xmlns:p14="http://schemas.microsoft.com/office/powerpoint/2010/main" val="396327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4" y="554182"/>
            <a:ext cx="7857744" cy="580681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48063" y="4944690"/>
            <a:ext cx="78947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14300" dist="101600" dir="12600000" algn="r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¿Descubro a Jesús como “Cristo Rey” desde el servicio y la entrega?</a:t>
            </a:r>
            <a:endParaRPr lang="es-ES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114300" dist="101600" dir="12600000" algn="r" rotWithShape="0">
                  <a:prstClr val="black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03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cd/d5/db/cdd5dba13a144e8afa20f81be1a8b5f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9613" y="480290"/>
            <a:ext cx="8077151" cy="57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706643" y="1465613"/>
            <a:ext cx="2274429" cy="495991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700" i="1" kern="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114300" dist="635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  </a:t>
            </a:r>
            <a:r>
              <a:rPr lang="es-PE" sz="2700" i="1" u="sng" kern="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114300" dist="635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Motivación</a:t>
            </a:r>
            <a:r>
              <a:rPr lang="es-PE" sz="2700" i="1" kern="0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114300" dist="635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:</a:t>
            </a:r>
            <a:endParaRPr lang="es-PE" sz="2700" kern="0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114300" dist="63500" dir="10800000" algn="r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37317" y="604720"/>
            <a:ext cx="2698065" cy="945406"/>
          </a:xfrm>
          <a:prstGeom prst="roundRect">
            <a:avLst>
              <a:gd name="adj" fmla="val 16667"/>
            </a:avLst>
          </a:prstGeom>
          <a:solidFill>
            <a:srgbClr val="E3B37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err="1">
                <a:solidFill>
                  <a:srgbClr val="221100"/>
                </a:solidFill>
                <a:effectLst/>
                <a:latin typeface="Berlin Sans FB Demi" panose="020E0802020502020306" pitchFamily="34" charset="0"/>
                <a:cs typeface="Times New Roman" pitchFamily="18" charset="0"/>
              </a:rPr>
              <a:t>Oratio</a:t>
            </a:r>
            <a:endParaRPr lang="es-PE" sz="2000" b="1" dirty="0">
              <a:solidFill>
                <a:srgbClr val="221100"/>
              </a:solidFill>
              <a:effectLst/>
              <a:latin typeface="Berlin Sans FB Demi" panose="020E0802020502020306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221100"/>
                </a:solidFill>
                <a:effectLst/>
                <a:latin typeface="Berlin Sans FB Demi" panose="020E0802020502020306" pitchFamily="34" charset="0"/>
                <a:cs typeface="Times New Roman" pitchFamily="18" charset="0"/>
              </a:rPr>
              <a:t>¿Qué le digo al Señor motivado por su Palabra?</a:t>
            </a:r>
            <a:endParaRPr lang="es-PE" sz="2800" b="1" dirty="0">
              <a:solidFill>
                <a:srgbClr val="221100"/>
              </a:solidFill>
              <a:effectLst/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637317" y="2225964"/>
            <a:ext cx="5130751" cy="3505462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700" b="1" i="1" kern="0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114300" dist="635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    Presentemos </a:t>
            </a:r>
            <a:r>
              <a:rPr lang="es-PE" sz="2700" b="1" i="1" kern="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114300" dist="63500" dir="10800000" algn="r" rotWithShape="0">
                    <a:prstClr val="black"/>
                  </a:outerShdw>
                </a:effectLst>
                <a:latin typeface="Franklin Gothic Book" panose="020B0503020102020204" pitchFamily="34" charset="0"/>
              </a:rPr>
              <a:t>juntos al Señor todo lo que nos haya sugerido la lectura y meditación del pasaje evangélico de hoy. Pidámosle la gracia de ser perseverantes, vigilantes y orantes en medio de las pruebas cotidianas y las persecuciones.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700" b="1" i="1" kern="0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114300" dist="63500" dir="10800000" algn="r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700" b="1" kern="0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114300" dist="63500" dir="10800000" algn="r" rotWithShape="0">
                  <a:prstClr val="black"/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2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e domingo es la fiesta de Cristo Rey – Mi Diócesis de Piedras Negr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3" y="563420"/>
            <a:ext cx="7876507" cy="5745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25599" y="5477439"/>
            <a:ext cx="6419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Luego de un tiempo de oración personal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,                                             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compartimos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nuestra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oración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. </a:t>
            </a:r>
            <a:endParaRPr lang="es-PE" sz="24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8" y="505206"/>
            <a:ext cx="8078137" cy="5840175"/>
          </a:xfrm>
          <a:prstGeom prst="rect">
            <a:avLst/>
          </a:prstGeom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80448" y="551387"/>
            <a:ext cx="2204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121 </a:t>
            </a:r>
            <a:endParaRPr lang="ca-ES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0447" y="994887"/>
            <a:ext cx="80354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  <a:cs typeface="Times New Roman" pitchFamily="18" charset="0"/>
              </a:rPr>
              <a:t>¡Qué alegría cuando me dijeron: «Vamos a la casa del Señor»!. Ya están pisando nuestros pies tus umbrales, Jerusalén.</a:t>
            </a:r>
            <a:endParaRPr lang="ca-ES" sz="36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53369" y="3238894"/>
            <a:ext cx="3445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¡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Qué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 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alegría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 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cuando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 me 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dijeron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: </a:t>
            </a:r>
            <a:b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</a:b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“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Vamos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 a la casa del </a:t>
            </a:r>
            <a:r>
              <a:rPr lang="ca-ES" sz="3200" b="1" dirty="0" err="1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Señor</a:t>
            </a:r>
            <a:r>
              <a:rPr lang="ca-ES" sz="3200" b="1" dirty="0">
                <a:solidFill>
                  <a:srgbClr val="FFFFB7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sto MT" pitchFamily="18" charset="0"/>
              </a:rPr>
              <a:t>”!.</a:t>
            </a:r>
            <a:endParaRPr lang="ca-ES" sz="1400" b="1" dirty="0">
              <a:solidFill>
                <a:srgbClr val="FFFFB7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0" y="545312"/>
            <a:ext cx="8110254" cy="5776180"/>
          </a:xfrm>
          <a:prstGeom prst="rect">
            <a:avLst/>
          </a:prstGeom>
        </p:spPr>
      </p:pic>
      <p:sp>
        <p:nvSpPr>
          <p:cNvPr id="15" name="2 Marcador de contenido"/>
          <p:cNvSpPr txBox="1">
            <a:spLocks/>
          </p:cNvSpPr>
          <p:nvPr/>
        </p:nvSpPr>
        <p:spPr>
          <a:xfrm>
            <a:off x="643874" y="5884283"/>
            <a:ext cx="5045726" cy="43720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Cantos </a:t>
            </a:r>
            <a:r>
              <a:rPr lang="es-ES_tradnl" sz="24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sugeridos: 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Tu Reino es Vida.</a:t>
            </a:r>
            <a:endParaRPr lang="es-PE" sz="2400" b="1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84081" y="609170"/>
            <a:ext cx="8096880" cy="114300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kern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Ambientación: </a:t>
            </a: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Crucifijo, a un lado una vela apagada y al otro, una vela encendida. Alrededor de la cruz se pueden poner flores blancas u otro símbolo que exprese la realeza de Cristo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PE" sz="2000" b="1" kern="0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2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3" y="472716"/>
            <a:ext cx="7979664" cy="5798774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95322" y="4998242"/>
            <a:ext cx="64420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¡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Qué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alegría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cuando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me 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dijeron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:                            “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Vamos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a la casa del </a:t>
            </a:r>
            <a:r>
              <a:rPr lang="ca-ES" sz="3200" b="1" dirty="0" err="1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Señor</a:t>
            </a:r>
            <a:r>
              <a:rPr lang="ca-ES" sz="3200" b="1" dirty="0">
                <a:solidFill>
                  <a:srgbClr val="FFFF66"/>
                </a:solidFill>
                <a:effectLst>
                  <a:glow rad="101600">
                    <a:srgbClr val="18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”!.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21270050">
            <a:off x="809452" y="565632"/>
            <a:ext cx="40388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cs typeface="Times New Roman" pitchFamily="18" charset="0"/>
              </a:rPr>
              <a:t>Allá suben las tribus, las tribus del Señor,  según la costumbre de Israel, a celebrar el nombre del Señor; en ella están los tribunales de justicia, en el palacio de David.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17768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32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b7/b4/28/b7b4288e27140e7bf7ddc61b4e2dd83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183" y="535709"/>
            <a:ext cx="8017162" cy="56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64143" y="542979"/>
            <a:ext cx="2550112" cy="897894"/>
          </a:xfrm>
          <a:prstGeom prst="roundRect">
            <a:avLst>
              <a:gd name="adj" fmla="val 16667"/>
            </a:avLst>
          </a:prstGeom>
          <a:solidFill>
            <a:srgbClr val="DFC34C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221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600" b="1" dirty="0">
                <a:solidFill>
                  <a:srgbClr val="221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me lleva a hacer el texto?</a:t>
            </a:r>
            <a:endParaRPr lang="es-PE" sz="3600" b="1" dirty="0">
              <a:solidFill>
                <a:srgbClr val="221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90202" y="701512"/>
            <a:ext cx="529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400" kern="0" dirty="0">
                <a:solidFill>
                  <a:srgbClr val="FFFF00"/>
                </a:solidFill>
                <a:effectLst>
                  <a:glow rad="101600">
                    <a:srgbClr val="140A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ook Antiqua" pitchFamily="18" charset="0"/>
              </a:rPr>
              <a:t>Motivación</a:t>
            </a:r>
            <a:r>
              <a:rPr lang="es-PE" sz="2400" kern="0" dirty="0" smtClean="0">
                <a:solidFill>
                  <a:srgbClr val="FFFF00"/>
                </a:solidFill>
                <a:effectLst>
                  <a:glow rad="101600">
                    <a:srgbClr val="140A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ook Antiqua" pitchFamily="18" charset="0"/>
              </a:rPr>
              <a:t>:</a:t>
            </a:r>
          </a:p>
          <a:p>
            <a:pPr algn="ctr">
              <a:defRPr/>
            </a:pPr>
            <a:r>
              <a:rPr lang="es-PE" sz="2400" kern="0" dirty="0" smtClean="0">
                <a:solidFill>
                  <a:srgbClr val="FFFF00"/>
                </a:solidFill>
                <a:effectLst>
                  <a:glow rad="101600">
                    <a:srgbClr val="140A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ook Antiqua" pitchFamily="18" charset="0"/>
              </a:rPr>
              <a:t> </a:t>
            </a:r>
            <a:r>
              <a:rPr lang="es-PE" sz="2400" kern="0" dirty="0">
                <a:solidFill>
                  <a:schemeClr val="bg1"/>
                </a:solidFill>
                <a:effectLst>
                  <a:glow rad="101600">
                    <a:srgbClr val="140A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ook Antiqua" pitchFamily="18" charset="0"/>
              </a:rPr>
              <a:t>San Vicente nos explica de qué manera reina Dios: </a:t>
            </a:r>
            <a:endParaRPr lang="es-PE" sz="2400" kern="0" dirty="0" smtClean="0">
              <a:solidFill>
                <a:schemeClr val="bg1"/>
              </a:solidFill>
              <a:effectLst>
                <a:glow rad="101600">
                  <a:srgbClr val="140A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5334" y="1859896"/>
            <a:ext cx="747485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200" b="1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haparral Pro Light" panose="02060403030505090203" pitchFamily="18" charset="0"/>
              </a:rPr>
              <a:t>"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Reina de una manera especial sobre los justos, que lo honran y le sirven;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 sobre 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anose="020F0302020204030204" pitchFamily="34" charset="0"/>
              </a:rPr>
              <a:t>las almas buenas, que se entregan a Dios y no respiran más que a Dios; sobre los elegidos, que deberán glorificarle eternamente. Sobre esas personas es sobre las que reina de una manera especial, por medio de las virtudes que practican y que han recibido de él. Él es el Dios de las virtudes, y no hay ninguna que no venga de él. Todas ellas proceden de esta fuente infinita, que las envía a las almas escogidas que, siempre dispuestas a recibirlas, son siempre fieles en practicarlas. Y de este modo ellas procuran el reino de Dios, y es así como Dios reina siempre en ellas"</a:t>
            </a:r>
            <a:r>
              <a:rPr lang="es-PE" sz="22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. </a:t>
            </a:r>
            <a:r>
              <a:rPr lang="es-PE" sz="2200" b="1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 </a:t>
            </a:r>
            <a:r>
              <a:rPr lang="es-PE" sz="1400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(San </a:t>
            </a:r>
            <a:r>
              <a:rPr lang="es-PE" sz="1400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Vicente de Paúl </a:t>
            </a:r>
            <a:r>
              <a:rPr lang="es-PE" sz="1400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XI</a:t>
            </a:r>
            <a:r>
              <a:rPr lang="es-PE" sz="1400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, </a:t>
            </a:r>
            <a:r>
              <a:rPr lang="es-PE" sz="1400" kern="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76200" dir="11400000" algn="r" rotWithShape="0">
                    <a:srgbClr val="993300"/>
                  </a:outerShdw>
                </a:effectLst>
                <a:latin typeface="Calibri Light" panose="020F0302020204030204" pitchFamily="34" charset="0"/>
              </a:rPr>
              <a:t>431)</a:t>
            </a:r>
            <a:endParaRPr lang="es-PE" sz="1400" kern="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900" dist="76200" dir="11400000" algn="r" rotWithShape="0">
                  <a:srgbClr val="99330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milía: Solemnidad Jesucristo Rey del univers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8" y="572655"/>
            <a:ext cx="7961745" cy="38916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0" y="3721246"/>
            <a:ext cx="8914697" cy="89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4400" b="1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HRISTY" panose="02000000000000000000" pitchFamily="2" charset="0"/>
              </a:rPr>
              <a:t>“Reinar es servir y </a:t>
            </a:r>
            <a:r>
              <a:rPr lang="es-PE" sz="4400" b="1" i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HRISTY" panose="02000000000000000000" pitchFamily="2" charset="0"/>
              </a:rPr>
              <a:t>servir </a:t>
            </a:r>
            <a:r>
              <a:rPr lang="es-PE" sz="4400" b="1" i="1" kern="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HRISTY" panose="02000000000000000000" pitchFamily="2" charset="0"/>
              </a:rPr>
              <a:t>es reinar</a:t>
            </a:r>
            <a:r>
              <a:rPr lang="es-PE" sz="4400" b="1" i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HRISTY" panose="02000000000000000000" pitchFamily="2" charset="0"/>
              </a:rPr>
              <a:t>”.  </a:t>
            </a:r>
            <a:endParaRPr lang="es-PE" sz="4400" b="1" i="1" kern="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 CHRISTY" panose="02000000000000000000" pitchFamily="2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32873" y="4547422"/>
            <a:ext cx="7130473" cy="153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800" b="1" kern="0" dirty="0">
                <a:solidFill>
                  <a:schemeClr val="bg1"/>
                </a:solidFill>
                <a:effectLst>
                  <a:glow rad="228600">
                    <a:srgbClr val="481800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_tradnl" sz="2800" b="1" dirty="0">
                <a:solidFill>
                  <a:schemeClr val="bg1"/>
                </a:solidFill>
                <a:effectLst>
                  <a:glow rad="228600">
                    <a:srgbClr val="481800"/>
                  </a:glow>
                </a:effectLst>
                <a:latin typeface="Comic Sans MS" panose="030F0702030302020204" pitchFamily="66" charset="0"/>
              </a:rPr>
              <a:t>¿Qué podemos hacer para que el reinado de Dios se extienda cada día más en nuestros ambientes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228600">
                    <a:srgbClr val="481800"/>
                  </a:glow>
                </a:effectLst>
                <a:latin typeface="Comic Sans MS" panose="030F0702030302020204" pitchFamily="66" charset="0"/>
              </a:rPr>
              <a:t>?</a:t>
            </a:r>
            <a:endParaRPr lang="es-PE" sz="2800" b="1" kern="0" dirty="0">
              <a:solidFill>
                <a:schemeClr val="bg1"/>
              </a:solidFill>
              <a:effectLst>
                <a:glow rad="228600">
                  <a:srgbClr val="48180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75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8" y="531241"/>
            <a:ext cx="8247017" cy="601417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46248" y="565886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Oración final  </a:t>
            </a:r>
            <a:endParaRPr lang="es-P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3777672" y="1089106"/>
            <a:ext cx="48490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Hoy te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alabmos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Padre,</a:t>
            </a:r>
          </a:p>
          <a:p>
            <a:pPr algn="ctr">
              <a:buNone/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Porque en la resurrección de tu Hijo,</a:t>
            </a:r>
          </a:p>
          <a:p>
            <a:pPr algn="ctr">
              <a:buNone/>
            </a:pPr>
            <a:r>
              <a:rPr lang="es-ES_tradnl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Cristo Jesús, lo constituiste Rey y Señor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universal de todo lo creado con un poder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 reino eterno que no cesarán. 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Gracias también, porque, a su vez,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Cristo ha hecho de nosotros,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los bautizados en él, un reino de sacerdotes para nuestro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Dios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  <a:endParaRPr lang="es-ES" sz="28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8" y="531241"/>
            <a:ext cx="8247017" cy="6014173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3447010" y="1050536"/>
            <a:ext cx="52462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Haz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Señor, que venga tu reino al mundo de los hombres, y danos la fuerza de tu Espíritu para mantener irrevocable nuestra entrega personal a la construcción de tu reinado en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nuestro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mundo: 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tu reino de verdad y de vida,  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tu reino de santidad y de gracia, 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 justicia, de amor y de paz.  </a:t>
            </a:r>
          </a:p>
          <a:p>
            <a:pPr algn="ctr">
              <a:buNone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Así mereceremos alcanzar de ti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el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reino eterno con Cristo. Amén. </a:t>
            </a:r>
          </a:p>
          <a:p>
            <a:pPr algn="ctr">
              <a:buNone/>
            </a:pPr>
            <a:endParaRPr lang="es-ES" sz="28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>
              <a:buNone/>
            </a:pPr>
            <a:endParaRPr lang="es-ES" sz="28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" y="487957"/>
            <a:ext cx="8038992" cy="58481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6721" y="487956"/>
            <a:ext cx="30124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27 de XI Fiesta de la Virgen de la Medalla </a:t>
            </a:r>
            <a:r>
              <a:rPr lang="es-ES" sz="1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Milagrosa</a:t>
            </a:r>
            <a:endParaRPr lang="es-ES" sz="1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2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8" name="Picture 2" descr="http://3.bp.blogspot.com/-Q62w341GMck/VkJZvmN4rhI/AAAAAAAAEh0/J-CNtBLLZtA/s1600/JACULATOR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1395752"/>
            <a:ext cx="4017819" cy="40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43822" y="6353301"/>
            <a:ext cx="4666578" cy="415498"/>
          </a:xfrm>
          <a:prstGeom prst="rect">
            <a:avLst/>
          </a:prstGeom>
          <a:solidFill>
            <a:srgbClr val="2E511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Caycho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Vela  - Hija de la Caridad de San Vicente de </a:t>
            </a:r>
            <a:r>
              <a:rPr lang="es-PE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54658"/>
            <a:ext cx="7936034" cy="5720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AutoShape 2" descr="http://www.entronizar.me/wp-content/uploads/2008/11/corazon-de-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571472" y="5143512"/>
            <a:ext cx="7572428" cy="135732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800" kern="0" dirty="0">
                <a:ln w="18415" cmpd="sng">
                  <a:solidFill>
                    <a:srgbClr val="BBE0E3">
                      <a:lumMod val="5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 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800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800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800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800" kern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1472" y="573811"/>
            <a:ext cx="3983111" cy="570617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    </a:t>
            </a:r>
            <a:r>
              <a:rPr lang="es-PE" sz="2400" b="1" kern="0" dirty="0">
                <a:solidFill>
                  <a:srgbClr val="FFFF00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AMBIENTACIÓN: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Al terminar el año 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litúrgico, </a:t>
            </a:r>
            <a:r>
              <a:rPr lang="es-PE" sz="2400" b="1" kern="0" dirty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celebramos la fiesta de Jesucristo, Rey del Universo. Jesús, a quien hemos acompañado como discípulos a lo largo de todo el año, ha anunciado con su palabra y sus obras la venida del Reino de Dios. 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 El </a:t>
            </a:r>
            <a:r>
              <a:rPr lang="es-PE" sz="2400" b="1" kern="0" dirty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Padre lo ha puesto todo en sus manos y ahora se manifiesta como Rey, Señor del tiempo y del espacio</a:t>
            </a:r>
            <a:r>
              <a:rPr lang="es-PE" sz="2400" b="1" kern="0" dirty="0" smtClean="0">
                <a:solidFill>
                  <a:srgbClr val="FFFFFF"/>
                </a:solidFill>
                <a:effectLst>
                  <a:outerShdw blurRad="63500" dist="50800" dir="600000" algn="l" rotWithShape="0">
                    <a:prstClr val="black"/>
                  </a:outerShdw>
                </a:effectLst>
                <a:latin typeface="Calibri" pitchFamily="34" charset="0"/>
              </a:rPr>
              <a:t>.</a:t>
            </a:r>
            <a:endParaRPr lang="es-PE" sz="2400" b="1" kern="0" dirty="0">
              <a:solidFill>
                <a:srgbClr val="FFFFFF"/>
              </a:solidFill>
              <a:effectLst>
                <a:outerShdw blurRad="63500" dist="50800" dir="600000" algn="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04/08/41/040841c16c13d4774817768be50845e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599" y="508000"/>
            <a:ext cx="8017455" cy="57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11" y="1742594"/>
            <a:ext cx="5449454" cy="2425834"/>
          </a:xfrm>
          <a:prstGeom prst="ellipse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655" y="684938"/>
            <a:ext cx="7941123" cy="9737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8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Tu reino, Señor, se hace presente cuando se fomenta la justicia y  es respetada la </a:t>
            </a:r>
            <a:r>
              <a:rPr lang="es-ES_tradnl" sz="28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libertad</a:t>
            </a:r>
            <a:r>
              <a:rPr lang="es-ES_tradnl" sz="28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601072" y="380018"/>
            <a:ext cx="3264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inicial</a:t>
            </a:r>
            <a:endParaRPr lang="es-PE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28596" y="4572008"/>
            <a:ext cx="77867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342900" eaLnBrk="0" fontAlgn="base" hangingPunct="0">
              <a:spcAft>
                <a:spcPct val="0"/>
              </a:spcAft>
              <a:defRPr/>
            </a:pPr>
            <a:endParaRPr lang="es-ES_tradnl" sz="3200" b="1" kern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638354" y="5013176"/>
            <a:ext cx="7884368" cy="12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endParaRPr lang="es-ES_tradnl" sz="28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481800"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99820" y="4150599"/>
            <a:ext cx="8136178" cy="234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Cuando todos somos hijos tuyos los sueños deletrean: amistad, hermanos, paciencia, caridad.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Tu reinado, Señor, viene a nosotros siempre que el pueblo dispone de sustento, vivienda, trabajo y sanidad.</a:t>
            </a:r>
            <a:endParaRPr lang="es-ES_tradnl" sz="28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2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75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1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0/a0/10/a0a010e46d2e0465edb305cd35ed50c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50397" y="661859"/>
            <a:ext cx="7884001" cy="56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jesucristo rey del univers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1" y="725662"/>
            <a:ext cx="4950691" cy="2829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F994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650397" y="3674195"/>
            <a:ext cx="8100290" cy="303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Tú nos enseñas, por Jesús, a vivir con dignidad </a:t>
            </a:r>
            <a:r>
              <a:rPr lang="es-PE" sz="2800" kern="0" dirty="0" smtClean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la </a:t>
            </a: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vida y a </a:t>
            </a:r>
            <a:r>
              <a:rPr lang="es-PE" sz="2800" kern="0" dirty="0" smtClean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festejarla en </a:t>
            </a: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la fraternidad.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En tu reino, Señor, no caben privilegios de quienes se creen el fruto de la espiga </a:t>
            </a:r>
            <a:r>
              <a:rPr lang="es-PE" sz="2800" kern="0" dirty="0" smtClean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en </a:t>
            </a: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honor y dignidad.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El reino que predicaste llega casi de puntillas, 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se revela y está escondido.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endParaRPr lang="es-PE" sz="2800" kern="0" dirty="0">
              <a:solidFill>
                <a:srgbClr val="FFFFFF"/>
              </a:solidFill>
              <a:effectLst>
                <a:outerShdw blurRad="63500" dist="63500" dir="4200000" algn="tl" rotWithShape="0">
                  <a:srgbClr val="333399">
                    <a:lumMod val="50000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endParaRPr lang="es-PE" sz="2800" kern="0" dirty="0">
              <a:solidFill>
                <a:srgbClr val="FFFFFF"/>
              </a:solidFill>
              <a:effectLst>
                <a:outerShdw blurRad="63500" dist="63500" dir="4200000" algn="tl" rotWithShape="0">
                  <a:srgbClr val="333399">
                    <a:lumMod val="50000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endParaRPr lang="es-PE" sz="2800" kern="0" dirty="0">
              <a:solidFill>
                <a:srgbClr val="FFFFFF"/>
              </a:solidFill>
              <a:effectLst>
                <a:outerShdw blurRad="63500" dist="63500" dir="4200000" algn="tl" rotWithShape="0">
                  <a:srgbClr val="333399">
                    <a:lumMod val="50000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endParaRPr lang="es-ES_tradnl" sz="2800" kern="0" dirty="0">
              <a:solidFill>
                <a:srgbClr val="FFFFFF"/>
              </a:solidFill>
              <a:effectLst>
                <a:outerShdw blurRad="63500" dist="63500" dir="4200000" algn="tl" rotWithShape="0">
                  <a:srgbClr val="333399">
                    <a:lumMod val="5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94/f3/da/94f3daba94d8a8d75d674e602caffd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6" y="576044"/>
            <a:ext cx="7893240" cy="57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19200" y="3635746"/>
            <a:ext cx="7093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b="1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Es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 simiente que se esparce por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                                            los campos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, levadura que fermenta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         entre 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la masa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, luz 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que muestra el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                             horizonte 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a los perdidos.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¡Venga tu Reino, Señor y danos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                                                       la </a:t>
            </a:r>
            <a:r>
              <a:rPr lang="es-PE" sz="2800" kern="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63500" dir="4200000" algn="tl" rotWithShape="0">
                    <a:srgbClr val="333399">
                      <a:lumMod val="50000"/>
                    </a:srgbClr>
                  </a:outerShdw>
                </a:effectLst>
                <a:latin typeface="Calibri" pitchFamily="34" charset="0"/>
              </a:rPr>
              <a:t>fuerza para ser tus testigos! Amén.</a:t>
            </a:r>
          </a:p>
        </p:txBody>
      </p:sp>
      <p:pic>
        <p:nvPicPr>
          <p:cNvPr id="4098" name="Picture 2" descr="Resultado de imagen para jesucristo rey del univers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0218" y="969818"/>
            <a:ext cx="3509818" cy="248458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426430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8b/a8/4a/8ba84aad3ed029b2caf6921a9ca16f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491" y="633834"/>
            <a:ext cx="7850908" cy="5656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5720" y="2227313"/>
            <a:ext cx="39317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kern="0" dirty="0" smtClean="0"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Desde </a:t>
            </a:r>
            <a:r>
              <a:rPr lang="es-PE" sz="2800" kern="0" dirty="0"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la cruz, Jesús completa el plan misericordioso de Dios. </a:t>
            </a:r>
            <a:r>
              <a:rPr lang="es-PE" sz="2800" kern="0" dirty="0" smtClean="0"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El perdón a quienes lo crucifican y la promesa al buen ladrón son la expresión</a:t>
            </a:r>
            <a:endParaRPr lang="es-PE" sz="2800" kern="0" dirty="0">
              <a:solidFill>
                <a:srgbClr val="FFFFFF">
                  <a:lumMod val="20000"/>
                  <a:lumOff val="80000"/>
                </a:srgb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491" y="5335856"/>
            <a:ext cx="7850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de su victoria, del </a:t>
            </a:r>
            <a:r>
              <a:rPr lang="es-PE" sz="2800" kern="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poder de un rey que tiene autoridad para perdonar</a:t>
            </a:r>
            <a:r>
              <a:rPr lang="es-PE" sz="2800" kern="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alibri" pitchFamily="34" charset="0"/>
              </a:rPr>
              <a:t>. Escuchemos:</a:t>
            </a:r>
            <a:endParaRPr lang="es-PE" sz="2800" kern="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678284"/>
            <a:ext cx="3623994" cy="1121680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618" y="633834"/>
            <a:ext cx="276537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535709"/>
            <a:ext cx="8100290" cy="5849586"/>
          </a:xfrm>
          <a:prstGeom prst="rect">
            <a:avLst/>
          </a:prstGeom>
        </p:spPr>
      </p:pic>
      <p:sp>
        <p:nvSpPr>
          <p:cNvPr id="8" name="3 Rectángulo"/>
          <p:cNvSpPr/>
          <p:nvPr/>
        </p:nvSpPr>
        <p:spPr>
          <a:xfrm>
            <a:off x="338043" y="4446303"/>
            <a:ext cx="849673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9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114300" dir="4200000" algn="tl" rotWithShape="0">
                    <a:srgbClr val="000000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Cuando Jesús estaba ya crucificado, el pueblo estaba allí mirando. Las autoridades le hacían muecas  diciendo: - A otros ha salvado; que se salve a sí mismo, si es el Mesías de Dios, el Elegido. </a:t>
            </a:r>
            <a:endParaRPr lang="es-PE" sz="2900" dirty="0">
              <a:solidFill>
                <a:schemeClr val="bg1"/>
              </a:solidFill>
              <a:effectLst>
                <a:glow rad="63500">
                  <a:srgbClr val="2211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02751" y="4876137"/>
            <a:ext cx="7091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114300" dir="4200000" algn="tl" rotWithShape="0">
                  <a:srgbClr val="000000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05568" y="564582"/>
            <a:ext cx="47063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Lucas </a:t>
            </a:r>
            <a:r>
              <a:rPr lang="es-ES" sz="3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23, </a:t>
            </a:r>
            <a:r>
              <a:rPr lang="es-ES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35-43</a:t>
            </a:r>
            <a:endParaRPr lang="es-PE" sz="28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819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L PODER DE LAS PALABRA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1347</Words>
  <Application>Microsoft Office PowerPoint</Application>
  <PresentationFormat>Presentación en pantalla (4:3)</PresentationFormat>
  <Paragraphs>90</Paragraphs>
  <Slides>35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23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35</vt:i4>
      </vt:variant>
    </vt:vector>
  </HeadingPairs>
  <TitlesOfParts>
    <vt:vector size="69" baseType="lpstr">
      <vt:lpstr>Agency FB</vt:lpstr>
      <vt:lpstr>Algerian</vt:lpstr>
      <vt:lpstr>AR CHRISTY</vt:lpstr>
      <vt:lpstr>Arial</vt:lpstr>
      <vt:lpstr>Arial Unicode MS</vt:lpstr>
      <vt:lpstr>Berlin Sans FB Demi</vt:lpstr>
      <vt:lpstr>Book Antiqua</vt:lpstr>
      <vt:lpstr>Calibri</vt:lpstr>
      <vt:lpstr>Calibri Light</vt:lpstr>
      <vt:lpstr>Calisto MT</vt:lpstr>
      <vt:lpstr>Candara</vt:lpstr>
      <vt:lpstr>Chaparral Pro Light</vt:lpstr>
      <vt:lpstr>Comic Sans MS</vt:lpstr>
      <vt:lpstr>Franklin Gothic Book</vt:lpstr>
      <vt:lpstr>Georgia</vt:lpstr>
      <vt:lpstr>Kristen ITC</vt:lpstr>
      <vt:lpstr>Poor Richard</vt:lpstr>
      <vt:lpstr>Segoe UI Semibold</vt:lpstr>
      <vt:lpstr>Stencil</vt:lpstr>
      <vt:lpstr>Tahoma</vt:lpstr>
      <vt:lpstr>Times</vt:lpstr>
      <vt:lpstr>Times New Roman</vt:lpstr>
      <vt:lpstr>Wingdings</vt:lpstr>
      <vt:lpstr>Tema do Office</vt:lpstr>
      <vt:lpstr>6_Diseño predeterminado</vt:lpstr>
      <vt:lpstr>1_En blanco</vt:lpstr>
      <vt:lpstr>Diseño predeterminado</vt:lpstr>
      <vt:lpstr>5_Diseño predeterminado</vt:lpstr>
      <vt:lpstr>7_Diseño predeterminado</vt:lpstr>
      <vt:lpstr>2_En blanco</vt:lpstr>
      <vt:lpstr>1_Diseño predeterminado</vt:lpstr>
      <vt:lpstr>3_Diseño predeterminado</vt:lpstr>
      <vt:lpstr>EL PODER DE LAS PALABRAS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251</cp:revision>
  <dcterms:created xsi:type="dcterms:W3CDTF">2016-11-13T14:07:14Z</dcterms:created>
  <dcterms:modified xsi:type="dcterms:W3CDTF">2022-11-14T18:53:06Z</dcterms:modified>
</cp:coreProperties>
</file>