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44" r:id="rId6"/>
    <p:sldMasterId id="2147483756" r:id="rId7"/>
    <p:sldMasterId id="2147483768" r:id="rId8"/>
    <p:sldMasterId id="2147483780" r:id="rId9"/>
    <p:sldMasterId id="2147483792" r:id="rId10"/>
    <p:sldMasterId id="2147483804" r:id="rId11"/>
  </p:sldMasterIdLst>
  <p:notesMasterIdLst>
    <p:notesMasterId r:id="rId45"/>
  </p:notesMasterIdLst>
  <p:sldIdLst>
    <p:sldId id="258" r:id="rId12"/>
    <p:sldId id="291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94" r:id="rId23"/>
    <p:sldId id="269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3C4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071" autoAdjust="0"/>
  </p:normalViewPr>
  <p:slideViewPr>
    <p:cSldViewPr snapToGrid="0">
      <p:cViewPr varScale="1">
        <p:scale>
          <a:sx n="83" d="100"/>
          <a:sy n="83" d="100"/>
        </p:scale>
        <p:origin x="147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presProps" Target="presProps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A152D-BBF1-4BF0-ABC2-4BAD22C48D1C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12FC9-4DEC-4D7E-92F3-ECC73EC4F08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23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31F026-3CDE-4BCD-9FA4-7EA64FEE266D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669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D31F026-3CDE-4BCD-9FA4-7EA64FEE266D}" type="slidenum">
              <a:rPr kumimoji="0" lang="es-P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s-P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8400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3499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40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EF1B76-A514-4AD0-BBB8-72256F2842C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549423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CD4245-4716-405B-BD40-6FEC78E9345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56618"/>
      </p:ext>
    </p:extLst>
  </p:cSld>
  <p:clrMapOvr>
    <a:masterClrMapping/>
  </p:clrMapOvr>
  <p:transition spd="med">
    <p:random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25454BE-5B05-4F72-9501-AE3EC2C7C53E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2814813"/>
      </p:ext>
    </p:extLst>
  </p:cSld>
  <p:clrMapOvr>
    <a:masterClrMapping/>
  </p:clrMapOvr>
  <p:transition spd="slow">
    <p:comb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4B319E-0CE1-404B-955B-E6AF024E1691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5100956"/>
      </p:ext>
    </p:extLst>
  </p:cSld>
  <p:clrMapOvr>
    <a:masterClrMapping/>
  </p:clrMapOvr>
  <p:transition spd="slow">
    <p:comb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9DFF5D-0507-4AE9-A720-861B16A7FF82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096686"/>
      </p:ext>
    </p:extLst>
  </p:cSld>
  <p:clrMapOvr>
    <a:masterClrMapping/>
  </p:clrMapOvr>
  <p:transition spd="slow">
    <p:comb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5D4E78-3613-46BC-81FF-6386C0D74D7D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949717"/>
      </p:ext>
    </p:extLst>
  </p:cSld>
  <p:clrMapOvr>
    <a:masterClrMapping/>
  </p:clrMapOvr>
  <p:transition spd="slow">
    <p:comb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F4ED7E-12B1-478C-BED9-48D334AA341F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7688520"/>
      </p:ext>
    </p:extLst>
  </p:cSld>
  <p:clrMapOvr>
    <a:masterClrMapping/>
  </p:clrMapOvr>
  <p:transition spd="slow">
    <p:comb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3EEF19-1C3F-400E-881F-A07F05DA5A95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2756953"/>
      </p:ext>
    </p:extLst>
  </p:cSld>
  <p:clrMapOvr>
    <a:masterClrMapping/>
  </p:clrMapOvr>
  <p:transition spd="slow">
    <p:comb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551F66-46AC-4541-A42B-3ACDF47D3505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0793562"/>
      </p:ext>
    </p:extLst>
  </p:cSld>
  <p:clrMapOvr>
    <a:masterClrMapping/>
  </p:clrMapOvr>
  <p:transition spd="slow">
    <p:comb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8444EC-4917-4391-B978-EB4497192F6A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1472471"/>
      </p:ext>
    </p:extLst>
  </p:cSld>
  <p:clrMapOvr>
    <a:masterClrMapping/>
  </p:clrMapOvr>
  <p:transition spd="slow">
    <p:comb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1A0BCD-F51E-454A-B188-33790741CA56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312014"/>
      </p:ext>
    </p:extLst>
  </p:cSld>
  <p:clrMapOvr>
    <a:masterClrMapping/>
  </p:clrMapOvr>
  <p:transition spd="slow">
    <p:comb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8A52F9-C01B-4F6D-AFE9-429E88B6ABB6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931341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C071A3A-F4E3-4848-89C4-5E068DB9CBC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784858"/>
      </p:ext>
    </p:extLst>
  </p:cSld>
  <p:clrMapOvr>
    <a:masterClrMapping/>
  </p:clrMapOvr>
  <p:transition spd="med">
    <p:random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1D1A4C-6219-43BE-B950-6198C21AD131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479127"/>
      </p:ext>
    </p:extLst>
  </p:cSld>
  <p:clrMapOvr>
    <a:masterClrMapping/>
  </p:clrMapOvr>
  <p:transition spd="slow">
    <p:comb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0E3F91-04FF-400D-8652-2BB5BFE3D6ED}" type="datetimeFigureOut"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A8E98C-4060-45A8-914D-55C2C725CB5D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93063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868934-7BC9-4AE9-9D02-9D31AA96F1B4}" type="datetimeFigureOut"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2E218F-3267-4D6D-B24B-7FBB0F22F6C9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777782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49AE238-220B-462E-8ABD-A8F20D36B14A}" type="datetimeFigureOut"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0D08A9-CAAB-4E3F-9192-574F79F0EE34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038523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559AB3-EBE1-439C-BF6D-780F8BCDF994}" type="datetimeFigureOut"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0693CC-1C0F-4982-86A6-0433C8CFB278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372844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D4B874-D9F7-4437-91AE-26A75F7562A2}" type="datetimeFigureOut"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277906-92CD-4107-98EA-C958CDFA4D4C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58599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8A76005-2A60-4363-AE2C-B5FB0C282A15}" type="datetimeFigureOut"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43A95F-F40F-4A48-BDA3-0C3001ED0BBA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471958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8BC9E9-5EAE-4816-BB82-C62115D627A5}" type="datetimeFigureOut"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EB2C8A7-3476-4A13-BE8A-48CA0547DA30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82744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2F4183-C2F1-401A-A5DE-857618C7C91D}" type="datetimeFigureOut"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9A4555-C22A-4BF7-B61C-318419E8A31A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5324219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4122AC-9396-4DF2-8861-74BCEC118618}" type="datetimeFigureOut"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98BC187-725F-4DB6-ADD5-696F6B4C1514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81304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F468C8-3EB6-482B-B2B0-07CAD228AFD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671171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52385A-F44C-4A89-AC74-C751F0403B07}" type="datetimeFigureOut"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5A09DC-80CD-409B-BD2A-06FDB0F8D037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286135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70C28B7-01C1-4587-A636-C2BDC8078759}" type="datetimeFigureOut"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A4A41-FFAE-44BF-9906-3D37FEE1188A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2758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0DC96A-9402-4FB4-81A9-4F7C0BF7FBE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92499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B78D0C2-C782-4600-AD51-DED32A0F91F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8398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861295-D99D-4214-A1EC-07F9C97113A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0191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D77186-2385-4732-9278-93F79887703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3576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DFEAF0-11CA-4321-8BCD-13D255D8FEE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8853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47A04A-A61D-4B4B-9B3D-D1F23FE1420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283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7F7154-E7C3-4101-975C-BC67E027BCD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83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489E2E-3C1D-41DF-903A-5256218A71B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74058"/>
      </p:ext>
    </p:extLst>
  </p:cSld>
  <p:clrMapOvr>
    <a:masterClrMapping/>
  </p:clrMapOvr>
  <p:transition spd="med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C7F8C6-102B-4907-98E4-096648E4D58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4381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008480-DA59-46F0-AABB-3BE8994C69B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35738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Haga clic para modificar el estilo de texto del patrón</a:t>
            </a:r>
          </a:p>
          <a:p>
            <a:pPr lvl="1"/>
            <a:r>
              <a:rPr lang="en-US"/>
              <a:t>Segundo nivel</a:t>
            </a:r>
          </a:p>
          <a:p>
            <a:pPr lvl="2"/>
            <a:r>
              <a:rPr lang="en-US"/>
              <a:t>Tercer nivel</a:t>
            </a:r>
          </a:p>
          <a:p>
            <a:pPr lvl="3"/>
            <a:r>
              <a:rPr lang="en-US"/>
              <a:t>Cuarto nivel</a:t>
            </a:r>
          </a:p>
          <a:p>
            <a:pPr lvl="4"/>
            <a:r>
              <a:rPr lang="en-US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89A586-A650-4BE2-BF0E-2E034171751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796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472858-800A-44EF-AE5A-55CE760C4223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2561967"/>
      </p:ext>
    </p:extLst>
  </p:cSld>
  <p:clrMapOvr>
    <a:masterClrMapping/>
  </p:clrMapOvr>
  <p:transition spd="med">
    <p:diamond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749058-EB6D-40E9-8423-0F3FDA23BD2E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675703"/>
      </p:ext>
    </p:extLst>
  </p:cSld>
  <p:clrMapOvr>
    <a:masterClrMapping/>
  </p:clrMapOvr>
  <p:transition spd="med">
    <p:diamond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3F9C13-87A8-4BB1-9F4C-3FA9FDC2406B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653538"/>
      </p:ext>
    </p:extLst>
  </p:cSld>
  <p:clrMapOvr>
    <a:masterClrMapping/>
  </p:clrMapOvr>
  <p:transition spd="med">
    <p:diamond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E0314C1-B108-4C65-A8EE-A87014AD8FD3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745214"/>
      </p:ext>
    </p:extLst>
  </p:cSld>
  <p:clrMapOvr>
    <a:masterClrMapping/>
  </p:clrMapOvr>
  <p:transition spd="med">
    <p:diamond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A0D7E8-54A8-47FA-BE8E-1065E68DC1C1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7763934"/>
      </p:ext>
    </p:extLst>
  </p:cSld>
  <p:clrMapOvr>
    <a:masterClrMapping/>
  </p:clrMapOvr>
  <p:transition spd="med">
    <p:diamond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A60B0B-025F-48D7-8B64-F4FD965E6725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568546"/>
      </p:ext>
    </p:extLst>
  </p:cSld>
  <p:clrMapOvr>
    <a:masterClrMapping/>
  </p:clrMapOvr>
  <p:transition spd="med">
    <p:diamond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1388653-E553-44CE-A292-13EEB7F4C413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3184461"/>
      </p:ext>
    </p:extLst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A29F55-4902-4176-B642-0CEFCBABDF1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337847"/>
      </p:ext>
    </p:extLst>
  </p:cSld>
  <p:clrMapOvr>
    <a:masterClrMapping/>
  </p:clrMapOvr>
  <p:transition spd="med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DE2377-5267-4AF2-B350-E1AF5F440822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575126"/>
      </p:ext>
    </p:extLst>
  </p:cSld>
  <p:clrMapOvr>
    <a:masterClrMapping/>
  </p:clrMapOvr>
  <p:transition spd="med">
    <p:diamond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F5BBC5C-77AD-41E1-88BF-509109C7A790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640360"/>
      </p:ext>
    </p:extLst>
  </p:cSld>
  <p:clrMapOvr>
    <a:masterClrMapping/>
  </p:clrMapOvr>
  <p:transition spd="med">
    <p:diamond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C5AB28-5B8C-42B0-992A-FA0F6FE2A56E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195490"/>
      </p:ext>
    </p:extLst>
  </p:cSld>
  <p:clrMapOvr>
    <a:masterClrMapping/>
  </p:clrMapOvr>
  <p:transition spd="med">
    <p:diamond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B309E3-863E-482B-882C-B22508E1EF8B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775954"/>
      </p:ext>
    </p:extLst>
  </p:cSld>
  <p:clrMapOvr>
    <a:masterClrMapping/>
  </p:clrMapOvr>
  <p:transition spd="med">
    <p:diamond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52AA1A-BCD8-4AA5-BE3F-5CEB4C40D9CC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6410BD-8303-4AF3-9415-80D113B2830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4316340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4D4867A-CF9F-47A8-9C56-F54D9C034D14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F39F4B-0DC4-414D-84B8-0CC1DE1CF4E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2946546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59A3279-578B-4732-B230-E8E5CFA78112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436B98-A705-4922-BCB0-F59B0956D4C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9516703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879B65-D9B8-44FD-85BA-2158A850F485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24EDB4-FF2D-43DF-8EC9-2BB6E33E0DB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154693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41A8E3-C2E7-4377-8EBD-E45D6DFED46E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27D5C6-BFF9-4D3D-BA12-22EDDA3E884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986884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F6B9EE-0D26-46F4-A4C1-5A05400BA573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B449A60-0109-4D12-91B5-CFD9A07FB12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323373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94C33F-77B9-4899-A56F-3AA739237FB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269944"/>
      </p:ext>
    </p:extLst>
  </p:cSld>
  <p:clrMapOvr>
    <a:masterClrMapping/>
  </p:clrMapOvr>
  <p:transition spd="med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DC31B6-7C59-4BEB-B8F1-7B05E83DD196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B893D89-35E7-490C-99C7-41071D3277A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3591722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94E036-3BAD-42F5-A278-A237DEA71C58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5176B1-137C-4620-A4E1-68A848A7346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8811650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3D7ACA-325A-4DBC-AB86-39E6372B8401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18B34B-9020-4B7E-B870-C38C870B4F7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352526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3F6DD5E-9FF2-464E-AFDA-A7B54BF85D14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15969EE-4C99-4404-B4C3-3C79913DCD7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0558466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158D21A-EA7C-4E8A-8C2B-3AFD676CB4EC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377425-5139-45A9-98E1-7FF5585A98A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954663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2AC42B-62AE-42FF-ABC2-D32B2484174D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6BBD74-0066-45F1-997A-E6FC75C3965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9482491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85405F-0830-44CA-963A-FDD03885328F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640D6A-84CA-47E6-A760-45933D3FB82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181958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FFFFE7-B275-4E02-9A9D-BD09E87EAAB0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418AC83-3FE0-4442-9376-27BDAC44877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1256463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0B69EBB-4320-4F82-BF60-6F1B7E03858D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E4FD1A-9CDC-41E8-89A1-E337A4547B7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1871655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D455780-7CFF-455A-867E-3780597505AD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2FC86AC-974B-41C7-9FC9-669627113C8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807548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84EB6BD-8826-49F1-AD3A-C5FF309229A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1887547"/>
      </p:ext>
    </p:extLst>
  </p:cSld>
  <p:clrMapOvr>
    <a:masterClrMapping/>
  </p:clrMapOvr>
  <p:transition spd="med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D96BD7-3EF1-4F51-A6FC-EB51B2CEAECC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82F739-C22E-4992-8EB5-DB9941A7D209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0727361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DB5EBF-492E-4E2D-B8B8-66FFDA9E5528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7AE7B2-17F3-4371-AC0B-36FEDFFDC3F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829034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5626BF-AB66-4D55-89B5-E6D711581B8D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D353454-B99D-433C-BA34-FDEBB66E5A6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32403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35C2DE-5167-4CFF-9147-4D8488ECDF6A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5EE35DA-739D-4C81-ADC8-2E3E014C19B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507485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AB4B1E-B070-49CC-92B6-6446BF5868E2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39EE5D-FDD9-4B36-9C76-A29D54E9067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2249764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2A14FB1-2CD9-4CA5-AA53-1DE053DD1911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A8ABAC8-85AD-494E-988B-8AB084B9917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7779035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90E024-6AEE-4CB7-958F-7CDDB453E7BF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15B10A-F55C-497F-85E4-8D367A43F9C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3838463"/>
      </p:ext>
    </p:extLst>
  </p:cSld>
  <p:clrMapOvr>
    <a:masterClrMapping/>
  </p:clrMapOvr>
  <p:transition spd="slow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251AE-2694-48B8-A37D-CEB19B449DE4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DDE264-3AFD-4948-BEF1-42BDF49BDA5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9117394"/>
      </p:ext>
    </p:extLst>
  </p:cSld>
  <p:clrMapOvr>
    <a:masterClrMapping/>
  </p:clrMapOvr>
  <p:transition spd="slow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45BD29C-AC08-48C9-848D-4AF1A5B4254F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DB8286-D697-4484-9AA8-BDB7E97A6AE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3195394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CF023FA-0D5F-4203-86FD-B63A83AE30EA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10CB78-443D-43AF-82BF-ADEBE041A4F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111714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DD522D5-AD97-468B-9CC2-45827BC017F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497539"/>
      </p:ext>
    </p:extLst>
  </p:cSld>
  <p:clrMapOvr>
    <a:masterClrMapping/>
  </p:clrMapOvr>
  <p:transition spd="med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3E23B1-2B86-4E7A-A62B-2AE7882F8944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FF760C9-A2C4-474C-8908-C1453B6B713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7957644"/>
      </p:ext>
    </p:extLst>
  </p:cSld>
  <p:clrMapOvr>
    <a:masterClrMapping/>
  </p:clrMapOvr>
  <p:transition spd="slow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21723BC-70CB-47B4-946B-E31A527F4EC2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F96171-E7DC-48AC-A8D6-BEC00060404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364699"/>
      </p:ext>
    </p:extLst>
  </p:cSld>
  <p:clrMapOvr>
    <a:masterClrMapping/>
  </p:clrMapOvr>
  <p:transition spd="slow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6287CF-EDFF-4B3D-87E3-82A109870B84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E02CFC-EE98-4657-AF3C-7425A31CE0A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9306573"/>
      </p:ext>
    </p:extLst>
  </p:cSld>
  <p:clrMapOvr>
    <a:masterClrMapping/>
  </p:clrMapOvr>
  <p:transition spd="slow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A9F735-ACB4-4705-84A1-27E19EDC7DCA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4A4D63-84ED-441D-A3F2-8C49524DF68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479466"/>
      </p:ext>
    </p:extLst>
  </p:cSld>
  <p:clrMapOvr>
    <a:masterClrMapping/>
  </p:clrMapOvr>
  <p:transition spd="slow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F34BE3-3D6E-47F2-A20A-CC31F6484112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69C296-4B50-47C8-834C-3B9C3C5BD46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2362575"/>
      </p:ext>
    </p:extLst>
  </p:cSld>
  <p:clrMapOvr>
    <a:masterClrMapping/>
  </p:clrMapOvr>
  <p:transition spd="slow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8380A1-38CF-4E2A-9CEE-8D0FDD5779AB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057CF7-A4CA-4C81-B9D2-0C9D6E603A1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113286"/>
      </p:ext>
    </p:extLst>
  </p:cSld>
  <p:clrMapOvr>
    <a:masterClrMapping/>
  </p:clrMapOvr>
  <p:transition spd="slow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92D5FF-8B7E-4157-BE66-43536B187CA8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95094BD-FD7C-4361-AC0A-EDC1FC7B4F4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9453234"/>
      </p:ext>
    </p:extLst>
  </p:cSld>
  <p:clrMapOvr>
    <a:masterClrMapping/>
  </p:clrMapOvr>
  <p:transition spd="slow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3BA510-27C1-48FE-AB49-7433E3A3570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74046487"/>
      </p:ext>
    </p:extLst>
  </p:cSld>
  <p:clrMapOvr>
    <a:masterClrMapping/>
  </p:clrMapOvr>
  <p:transition spd="med">
    <p:diamond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788E32-5E5B-4A2A-88D3-7B513A538EE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5550910"/>
      </p:ext>
    </p:extLst>
  </p:cSld>
  <p:clrMapOvr>
    <a:masterClrMapping/>
  </p:clrMapOvr>
  <p:transition spd="med">
    <p:diamond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E7981EF-B576-4B14-95DC-0B7A69DC332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7251624"/>
      </p:ext>
    </p:extLst>
  </p:cSld>
  <p:clrMapOvr>
    <a:masterClrMapping/>
  </p:clrMapOvr>
  <p:transition spd="med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9141B42-3F23-444B-9C97-A7686143D63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700415"/>
      </p:ext>
    </p:extLst>
  </p:cSld>
  <p:clrMapOvr>
    <a:masterClrMapping/>
  </p:clrMapOvr>
  <p:transition spd="med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668064-44C8-4BDF-8B42-4D70D500ED9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46563075"/>
      </p:ext>
    </p:extLst>
  </p:cSld>
  <p:clrMapOvr>
    <a:masterClrMapping/>
  </p:clrMapOvr>
  <p:transition spd="med">
    <p:diamond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EA85AC-2EE0-4293-97E5-014D14DFBF3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12308772"/>
      </p:ext>
    </p:extLst>
  </p:cSld>
  <p:clrMapOvr>
    <a:masterClrMapping/>
  </p:clrMapOvr>
  <p:transition spd="med">
    <p:diamond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DC11BA-EA08-402D-9702-0F3E0933AD6C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66172595"/>
      </p:ext>
    </p:extLst>
  </p:cSld>
  <p:clrMapOvr>
    <a:masterClrMapping/>
  </p:clrMapOvr>
  <p:transition spd="med">
    <p:diamond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0681886-4E7E-4EFD-A272-6DCAE678EC5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0768130"/>
      </p:ext>
    </p:extLst>
  </p:cSld>
  <p:clrMapOvr>
    <a:masterClrMapping/>
  </p:clrMapOvr>
  <p:transition spd="med">
    <p:diamond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BB2E7-ED8F-41AA-8C40-70D1F66BFD6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11771040"/>
      </p:ext>
    </p:extLst>
  </p:cSld>
  <p:clrMapOvr>
    <a:masterClrMapping/>
  </p:clrMapOvr>
  <p:transition spd="med">
    <p:diamond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8EC770-7C5A-48C4-B2A8-7BC2683DC09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0686242"/>
      </p:ext>
    </p:extLst>
  </p:cSld>
  <p:clrMapOvr>
    <a:masterClrMapping/>
  </p:clrMapOvr>
  <p:transition spd="med">
    <p:diamond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355003-747C-4061-8CFC-36890CFC161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07091611"/>
      </p:ext>
    </p:extLst>
  </p:cSld>
  <p:clrMapOvr>
    <a:masterClrMapping/>
  </p:clrMapOvr>
  <p:transition spd="med">
    <p:diamond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249BDAA-7090-4110-86DD-EB3683EDFEE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47831426"/>
      </p:ext>
    </p:extLst>
  </p:cSld>
  <p:clrMapOvr>
    <a:masterClrMapping/>
  </p:clrMapOvr>
  <p:transition spd="med">
    <p:diamond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B10935-1E8B-460F-9A0B-E31BD30092E6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591C018-4FA0-4DBF-BC1E-873092AB56E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2462871"/>
      </p:ext>
    </p:extLst>
  </p:cSld>
  <p:clrMapOvr>
    <a:masterClrMapping/>
  </p:clrMapOvr>
  <p:transition spd="med">
    <p:diamond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FDC1E0-F87F-4160-A162-3535E6D81C14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FD728EE-1A3E-4B13-9457-D44CE8228A6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7114378"/>
      </p:ext>
    </p:extLst>
  </p:cSld>
  <p:clrMapOvr>
    <a:masterClrMapping/>
  </p:clrMapOvr>
  <p:transition spd="med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390E2C-BA13-4E8C-9D6C-2676DE63B56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5957242"/>
      </p:ext>
    </p:extLst>
  </p:cSld>
  <p:clrMapOvr>
    <a:masterClrMapping/>
  </p:clrMapOvr>
  <p:transition spd="med"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8099DA-8BF3-471D-A4E2-B385256C9EA2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411CC2-0468-441B-8EAA-FA8EF99B573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820543"/>
      </p:ext>
    </p:extLst>
  </p:cSld>
  <p:clrMapOvr>
    <a:masterClrMapping/>
  </p:clrMapOvr>
  <p:transition spd="med">
    <p:diamond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AFA878-CB01-4BB8-921E-1A2CF44495D7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0D1FBD-58CE-42CD-8C73-7EEEAC385B7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3174246"/>
      </p:ext>
    </p:extLst>
  </p:cSld>
  <p:clrMapOvr>
    <a:masterClrMapping/>
  </p:clrMapOvr>
  <p:transition spd="med">
    <p:diamond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C8B363-17E0-433B-9D6C-0F57607D7E08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769583-4B52-41F0-A93D-99EB7B27844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188777"/>
      </p:ext>
    </p:extLst>
  </p:cSld>
  <p:clrMapOvr>
    <a:masterClrMapping/>
  </p:clrMapOvr>
  <p:transition spd="med">
    <p:diamond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80F6D7-60A2-4541-901A-EBA6E0933E89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163D6B2-4FD8-4F0D-8372-8F3564ABD6F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6286729"/>
      </p:ext>
    </p:extLst>
  </p:cSld>
  <p:clrMapOvr>
    <a:masterClrMapping/>
  </p:clrMapOvr>
  <p:transition spd="med">
    <p:diamond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B3A732-C2C7-4446-9F48-85BAE408CAEB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C0ED1DC-CAA7-481C-ACCC-2D36D8D9F20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318354"/>
      </p:ext>
    </p:extLst>
  </p:cSld>
  <p:clrMapOvr>
    <a:masterClrMapping/>
  </p:clrMapOvr>
  <p:transition spd="med">
    <p:diamond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CCF252-C738-4A95-986D-54C1E61EC08F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3506C7F-80F8-485E-BBDE-97FCF70E422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657211"/>
      </p:ext>
    </p:extLst>
  </p:cSld>
  <p:clrMapOvr>
    <a:masterClrMapping/>
  </p:clrMapOvr>
  <p:transition spd="med">
    <p:diamond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CB33DBF-12B1-4CE2-BA4B-6827B245E96F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377264-3514-4FF0-8CD0-99D39F4B7E3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1615913"/>
      </p:ext>
    </p:extLst>
  </p:cSld>
  <p:clrMapOvr>
    <a:masterClrMapping/>
  </p:clrMapOvr>
  <p:transition spd="med">
    <p:diamond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09D41D-289B-43E5-B393-CA10835D0575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67C278-CBBA-4947-98EC-BD1DE6320F21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472793"/>
      </p:ext>
    </p:extLst>
  </p:cSld>
  <p:clrMapOvr>
    <a:masterClrMapping/>
  </p:clrMapOvr>
  <p:transition spd="med">
    <p:diamond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7956067-5863-4CA0-A87A-71B12A1D4D98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AD3080-34DA-4240-8E35-8430C2F18A7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5098334"/>
      </p:ext>
    </p:extLst>
  </p:cSld>
  <p:clrMapOvr>
    <a:masterClrMapping/>
  </p:clrMapOvr>
  <p:transition spd="med">
    <p:diamond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47DDEE-800A-4855-AA27-300A864AE78B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1456828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B9D7FFD-E888-4899-AF7C-1669F4507B65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0271005"/>
      </p:ext>
    </p:extLst>
  </p:cSld>
  <p:clrMapOvr>
    <a:masterClrMapping/>
  </p:clrMapOvr>
  <p:transition spd="med">
    <p:random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E00065-52CB-4F4D-973A-E4889C785CE2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0007082"/>
      </p:ext>
    </p:extLst>
  </p:cSld>
  <p:clrMapOvr>
    <a:masterClrMapping/>
  </p:clrMapOvr>
  <p:transition spd="slow">
    <p:fade thruBlk="1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A6BFDF3-2AE9-4C6A-BE54-F525D94EF46A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7728858"/>
      </p:ext>
    </p:extLst>
  </p:cSld>
  <p:clrMapOvr>
    <a:masterClrMapping/>
  </p:clrMapOvr>
  <p:transition spd="slow">
    <p:fade thruBlk="1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E64D31-1D05-4B5D-B79A-08E083942754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0906846"/>
      </p:ext>
    </p:extLst>
  </p:cSld>
  <p:clrMapOvr>
    <a:masterClrMapping/>
  </p:clrMapOvr>
  <p:transition spd="slow">
    <p:fade thruBlk="1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3D70DB-D643-487E-B293-66980798F69E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921371"/>
      </p:ext>
    </p:extLst>
  </p:cSld>
  <p:clrMapOvr>
    <a:masterClrMapping/>
  </p:clrMapOvr>
  <p:transition spd="slow">
    <p:fade thruBlk="1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A2326B-08E5-4307-B2FC-666CB5FDB465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9717938"/>
      </p:ext>
    </p:extLst>
  </p:cSld>
  <p:clrMapOvr>
    <a:masterClrMapping/>
  </p:clrMapOvr>
  <p:transition spd="slow">
    <p:fade thruBlk="1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18AAA49-5B97-4D3F-834A-489FEE16D733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2053019"/>
      </p:ext>
    </p:extLst>
  </p:cSld>
  <p:clrMapOvr>
    <a:masterClrMapping/>
  </p:clrMapOvr>
  <p:transition spd="slow">
    <p:fade thruBlk="1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FDC49D7-D400-447A-A375-5B908EA9FF92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891028"/>
      </p:ext>
    </p:extLst>
  </p:cSld>
  <p:clrMapOvr>
    <a:masterClrMapping/>
  </p:clrMapOvr>
  <p:transition spd="slow">
    <p:fade thruBlk="1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F177D6D-C9BE-4645-BF92-1390A7776161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2545081"/>
      </p:ext>
    </p:extLst>
  </p:cSld>
  <p:clrMapOvr>
    <a:masterClrMapping/>
  </p:clrMapOvr>
  <p:transition spd="slow">
    <p:fade thruBlk="1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D08A197-1369-4ECE-AC1F-6C965D9EEDEC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568035"/>
      </p:ext>
    </p:extLst>
  </p:cSld>
  <p:clrMapOvr>
    <a:masterClrMapping/>
  </p:clrMapOvr>
  <p:transition spd="slow">
    <p:fade thruBlk="1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49AA21-4158-4E40-AB47-5EF2975F4468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431655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BFC5C7-995E-4636-A5A1-2F40979959F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226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42EAFE-A3DF-4FCE-8197-B1C7497D230D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075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comb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E95299-43C1-4E8C-ACAA-20376B707704}" type="datetimeFigureOut">
              <a:rPr kumimoji="0" lang="es-MX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21/11/2022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0C7968-65B2-4E93-B946-20C8D901542F}" type="slidenum">
              <a:rPr kumimoji="0" lang="es-E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84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43DF715-881A-4354-A78B-F2370B921D8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72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346A39E-8013-482B-9FE2-BFD92DB9D17C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7270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2DE628-F6B0-4147-A59E-839F231E5C51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C367CC9-2917-4552-9E0C-ECB1DCE5DA3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154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023107-9A8B-4C7C-9A0D-FFBE52759E2A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5CCD80-2396-47DF-B153-DE2F75857BD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874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2C77F1-D312-407D-BB3D-84A056FA4E44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02BEC-1229-429B-A69E-C2608E1F7B1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693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/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AD402F-CE3B-4817-A124-AD556C9B219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14353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218BFD-B4DE-4D4C-81DD-C8D9A2D0034C}" type="datetime10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1B21445-F4D9-4127-916C-0AE7056CE60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779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>
    <p:diamond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3147C11-2B15-4522-9896-CB99EBD44A3B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1968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9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9529" y="418979"/>
            <a:ext cx="8238835" cy="60649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682" y="6191771"/>
            <a:ext cx="4633362" cy="219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8069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Tm="15000">
        <p15:prstTrans prst="curtains"/>
        <p:sndAc>
          <p:stSnd loop="1">
            <p:snd r:embed="rId2" name="El cisne 66 Kb 05.wav"/>
          </p:stSnd>
        </p:sndAc>
      </p:transition>
    </mc:Choice>
    <mc:Fallback xmlns="">
      <p:transition spd="slow" advTm="15000">
        <p:fade/>
        <p:sndAc>
          <p:stSnd loop="1">
            <p:snd r:embed="rId5" name="El cisne 66 Kb 05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6b/6b/0e/6b6b0e47e59c6c03278af8c05969eca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9964" y="2047214"/>
            <a:ext cx="8208912" cy="4418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64" y="465436"/>
            <a:ext cx="8208912" cy="43651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509964" y="4802909"/>
            <a:ext cx="79928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hasta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el día en que Noé entró en el arca; y cuando menos lo esperaban llegó el diluvio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y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se los llevó a todos; </a:t>
            </a:r>
          </a:p>
        </p:txBody>
      </p:sp>
    </p:spTree>
    <p:extLst>
      <p:ext uri="{BB962C8B-B14F-4D97-AF65-F5344CB8AC3E}">
        <p14:creationId xmlns:p14="http://schemas.microsoft.com/office/powerpoint/2010/main" val="2349301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32" y="399286"/>
            <a:ext cx="8220431" cy="6112349"/>
          </a:xfrm>
          <a:prstGeom prst="rect">
            <a:avLst/>
          </a:prstGeom>
        </p:spPr>
      </p:pic>
      <p:sp>
        <p:nvSpPr>
          <p:cNvPr id="52227" name="Rectangle 3"/>
          <p:cNvSpPr>
            <a:spLocks noChangeArrowheads="1"/>
          </p:cNvSpPr>
          <p:nvPr/>
        </p:nvSpPr>
        <p:spPr bwMode="auto">
          <a:xfrm>
            <a:off x="348608" y="4323509"/>
            <a:ext cx="853162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lo mismo sucederá cuando venga el Hijo del </a:t>
            </a:r>
            <a:r>
              <a:rPr lang="es-ES" sz="2800" b="1" dirty="0"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H</a:t>
            </a:r>
            <a:r>
              <a:rPr kumimoji="0" lang="es-ES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ombre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Dos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hombres estarán en el campo: 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                       a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uno se lo llevarán 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y a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otro lo dejarán; </a:t>
            </a:r>
            <a:r>
              <a:rPr lang="es-PE" sz="2800" b="1" dirty="0">
                <a:solidFill>
                  <a:srgbClr val="FFFF00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902E76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dos mujeres estarán moliendo: a una se la llevarán y a otra la dejarán. </a:t>
            </a:r>
            <a:endParaRPr lang="es-ES" sz="2800" b="1" dirty="0">
              <a:solidFill>
                <a:srgbClr val="FFFF00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srgbClr val="902E76"/>
                </a:outerShdw>
              </a:effectLst>
              <a:latin typeface="Comic Sans MS" panose="030F0702030302020204" pitchFamily="66" charset="0"/>
              <a:ea typeface="Arial Unicode MS" pitchFamily="34" charset="-128"/>
              <a:cs typeface="Arial Unicode MS" pitchFamily="34" charset="-12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663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2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8DB5EBF-492E-4E2D-B8B8-66FFDA9E5528}" type="datetime10">
              <a:rPr kumimoji="0" lang="ca-E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09:44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06" y="398224"/>
            <a:ext cx="8251387" cy="6087417"/>
          </a:xfrm>
          <a:prstGeom prst="rect">
            <a:avLst/>
          </a:prstGeom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75036" y="4238872"/>
            <a:ext cx="8144758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Estén, pues, vigilantes,  porque no saben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que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día vendrá su Señor. Entiendan bien que si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el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dueño de casa supiera  a qué hora de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la </a:t>
            </a:r>
            <a:r>
              <a:rPr lang="es-ES" sz="2800" b="1" dirty="0" smtClean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noche va a llegar el ladrón estaría vigilando                                                  y no lo dejaría asaltar su casa.</a:t>
            </a:r>
            <a:endParaRPr kumimoji="0" lang="es-E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555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898" y="387927"/>
            <a:ext cx="8144863" cy="6059055"/>
          </a:xfrm>
          <a:prstGeom prst="rect">
            <a:avLst/>
          </a:prstGeom>
        </p:spPr>
      </p:pic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651971" y="4857053"/>
            <a:ext cx="813561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Por eso,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también ustedes estén preparados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, porque a la hora que menos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piensen vendrá 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el Hijo del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Hombre”.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0746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2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08" y="434111"/>
            <a:ext cx="8183782" cy="6059053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687205" y="434111"/>
            <a:ext cx="59189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000" b="1" i="0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Preguntas para la lectura: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558903" y="1230294"/>
            <a:ext cx="8175532" cy="2353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¿Qué sentido tiene la comparación que hace el Señor Jesús, entre la época de Noé y la venida del Hijo del Hombre 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(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Mt 24,37-39) ?, 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 ¿a 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qué se refiere con 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eso,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¿</a:t>
            </a: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+mn-cs"/>
              </a:rPr>
              <a:t>qué quiere transmitir con eso?, ¿qué importancia puede tener esto, en este tiempo de Adviento? 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Times New Roman" panose="02020603050405020304" pitchFamily="18" charset="0"/>
              <a:cs typeface="+mn-cs"/>
            </a:endParaRPr>
          </a:p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s-PE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6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703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04" y="434111"/>
            <a:ext cx="8208912" cy="6086762"/>
          </a:xfrm>
          <a:prstGeom prst="rect">
            <a:avLst/>
          </a:prstGeom>
        </p:spPr>
      </p:pic>
      <p:sp>
        <p:nvSpPr>
          <p:cNvPr id="4" name="2 Marcador de contenido"/>
          <p:cNvSpPr txBox="1">
            <a:spLocks/>
          </p:cNvSpPr>
          <p:nvPr/>
        </p:nvSpPr>
        <p:spPr bwMode="auto">
          <a:xfrm>
            <a:off x="482504" y="434111"/>
            <a:ext cx="8208912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s-PE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76200" dist="88900" dir="1800000" algn="l" rotWithShape="0">
                    <a:prstClr val="black"/>
                  </a:outerShdw>
                </a:effectLst>
                <a:uLnTx/>
                <a:uFillTx/>
                <a:latin typeface="Bodoni MT Black" panose="02070A03080606020203" pitchFamily="18" charset="0"/>
              </a:rPr>
              <a:t>   ¿Qué pretende transmitir con la parábola del ladrón </a:t>
            </a: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76200" dist="88900" dir="1800000" algn="l" rotWithShape="0">
                    <a:prstClr val="black"/>
                  </a:outerShdw>
                </a:effectLst>
                <a:uLnTx/>
                <a:uFillTx/>
                <a:latin typeface="Bodoni MT Black" panose="02070A03080606020203" pitchFamily="18" charset="0"/>
              </a:rPr>
              <a:t>(Mt 24,43)</a:t>
            </a:r>
            <a:r>
              <a:rPr kumimoji="0" lang="es-PE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76200" dist="88900" dir="1800000" algn="l" rotWithShape="0">
                    <a:prstClr val="black"/>
                  </a:outerShdw>
                </a:effectLst>
                <a:uLnTx/>
                <a:uFillTx/>
                <a:latin typeface="Bodoni MT Black" panose="02070A03080606020203" pitchFamily="18" charset="0"/>
              </a:rPr>
              <a:t>?</a:t>
            </a:r>
            <a:r>
              <a:rPr kumimoji="0" lang="es-PE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76200" dist="88900" dir="1800000" algn="l" rotWithShape="0">
                    <a:prstClr val="black"/>
                  </a:outerShdw>
                </a:effectLst>
                <a:uLnTx/>
                <a:uFillTx/>
                <a:latin typeface="Bodoni MT Black" panose="02070A03080606020203" pitchFamily="18" charset="0"/>
              </a:rPr>
              <a:t>,                  </a:t>
            </a:r>
            <a:r>
              <a:rPr kumimoji="0" lang="es-PE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76200" dist="88900" dir="1800000" algn="l" rotWithShape="0">
                    <a:prstClr val="black"/>
                  </a:outerShdw>
                </a:effectLst>
                <a:uLnTx/>
                <a:uFillTx/>
                <a:latin typeface="Bodoni MT Black" panose="02070A03080606020203" pitchFamily="18" charset="0"/>
              </a:rPr>
              <a:t>¿</a:t>
            </a:r>
            <a:r>
              <a:rPr kumimoji="0" lang="es-PE" sz="3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88900" dir="1800000" algn="l" rotWithShape="0">
                    <a:prstClr val="black"/>
                  </a:outerShdw>
                </a:effectLst>
                <a:uLnTx/>
                <a:uFillTx/>
                <a:latin typeface="Bodoni MT Black" panose="02070A03080606020203" pitchFamily="18" charset="0"/>
              </a:rPr>
              <a:t>a qué hace alusión con eso</a:t>
            </a:r>
            <a:r>
              <a:rPr kumimoji="0" lang="es-PE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76200" dist="88900" dir="1800000" algn="l" rotWithShape="0">
                    <a:prstClr val="black"/>
                  </a:outerShdw>
                </a:effectLst>
                <a:uLnTx/>
                <a:uFillTx/>
                <a:latin typeface="Bodoni MT Black" panose="02070A03080606020203" pitchFamily="18" charset="0"/>
              </a:rPr>
              <a:t>?                      </a:t>
            </a:r>
            <a:r>
              <a:rPr kumimoji="0" lang="es-PE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76200" dist="88900" dir="1800000" algn="l" rotWithShape="0">
                    <a:prstClr val="black"/>
                  </a:outerShdw>
                </a:effectLst>
                <a:uLnTx/>
                <a:uFillTx/>
                <a:latin typeface="Bodoni MT Black" panose="02070A03080606020203" pitchFamily="18" charset="0"/>
              </a:rPr>
              <a:t>¿qué </a:t>
            </a:r>
            <a:r>
              <a:rPr kumimoji="0" lang="es-PE" sz="3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76200" dist="88900" dir="1800000" algn="l" rotWithShape="0">
                    <a:prstClr val="black"/>
                  </a:outerShdw>
                </a:effectLst>
                <a:uLnTx/>
                <a:uFillTx/>
                <a:latin typeface="Bodoni MT Black" panose="02070A03080606020203" pitchFamily="18" charset="0"/>
              </a:rPr>
              <a:t>busca con eso?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PE" sz="3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76200" dist="88900" dir="1800000" algn="l" rotWithShape="0">
                  <a:prstClr val="black"/>
                </a:outerShdw>
              </a:effectLst>
              <a:uLnTx/>
              <a:uFillTx/>
              <a:latin typeface="Bodoni MT Black" panose="02070A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5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337" y="431707"/>
            <a:ext cx="8203553" cy="60706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6337" y="431707"/>
            <a:ext cx="8352928" cy="1800200"/>
          </a:xfrm>
          <a:noFill/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/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es-PE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¿Cuál es la conclusión vital de estas parábolas?, </a:t>
            </a:r>
            <a:r>
              <a:rPr lang="es-ES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¿Qué significa en este contexto estar atentos y preparados? </a:t>
            </a:r>
            <a:r>
              <a:rPr lang="es-ES" sz="24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(v.44)</a:t>
            </a:r>
            <a:r>
              <a:rPr lang="es-PE" sz="24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9666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EDITACIÓN DIARIA: velen y estén preparados | Noticias Anglicanas y más...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5707" y="421256"/>
            <a:ext cx="8141139" cy="610885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 Marcador de contenido"/>
          <p:cNvSpPr txBox="1">
            <a:spLocks/>
          </p:cNvSpPr>
          <p:nvPr/>
        </p:nvSpPr>
        <p:spPr>
          <a:xfrm>
            <a:off x="406400" y="1425776"/>
            <a:ext cx="2262909" cy="689351"/>
          </a:xfrm>
          <a:prstGeom prst="rect">
            <a:avLst/>
          </a:prstGeom>
          <a:noFill/>
          <a:effectLst>
            <a:softEdge rad="317500"/>
          </a:effectLst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1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alibri Light" pitchFamily="34" charset="0"/>
                <a:ea typeface="+mn-ea"/>
                <a:cs typeface="+mn-cs"/>
              </a:rPr>
              <a:t>    </a:t>
            </a:r>
            <a:r>
              <a:rPr kumimoji="0" lang="es-PE" sz="2800" b="0" i="1" u="sng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libri Light" pitchFamily="34" charset="0"/>
                <a:ea typeface="+mn-ea"/>
                <a:cs typeface="+mn-cs"/>
              </a:rPr>
              <a:t>Motivación</a:t>
            </a:r>
            <a:r>
              <a:rPr kumimoji="0" lang="es-PE" sz="2800" b="0" i="1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libri Light" pitchFamily="34" charset="0"/>
                <a:ea typeface="+mn-ea"/>
                <a:cs typeface="+mn-cs"/>
              </a:rPr>
              <a:t>:</a:t>
            </a:r>
            <a:endParaRPr kumimoji="0" lang="es-PE" sz="2800" b="0" i="1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611560" y="476672"/>
            <a:ext cx="2850388" cy="792088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MEDITATIO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¿Qué ME dice el texto?</a:t>
            </a:r>
            <a:endParaRPr kumimoji="0" lang="es-PE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340255" y="4238252"/>
            <a:ext cx="8239611" cy="2086701"/>
          </a:xfrm>
          <a:prstGeom prst="rect">
            <a:avLst/>
          </a:prstGeom>
          <a:noFill/>
          <a:effectLst>
            <a:softEdge rad="317500"/>
          </a:effectLst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0" i="1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libri Light" pitchFamily="34" charset="0"/>
                <a:ea typeface="+mn-ea"/>
                <a:cs typeface="+mn-cs"/>
              </a:rPr>
              <a:t>Como los primeros cristianos, también nosotros vivimos de esperanza ante la venida del Señor al final de los tiempos.</a:t>
            </a:r>
            <a:r>
              <a:rPr kumimoji="0" lang="es-ES_tradnl" sz="2800" b="0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libri Light" pitchFamily="34" charset="0"/>
                <a:ea typeface="+mn-ea"/>
                <a:cs typeface="+mn-cs"/>
              </a:rPr>
              <a:t> Resuene en nuestros corazones la exclamación de la Iglesia en el adviento: ¡Velen! ¡Estén preparados!.</a:t>
            </a:r>
            <a:endParaRPr kumimoji="0" lang="es-PE" sz="2800" b="0" i="1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1742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n en Profecias de la segunda venida de Cristo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1872" y="508000"/>
            <a:ext cx="8180310" cy="6003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564158" y="423416"/>
            <a:ext cx="8055737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 Señor viene como un ladrón en la noche. ¿</a:t>
            </a:r>
            <a:r>
              <a:rPr kumimoji="0" lang="es-PE" sz="3200" b="1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Cómo entiendo y experimento su venida en mi vida </a:t>
            </a:r>
            <a:r>
              <a:rPr kumimoji="0" lang="es-PE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cotidiana</a:t>
            </a:r>
            <a:r>
              <a:rPr lang="ca-ES" sz="3200" b="1" i="1" dirty="0" smtClean="0">
                <a:solidFill>
                  <a:schemeClr val="bg1"/>
                </a:solidFill>
                <a:effectLst>
                  <a:outerShdw blurRad="50800" dist="38100" dir="13500000" algn="br" rotWithShape="0">
                    <a:prstClr val="black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  <a:endParaRPr kumimoji="0" lang="ca-ES" sz="3200" b="1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50800" dist="38100" dir="13500000" algn="br" rotWithShape="0">
                  <a:prstClr val="black"/>
                </a:outerShdw>
              </a:effectLst>
              <a:uLnTx/>
              <a:uFillTx/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4490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5272"/>
            <a:ext cx="8142630" cy="60878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419479" y="358996"/>
            <a:ext cx="822575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marR="0" lvl="0" indent="-4572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+mn-ea"/>
                <a:cs typeface="Times New Roman"/>
              </a:rPr>
              <a:t>Velen, porque no saben qué día llegará su Señor. ¿Qué significa para mí vigilar y estar preparado para la venida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+mn-ea"/>
                <a:cs typeface="Times New Roman"/>
              </a:rPr>
              <a:t>de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+mn-ea"/>
                <a:cs typeface="Times New Roman"/>
              </a:rPr>
              <a:t>Jesús?, 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08825" y="4218100"/>
            <a:ext cx="822575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+mn-ea"/>
                <a:cs typeface="Times New Roman"/>
              </a:rPr>
              <a:t>¿Qué 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+mn-ea"/>
                <a:cs typeface="Times New Roman"/>
              </a:rPr>
              <a:t>consecuencia tiene el hecho de que no se conozca la hora de la venida del Señor</a:t>
            </a:r>
            <a:r>
              <a:rPr kumimoji="0" lang="es-E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Unicode MS" pitchFamily="34" charset="-128"/>
                <a:ea typeface="+mn-ea"/>
                <a:cs typeface="Times New Roman"/>
              </a:rPr>
              <a:t>?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Unicode MS" pitchFamily="34" charset="-128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256482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5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23"/>
          <p:cNvGrpSpPr>
            <a:grpSpLocks/>
          </p:cNvGrpSpPr>
          <p:nvPr/>
        </p:nvGrpSpPr>
        <p:grpSpPr bwMode="auto">
          <a:xfrm>
            <a:off x="579269" y="406180"/>
            <a:ext cx="4104005" cy="712334"/>
            <a:chOff x="896" y="890"/>
            <a:chExt cx="6463" cy="840"/>
          </a:xfrm>
        </p:grpSpPr>
        <p:sp>
          <p:nvSpPr>
            <p:cNvPr id="4" name="Rectangle 32"/>
            <p:cNvSpPr>
              <a:spLocks noChangeArrowheads="1"/>
            </p:cNvSpPr>
            <p:nvPr/>
          </p:nvSpPr>
          <p:spPr bwMode="auto">
            <a:xfrm>
              <a:off x="896" y="1136"/>
              <a:ext cx="6463" cy="594"/>
            </a:xfrm>
            <a:prstGeom prst="rect">
              <a:avLst/>
            </a:prstGeom>
            <a:solidFill>
              <a:srgbClr val="7030A0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5" name="Group 122"/>
            <p:cNvGrpSpPr>
              <a:grpSpLocks/>
            </p:cNvGrpSpPr>
            <p:nvPr/>
          </p:nvGrpSpPr>
          <p:grpSpPr bwMode="auto">
            <a:xfrm>
              <a:off x="906" y="890"/>
              <a:ext cx="6304" cy="696"/>
              <a:chOff x="1954" y="824"/>
              <a:chExt cx="6304" cy="696"/>
            </a:xfrm>
          </p:grpSpPr>
          <p:sp>
            <p:nvSpPr>
              <p:cNvPr id="6" name="Text Box 29"/>
              <p:cNvSpPr txBox="1">
                <a:spLocks noChangeArrowheads="1"/>
              </p:cNvSpPr>
              <p:nvPr/>
            </p:nvSpPr>
            <p:spPr bwMode="auto">
              <a:xfrm>
                <a:off x="2858" y="885"/>
                <a:ext cx="5400" cy="63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marL="0" marR="0" lvl="0" indent="1905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_tradnl" sz="1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Times New Roman" panose="02020603050405020304" pitchFamily="18" charset="0"/>
                    <a:cs typeface="+mn-cs"/>
                  </a:rPr>
                  <a:t>LECTIO DIVINA – I DOMINGO ADVIENTO –Ciclo </a:t>
                </a:r>
                <a:r>
                  <a:rPr kumimoji="0" lang="es-ES_tradnl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7030A0"/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Times New Roman" panose="02020603050405020304" pitchFamily="18" charset="0"/>
                    <a:cs typeface="+mn-cs"/>
                  </a:rPr>
                  <a:t>A </a:t>
                </a:r>
                <a:r>
                  <a:rPr kumimoji="0" lang="es-ES_tradnl" sz="14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800080"/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Times New Roman" panose="02020603050405020304" pitchFamily="18" charset="0"/>
                    <a:cs typeface="+mn-cs"/>
                  </a:rPr>
                  <a:t>¡ESTÉN</a:t>
                </a:r>
                <a:r>
                  <a:rPr kumimoji="0" lang="es-ES_tradnl" sz="10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800080"/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Times New Roman" panose="02020603050405020304" pitchFamily="18" charset="0"/>
                    <a:cs typeface="+mn-cs"/>
                  </a:rPr>
                  <a:t> </a:t>
                </a:r>
                <a:r>
                  <a:rPr kumimoji="0" lang="es-ES_tradnl" sz="14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800080"/>
                    </a:solidFill>
                    <a:effectLst/>
                    <a:uLnTx/>
                    <a:uFillTx/>
                    <a:latin typeface="Arial Rounded MT Bold" panose="020F0704030504030204" pitchFamily="34" charset="0"/>
                    <a:ea typeface="Times New Roman" panose="02020603050405020304" pitchFamily="18" charset="0"/>
                    <a:cs typeface="+mn-cs"/>
                  </a:rPr>
                  <a:t>EN VELA!</a:t>
                </a:r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88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imes New Roman" panose="02020603050405020304" pitchFamily="18" charset="0"/>
                  <a:cs typeface="+mn-cs"/>
                </a:endParaRPr>
              </a:p>
            </p:txBody>
          </p:sp>
          <p:pic>
            <p:nvPicPr>
              <p:cNvPr id="7" name="Picture 121"/>
              <p:cNvPicPr>
                <a:picLocks noChangeAspect="1" noChangeArrowheads="1"/>
              </p:cNvPicPr>
              <p:nvPr/>
            </p:nvPicPr>
            <p:blipFill>
              <a:blip r:embed="rId2" cstate="email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4" y="824"/>
                <a:ext cx="756" cy="696"/>
              </a:xfrm>
              <a:prstGeom prst="rect">
                <a:avLst/>
              </a:prstGeom>
              <a:no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5895853" y="406180"/>
            <a:ext cx="280831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Mateo 24, 37-44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331640" y="4725144"/>
            <a:ext cx="615668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ArchDown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48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Arial Rounded MT Bold" panose="020F0704030504030204" pitchFamily="34" charset="0"/>
              </a:rPr>
              <a:t>¡ESTÉN EN VELA!</a:t>
            </a:r>
          </a:p>
        </p:txBody>
      </p:sp>
      <p:sp>
        <p:nvSpPr>
          <p:cNvPr id="10" name="5 CuadroTexto"/>
          <p:cNvSpPr txBox="1"/>
          <p:nvPr/>
        </p:nvSpPr>
        <p:spPr>
          <a:xfrm>
            <a:off x="5508104" y="6013903"/>
            <a:ext cx="30420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27 Noviembre 2022 </a:t>
            </a:r>
            <a:endParaRPr kumimoji="0" lang="es-PE" sz="20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49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"/>
                            </p:stCondLst>
                            <p:childTnLst>
                              <p:par>
                                <p:cTn id="1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abajar mucho fotos de stock, imágenes de Trabajar mucho sin royalties |  Depositphoto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36" y="406122"/>
            <a:ext cx="8159221" cy="60870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517236" y="3951571"/>
            <a:ext cx="80264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ES" sz="30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 Unicode MS" pitchFamily="34" charset="-128"/>
                <a:ea typeface="+mn-ea"/>
                <a:cs typeface="Times New Roman"/>
              </a:rPr>
              <a:t>¿Mi vida está absorbida por mis tareas y preocupaciones diarias? ¿En qué forma concreta me estoy preparando para el encuentro definitivo con el Dios de la vida?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000" b="1" i="0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Arial Unicode MS" pitchFamily="34" charset="-128"/>
                <a:ea typeface="+mn-ea"/>
                <a:cs typeface="Times New Roman"/>
              </a:rPr>
              <a:t>¿Pienso que todavía me queda mucho tiempo?</a:t>
            </a:r>
          </a:p>
        </p:txBody>
      </p:sp>
    </p:spTree>
    <p:extLst>
      <p:ext uri="{BB962C8B-B14F-4D97-AF65-F5344CB8AC3E}">
        <p14:creationId xmlns:p14="http://schemas.microsoft.com/office/powerpoint/2010/main" val="26814100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094" y="415637"/>
            <a:ext cx="8199120" cy="6049818"/>
          </a:xfrm>
          <a:prstGeom prst="rect">
            <a:avLst/>
          </a:prstGeom>
        </p:spPr>
      </p:pic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551566" y="554183"/>
            <a:ext cx="818464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457200" marR="0" lvl="0" indent="-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Para nosotros, en este tiempo de Adviento, ¿de qué manera podemos estar prevenidos, despiertos, atentos para la venida del Señor?, </a:t>
            </a:r>
            <a:endParaRPr kumimoji="0" lang="es-PE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76200" algn="l" rotWithShape="0">
                  <a:prstClr val="black"/>
                </a:outerShdw>
              </a:effectLst>
              <a:uLnTx/>
              <a:uFillTx/>
              <a:latin typeface="Calibri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817090" y="4354953"/>
            <a:ext cx="48494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¿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Calibri Light" pitchFamily="34" charset="0"/>
                <a:ea typeface="Arial Unicode MS" pitchFamily="34" charset="-128"/>
                <a:cs typeface="Arial Unicode MS" pitchFamily="34" charset="-128"/>
              </a:rPr>
              <a:t>qué necesitamos para que este tiempo de gracia sea un tiempo de encuentro personal y familiar? </a:t>
            </a:r>
            <a:endParaRPr kumimoji="0" lang="es-PE" sz="32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outerShdw blurRad="50800" dist="76200" algn="l" rotWithShape="0">
                  <a:prstClr val="black"/>
                </a:outerShdw>
              </a:effectLst>
              <a:uLnTx/>
              <a:uFillTx/>
              <a:latin typeface="Calibri Light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2879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2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Más de 900 imágenes gratis de Orando y Oración - Pixab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31657"/>
            <a:ext cx="8142630" cy="60615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2 Marcador de contenido"/>
          <p:cNvSpPr txBox="1">
            <a:spLocks/>
          </p:cNvSpPr>
          <p:nvPr/>
        </p:nvSpPr>
        <p:spPr bwMode="auto">
          <a:xfrm>
            <a:off x="928662" y="613694"/>
            <a:ext cx="2857520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3200" b="1" i="1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1526577" y="1728016"/>
            <a:ext cx="2259605" cy="585409"/>
          </a:xfrm>
          <a:prstGeom prst="rect">
            <a:avLst/>
          </a:prstGeom>
        </p:spPr>
        <p:txBody>
          <a:bodyPr/>
          <a:lstStyle/>
          <a:p>
            <a:pPr marL="342900" marR="0" lvl="0" indent="-34290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1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libri Light" pitchFamily="34" charset="0"/>
                <a:ea typeface="+mn-ea"/>
                <a:cs typeface="+mn-cs"/>
              </a:rPr>
              <a:t> </a:t>
            </a:r>
            <a:r>
              <a:rPr kumimoji="0" lang="es-ES_tradnl" sz="2800" b="1" i="1" u="sng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libri Light" pitchFamily="34" charset="0"/>
                <a:ea typeface="+mn-ea"/>
                <a:cs typeface="+mn-cs"/>
              </a:rPr>
              <a:t>Motivación</a:t>
            </a:r>
            <a:r>
              <a:rPr kumimoji="0" lang="es-ES_tradnl" sz="2800" b="1" i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alibri Light" pitchFamily="34" charset="0"/>
                <a:ea typeface="+mn-ea"/>
                <a:cs typeface="+mn-cs"/>
              </a:rPr>
              <a:t>:</a:t>
            </a:r>
            <a:endParaRPr kumimoji="0" lang="es-PE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631377" y="431657"/>
            <a:ext cx="2952328" cy="1114322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Oratio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t>¿Qué le digo al Señor motivado por su Palabra?</a:t>
            </a:r>
            <a:endParaRPr kumimoji="0" lang="es-PE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539552" y="4100725"/>
            <a:ext cx="8142630" cy="221425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Jesús invita a sus discípulos a velar y a estar preparados</a:t>
            </a:r>
            <a:r>
              <a:rPr kumimoji="0" lang="es-PE" sz="28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. Una de las formas de llevarlo a cabo  es mediante </a:t>
            </a:r>
            <a:r>
              <a:rPr kumimoji="0" lang="es-PE" sz="2800" b="1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la </a:t>
            </a:r>
            <a:r>
              <a:rPr kumimoji="0" lang="es-PE" sz="2800" b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+mj-lt"/>
                <a:ea typeface="+mn-ea"/>
                <a:cs typeface="+mn-cs"/>
              </a:rPr>
              <a:t>oración. Por eso vamos a orar pidiendo al Señor que avive nuestra esperanza y nos ayude a vivir en vigilante espera.</a:t>
            </a: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000" b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194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Imagen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88" y="458199"/>
            <a:ext cx="8208913" cy="602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contenido"/>
          <p:cNvSpPr txBox="1">
            <a:spLocks/>
          </p:cNvSpPr>
          <p:nvPr/>
        </p:nvSpPr>
        <p:spPr>
          <a:xfrm>
            <a:off x="611560" y="5720110"/>
            <a:ext cx="7632848" cy="72922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alibri Light" pitchFamily="34" charset="0"/>
                <a:ea typeface="+mn-ea"/>
                <a:cs typeface="+mn-cs"/>
              </a:rPr>
              <a:t>    Luego de un tiempo de oración personal, compartimos  nuestra oración .  </a:t>
            </a:r>
            <a:endParaRPr kumimoji="0" lang="es-PE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Calibri Light" pitchFamily="34" charset="0"/>
              <a:ea typeface="+mn-ea"/>
              <a:cs typeface="+mn-cs"/>
            </a:endParaRPr>
          </a:p>
        </p:txBody>
      </p:sp>
      <p:pic>
        <p:nvPicPr>
          <p:cNvPr id="7" name="Imagen 6" descr="ADVIENTO 1_resiz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945" y="2784694"/>
            <a:ext cx="3430635" cy="2016224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276943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PARROQUIA NTRA. SRA. DE LA MEDALLA MILAGROSA - Vicentinos Peru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03" y="442132"/>
            <a:ext cx="8147915" cy="601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64256" y="442132"/>
            <a:ext cx="230072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63500" dir="3187806" algn="ctr" rotWithShape="0">
              <a:srgbClr val="0000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Salmo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24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121 </a:t>
            </a:r>
            <a:endParaRPr kumimoji="0" lang="ca-ES" sz="60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868267" y="1532021"/>
            <a:ext cx="228744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Vamos</a:t>
            </a:r>
            <a:r>
              <a:rPr kumimoji="0" lang="ca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alegres a la casa del </a:t>
            </a:r>
            <a:r>
              <a:rPr kumimoji="0" lang="ca-E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Señor</a:t>
            </a:r>
            <a:r>
              <a:rPr kumimoji="0" lang="ca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  <a:endParaRPr kumimoji="0" lang="ca-ES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1965" y="940895"/>
            <a:ext cx="352425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¡Que alegría cuando me dijeron: “Vamos a la casa del Señor”! Ya están pisando nuestros pies tus umbrales, Jerusalén.</a:t>
            </a:r>
            <a:endParaRPr kumimoji="0" lang="es-PE" sz="2800" b="1" i="0" u="none" strike="noStrike" kern="120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uLnTx/>
              <a:uFillTx/>
              <a:latin typeface="Comic Sans MS" panose="030F0702030302020204" pitchFamily="66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897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35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risto Rey te recibe con sus brazos abiertos en su aniversar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00" y="401590"/>
            <a:ext cx="8208164" cy="609157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123607" y="1964819"/>
            <a:ext cx="247544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600" b="0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“</a:t>
            </a:r>
            <a:r>
              <a:rPr kumimoji="0" lang="ca-ES" sz="3600" b="0" i="1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Vamos</a:t>
            </a:r>
            <a:r>
              <a:rPr kumimoji="0" lang="ca-ES" sz="36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3600" b="0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alegres a </a:t>
            </a:r>
            <a:r>
              <a:rPr kumimoji="0" lang="ca-ES" sz="36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la casa del </a:t>
            </a:r>
            <a:r>
              <a:rPr kumimoji="0" lang="ca-ES" sz="3600" b="0" i="1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Señor</a:t>
            </a:r>
            <a:r>
              <a:rPr kumimoji="0" lang="ca-ES" sz="36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”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522667" y="493954"/>
            <a:ext cx="3544249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b="1" i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Allá suben las tribus del Señor, según la costumbre de Israel, a celebrar el nombre del Señor; en ella están los tribunales de justicia, en el palacio de David</a:t>
            </a:r>
            <a:r>
              <a:rPr lang="es-ES" sz="2800" b="1" i="1" dirty="0" smtClean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itchFamily="66" charset="0"/>
                <a:cs typeface="Times New Roman" pitchFamily="18" charset="0"/>
              </a:rPr>
              <a:t>.</a:t>
            </a:r>
            <a:endParaRPr kumimoji="0" lang="ca-ES" sz="2800" b="0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7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57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Oficina de la Familia Vicentina Internacional - Vicentinos Pe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2" y="406544"/>
            <a:ext cx="8212571" cy="607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587126" y="472682"/>
            <a:ext cx="800742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Deseen la paz a  </a:t>
            </a:r>
            <a:r>
              <a:rPr kumimoji="0" lang="es-ES" sz="3000" b="1" i="1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Jerusalén</a:t>
            </a:r>
            <a:r>
              <a:rPr kumimoji="0" lang="es-ES" sz="3000" b="1" i="1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:  “Vivan seguros los que te aman, haya paz dentro de tus muros, seguridad en tus palacios”.</a:t>
            </a:r>
            <a:endParaRPr kumimoji="0" lang="es-ES" sz="3000" b="1" i="1" u="none" strike="noStrike" kern="120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pitchFamily="18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706181" y="5831268"/>
            <a:ext cx="7511993" cy="584775"/>
          </a:xfrm>
          <a:prstGeom prst="rect">
            <a:avLst/>
          </a:prstGeom>
          <a:solidFill>
            <a:srgbClr val="660066"/>
          </a:solidFill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1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“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Vamos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alegres a 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la casa del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Señor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38133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87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exto completo del mensaje del Papa Francisco para la 55ª Jornada Mundial  de la Paz (2022) - Alfa y Ome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97" y="456466"/>
            <a:ext cx="8162985" cy="605517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85450" y="327108"/>
            <a:ext cx="799673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88900" dist="88900" dir="1800000" algn="l" rotWithShape="0">
                    <a:srgbClr val="C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Por </a:t>
            </a:r>
            <a:r>
              <a:rPr kumimoji="0" lang="es-ES" sz="2800" b="0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88900" dist="88900" dir="1800000" algn="l" rotWithShape="0">
                    <a:srgbClr val="C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mis </a:t>
            </a:r>
            <a:r>
              <a:rPr kumimoji="0" lang="es-ES" sz="28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88900" dist="88900" dir="1800000" algn="l" rotWithShape="0">
                    <a:srgbClr val="C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hermanos y </a:t>
            </a:r>
            <a:r>
              <a:rPr kumimoji="0" lang="es-ES" sz="2800" b="0" i="1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88900" dist="88900" dir="1800000" algn="l" rotWithShape="0">
                    <a:srgbClr val="C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pitchFamily="18" charset="0"/>
              </a:rPr>
              <a:t>compañeros, voy a decir: “La paz contigo”. Por la casa del Señor, nuestro Dios, te deseo todo bien.</a:t>
            </a:r>
            <a:endParaRPr kumimoji="0" lang="ca-ES" sz="2800" b="0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88900" dist="88900" dir="1800000" algn="l" rotWithShape="0">
                  <a:srgbClr val="C00000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613003" y="4382863"/>
            <a:ext cx="268438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“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Vamos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alegres a 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la casa del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Señor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7351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9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4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83" y="405107"/>
            <a:ext cx="8200643" cy="6134238"/>
          </a:xfrm>
          <a:prstGeom prst="rect">
            <a:avLst/>
          </a:prstGeom>
        </p:spPr>
      </p:pic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443345" y="2068386"/>
            <a:ext cx="8174181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San </a:t>
            </a:r>
            <a:r>
              <a:rPr kumimoji="0" lang="es-PE" sz="2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Vicente en una conferencia con las damas de las Cofradías de la Caridad expresa lo siguiente: </a:t>
            </a:r>
            <a:r>
              <a:rPr kumimoji="0" lang="es-PE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“Desde</a:t>
            </a:r>
            <a:endParaRPr kumimoji="0" lang="es-PE" sz="2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 </a:t>
            </a:r>
            <a:r>
              <a:rPr kumimoji="0" lang="es-PE" sz="2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año pasado han fallecido ocho de vuestra compañía. </a:t>
            </a:r>
            <a:r>
              <a:rPr kumimoji="0" lang="es-PE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      Y</a:t>
            </a:r>
            <a:r>
              <a:rPr kumimoji="0" lang="es-PE" sz="2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a propósito de esas damas difuntas, ¡Dios mío!, ¿quién les habría dicho, la última vez que se reunieron, que Dios iba a llamarlas antes de la próxima asamblea? ¡Qué reflexiones no habrían hecho sobre la brevedad de esta vida y sobre la importancia de pasarla bien! ¡Cuánto habrían estimado la práctica de las buenas obras! ¡Y qué resoluciones no habrían tomado de entregarse </a:t>
            </a:r>
            <a:r>
              <a:rPr kumimoji="0" lang="es-PE" sz="23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más </a:t>
            </a:r>
            <a:r>
              <a:rPr kumimoji="0" lang="es-PE" sz="23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que nunca al amor de Dios y al servicio del prójimo, con mayor fervor y con efectos más abundantes! </a:t>
            </a:r>
            <a:endParaRPr kumimoji="0" lang="es-ES" sz="23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16559" y="1642696"/>
            <a:ext cx="22878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b="1" u="sng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Motivación</a:t>
            </a:r>
            <a:r>
              <a:rPr lang="es-PE" sz="2800" b="1" dirty="0"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 </a:t>
            </a:r>
            <a:endParaRPr lang="en-US" sz="2800" b="1" dirty="0"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AutoShape 3"/>
          <p:cNvSpPr>
            <a:spLocks noChangeArrowheads="1"/>
          </p:cNvSpPr>
          <p:nvPr/>
        </p:nvSpPr>
        <p:spPr bwMode="auto">
          <a:xfrm>
            <a:off x="555428" y="513343"/>
            <a:ext cx="3044166" cy="706044"/>
          </a:xfrm>
          <a:prstGeom prst="roundRect">
            <a:avLst>
              <a:gd name="adj" fmla="val 16667"/>
            </a:avLst>
          </a:prstGeom>
          <a:solidFill>
            <a:srgbClr val="660066"/>
          </a:solidFill>
          <a:ln w="38100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37562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CONTEMPLATIO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¿Qué me lleva a hacer el texto?</a:t>
            </a:r>
            <a:endParaRPr kumimoji="0" lang="es-PE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8517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83" y="405107"/>
            <a:ext cx="8200643" cy="6125002"/>
          </a:xfrm>
          <a:prstGeom prst="rect">
            <a:avLst/>
          </a:prstGeom>
        </p:spPr>
      </p:pic>
      <p:sp>
        <p:nvSpPr>
          <p:cNvPr id="3" name="2 CuadroTexto"/>
          <p:cNvSpPr txBox="1">
            <a:spLocks noChangeArrowheads="1"/>
          </p:cNvSpPr>
          <p:nvPr/>
        </p:nvSpPr>
        <p:spPr bwMode="auto">
          <a:xfrm>
            <a:off x="518483" y="292746"/>
            <a:ext cx="8096321" cy="6109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P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Entreguémonos a Dios para entrar también nosotros en estos sentimientos. </a:t>
            </a:r>
            <a:endParaRPr lang="es-PE" sz="23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s-PE" sz="23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PE" sz="2300" b="1" dirty="0"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es-PE" sz="23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s-P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Ellas están ahora gozando en el cielo, como hay motivos para esperar; ellas saben por experiencia lo bueno que es servir a Dios y asistir a los pobres; y en el día del juicio escucharán estas agradables palabras del Hijo de Dios: "Vengan, benditos de mi Padre, posean el reino que les está preparado…." </a:t>
            </a:r>
            <a:r>
              <a:rPr lang="es-ES" sz="23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Qué hermosa práctica, señoras, ofrecerse a Dios, y yo con ustedes, para hacernos dignos, mientras todavía tenemos esta ocasión, de estar algún día en aquel bienaventurado grupo, y proponernos hacer todo el bien que nos gustaría hacer,  si estuviéramos convencidos de que quizás sea ésta la última reunión en la </a:t>
            </a:r>
            <a:r>
              <a:rPr lang="es-ES" sz="2300" b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que  nos </a:t>
            </a:r>
            <a:r>
              <a:rPr lang="es-ES" sz="23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encontremos! </a:t>
            </a:r>
            <a:r>
              <a:rPr lang="es-ES" sz="2000" b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(San Vicente de Paúl X</a:t>
            </a:r>
            <a:r>
              <a:rPr lang="es-ES" sz="2000" b="1" dirty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949</a:t>
            </a:r>
            <a:r>
              <a:rPr lang="es-ES" sz="2000" b="1" dirty="0" smtClean="0"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530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8927" y="423200"/>
            <a:ext cx="8230963" cy="6033016"/>
          </a:xfrm>
          <a:prstGeom prst="rect">
            <a:avLst/>
          </a:prstGeom>
        </p:spPr>
      </p:pic>
      <p:sp>
        <p:nvSpPr>
          <p:cNvPr id="17" name="16 Rectángulo"/>
          <p:cNvSpPr/>
          <p:nvPr/>
        </p:nvSpPr>
        <p:spPr>
          <a:xfrm>
            <a:off x="3278906" y="4004919"/>
            <a:ext cx="2549236" cy="914007"/>
          </a:xfrm>
          <a:prstGeom prst="rect">
            <a:avLst/>
          </a:prstGeom>
          <a:noFill/>
        </p:spPr>
        <p:txBody>
          <a:bodyPr wrap="none">
            <a:prstTxWarp prst="textStop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ekton Pro" panose="020F0603020208020904" pitchFamily="34" charset="0"/>
                <a:ea typeface="+mn-ea"/>
                <a:cs typeface="+mn-cs"/>
              </a:rPr>
              <a:t>“¡Estén en vela!”</a:t>
            </a:r>
            <a:endParaRPr kumimoji="0" lang="es-PE" sz="2800" b="1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ekton Pro" panose="020F0603020208020904" pitchFamily="34" charset="0"/>
              <a:ea typeface="+mn-ea"/>
              <a:cs typeface="+mn-cs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908517" y="6059208"/>
            <a:ext cx="7526672" cy="461665"/>
          </a:xfrm>
          <a:prstGeom prst="rect">
            <a:avLst/>
          </a:prstGeom>
          <a:solidFill>
            <a:srgbClr val="FFE3C4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Cantos </a:t>
            </a:r>
            <a:r>
              <a:rPr kumimoji="0" lang="es-ES_tradnl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sugeridos:  </a:t>
            </a:r>
            <a:r>
              <a:rPr kumimoji="0" lang="es-PE" sz="24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Ven, ven Señor; Ven a nuestro mundo</a:t>
            </a:r>
          </a:p>
        </p:txBody>
      </p:sp>
      <p:sp>
        <p:nvSpPr>
          <p:cNvPr id="11" name="2 Marcador de contenido"/>
          <p:cNvSpPr txBox="1">
            <a:spLocks/>
          </p:cNvSpPr>
          <p:nvPr/>
        </p:nvSpPr>
        <p:spPr>
          <a:xfrm>
            <a:off x="438506" y="358543"/>
            <a:ext cx="8466693" cy="1488725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1" i="0" u="none" strike="noStrike" kern="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ea typeface="+mn-ea"/>
                <a:cs typeface="+mn-cs"/>
              </a:rPr>
              <a:t>     </a:t>
            </a:r>
            <a:r>
              <a:rPr kumimoji="0" lang="es-ES_tradnl" sz="2600" b="1" i="0" u="none" strike="noStrike" kern="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ea typeface="+mn-ea"/>
                <a:cs typeface="+mn-cs"/>
              </a:rPr>
              <a:t>Ambientación para todo el adviento: </a:t>
            </a:r>
            <a:r>
              <a:rPr kumimoji="0" lang="es-ES_tradnl" sz="2600" b="1" i="0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ea typeface="+mn-ea"/>
                <a:cs typeface="+mn-cs"/>
              </a:rPr>
              <a:t>Camino de papel con cuatro velas a lo largo de él. Al iniciar            la celebración se pone un cartel con la frase:                         </a:t>
            </a:r>
            <a:r>
              <a:rPr kumimoji="0" lang="es-ES_tradnl" sz="2600" b="1" i="1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ea typeface="+mn-ea"/>
                <a:cs typeface="+mn-cs"/>
              </a:rPr>
              <a:t>“¡Estén en vela!” </a:t>
            </a:r>
            <a:r>
              <a:rPr kumimoji="0" lang="es-ES_tradnl" sz="2600" b="1" i="0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ea typeface="+mn-ea"/>
                <a:cs typeface="+mn-cs"/>
              </a:rPr>
              <a:t>y se enciende la primera vela.</a:t>
            </a:r>
            <a:endParaRPr kumimoji="0" lang="es-PE" sz="2600" b="1" i="0" u="none" strike="noStrike" kern="1200" normalizeH="0" baseline="0" noProof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uLnTx/>
              <a:uFillTx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600" b="1" i="0" u="none" strike="noStrike" kern="1200" normalizeH="0" baseline="0" noProof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uLnTx/>
              <a:uFillTx/>
              <a:ea typeface="+mn-ea"/>
              <a:cs typeface="+mn-cs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600" b="1" i="0" u="none" strike="noStrike" kern="0" normalizeH="0" baseline="0" noProof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12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2" grpId="0" animBg="1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72" y="415603"/>
            <a:ext cx="8195792" cy="6068323"/>
          </a:xfrm>
          <a:prstGeom prst="rect">
            <a:avLst/>
          </a:prstGeom>
        </p:spPr>
      </p:pic>
      <p:sp>
        <p:nvSpPr>
          <p:cNvPr id="7" name="2 Marcador de contenido"/>
          <p:cNvSpPr txBox="1">
            <a:spLocks/>
          </p:cNvSpPr>
          <p:nvPr/>
        </p:nvSpPr>
        <p:spPr bwMode="auto">
          <a:xfrm>
            <a:off x="770643" y="415603"/>
            <a:ext cx="7606739" cy="148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/>
          <a:p>
            <a:pPr marL="571500" marR="0" lvl="0" indent="-5715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es-PE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>
                  <a:glow rad="101600">
                    <a:srgbClr val="003A00"/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Berlin Sans FB" pitchFamily="34" charset="0"/>
                <a:ea typeface="+mn-ea"/>
                <a:cs typeface="+mn-cs"/>
              </a:rPr>
              <a:t>Concretamente, ¿cómo pienso prepararme durante este tiempo para la llegada de Jesús? </a:t>
            </a:r>
            <a:br>
              <a:rPr kumimoji="0" lang="es-PE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79646">
                    <a:lumMod val="20000"/>
                    <a:lumOff val="80000"/>
                  </a:srgbClr>
                </a:solidFill>
                <a:effectLst>
                  <a:glow rad="101600">
                    <a:srgbClr val="003A00"/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Berlin Sans FB" pitchFamily="34" charset="0"/>
                <a:ea typeface="+mn-ea"/>
                <a:cs typeface="+mn-cs"/>
              </a:rPr>
            </a:br>
            <a:endParaRPr kumimoji="0" lang="es-PE" sz="3600" b="0" i="0" u="none" strike="noStrike" kern="0" cap="none" spc="0" normalizeH="0" baseline="0" noProof="0" dirty="0">
              <a:ln>
                <a:noFill/>
              </a:ln>
              <a:solidFill>
                <a:srgbClr val="F79646">
                  <a:lumMod val="20000"/>
                  <a:lumOff val="80000"/>
                </a:srgbClr>
              </a:solidFill>
              <a:effectLst>
                <a:glow rad="101600">
                  <a:srgbClr val="003A00"/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Berlin Sans FB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706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.pinimg.com/564x/ab/0a/ad/ab0aadfab49bfa88bfaec779f762546d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3369" y="465337"/>
            <a:ext cx="8225757" cy="5990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6497" y="804618"/>
            <a:ext cx="6017785" cy="4896544"/>
          </a:xfrm>
          <a:noFill/>
          <a:effectLst>
            <a:softEdge rad="635000"/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Despiértanos, Señor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, </a:t>
            </a:r>
            <a:endParaRPr lang="es-PE" sz="24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socórrenos con tu fuerza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líbranos de lo que nos </a:t>
            </a:r>
            <a:endParaRPr lang="es-PE" sz="2400" b="1" dirty="0" smtClean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Frena y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apresura </a:t>
            </a:r>
            <a:endParaRPr lang="es-PE" sz="2400" b="1" dirty="0" smtClean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nuestra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felicidad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Enséñanos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a </a:t>
            </a:r>
            <a:r>
              <a:rPr lang="es-PE" sz="28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construir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                                               tu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reino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,  a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inventar una vida compartiendo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, a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trabajar aportando lo mejor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, y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a complementarnos y apoyarnos. </a:t>
            </a:r>
          </a:p>
          <a:p>
            <a:pPr marL="0" indent="0">
              <a:spcBef>
                <a:spcPts val="0"/>
              </a:spcBef>
              <a:buNone/>
            </a:pPr>
            <a:endParaRPr lang="es-PE" sz="2400" b="1" dirty="0" smtClean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Abre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las puertas de nuestro pueblo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para que sea un lugar de justicia,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para que reine la igualdad entre todos,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tratando al otro como nos gusta que nos traten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.</a:t>
            </a:r>
            <a:endParaRPr lang="es-PE" sz="24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045248" y="372843"/>
            <a:ext cx="22701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Oración final </a:t>
            </a: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7579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i.pinimg.com/564x/fa/91/bc/fa91bcc768cbb7b1ab138704693fb51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4" y="434108"/>
            <a:ext cx="8203334" cy="602730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88083" y="434108"/>
            <a:ext cx="7048789" cy="1219201"/>
          </a:xfrm>
          <a:noFill/>
          <a:effectLst>
            <a:softEdge rad="635000"/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s-PE" sz="2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Impúlsanos </a:t>
            </a:r>
            <a:r>
              <a:rPr lang="es-PE" sz="2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a construir sobre el amor,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2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mantennos en comunicación contigo,</a:t>
            </a:r>
          </a:p>
          <a:p>
            <a:pPr marL="0" indent="0">
              <a:spcBef>
                <a:spcPts val="0"/>
              </a:spcBef>
              <a:buNone/>
            </a:pPr>
            <a:r>
              <a:rPr lang="es-PE" sz="26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que vivamos en verdadera </a:t>
            </a:r>
            <a:r>
              <a:rPr lang="es-PE" sz="26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amistad.</a:t>
            </a:r>
          </a:p>
        </p:txBody>
      </p:sp>
      <p:sp>
        <p:nvSpPr>
          <p:cNvPr id="6" name="2 Marcador de contenido"/>
          <p:cNvSpPr txBox="1">
            <a:spLocks/>
          </p:cNvSpPr>
          <p:nvPr/>
        </p:nvSpPr>
        <p:spPr bwMode="auto">
          <a:xfrm>
            <a:off x="488083" y="3699167"/>
            <a:ext cx="8267989" cy="244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0"/>
          </a:effectLst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buFontTx/>
              <a:buNone/>
            </a:pPr>
            <a:r>
              <a:rPr lang="es-PE" sz="2600" b="1" kern="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No permitas que nos cansemos y olvidemos tus sueños sobre nosotros.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s-PE" sz="2600" b="1" kern="0" dirty="0" smtClean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76200" algn="l" rotWithShape="0">
                  <a:prstClr val="black"/>
                </a:outerShdw>
              </a:effectLst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endParaRPr lang="es-PE" sz="2600" b="1" kern="0" dirty="0" smtClean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76200" algn="l" rotWithShape="0">
                  <a:prstClr val="black"/>
                </a:outerShdw>
              </a:effectLst>
              <a:latin typeface="Segoe UI Emoji" panose="020B0502040204020203" pitchFamily="34" charset="0"/>
              <a:ea typeface="Segoe UI Emoji" panose="020B0502040204020203" pitchFamily="34" charset="0"/>
            </a:endParaRP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es-PE" sz="2600" b="1" kern="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76200" algn="l" rotWithShape="0">
                    <a:prstClr val="black"/>
                  </a:outerShdw>
                </a:effectLst>
                <a:latin typeface="Segoe UI Emoji" panose="020B0502040204020203" pitchFamily="34" charset="0"/>
                <a:ea typeface="Segoe UI Emoji" panose="020B0502040204020203" pitchFamily="34" charset="0"/>
              </a:rPr>
              <a:t>Que caminemos hacia la felicidad, que no es otra que vivir contigo. Amén</a:t>
            </a:r>
          </a:p>
          <a:p>
            <a:pPr marL="0" indent="0">
              <a:spcBef>
                <a:spcPts val="0"/>
              </a:spcBef>
              <a:buFontTx/>
              <a:buNone/>
            </a:pPr>
            <a:endParaRPr lang="es-PE" sz="2600" b="1" kern="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76200" algn="l" rotWithShape="0">
                  <a:prstClr val="black"/>
                </a:outerShdw>
              </a:effectLst>
              <a:latin typeface="Segoe UI Emoji" panose="020B0502040204020203" pitchFamily="34" charset="0"/>
              <a:ea typeface="Segoe UI Emoj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310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7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50" y="428659"/>
            <a:ext cx="8227014" cy="6092214"/>
          </a:xfrm>
          <a:prstGeom prst="rect">
            <a:avLst/>
          </a:prstGeom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2346605" y="6439418"/>
            <a:ext cx="4536504" cy="400110"/>
          </a:xfrm>
          <a:prstGeom prst="rect">
            <a:avLst/>
          </a:prstGeom>
          <a:solidFill>
            <a:srgbClr val="902E76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Texto de </a:t>
            </a:r>
            <a:r>
              <a:rPr kumimoji="0" lang="es-P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Lectio</a:t>
            </a: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Divina:  Padre César Chávez  </a:t>
            </a:r>
            <a:r>
              <a:rPr kumimoji="0" lang="es-P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Alva</a:t>
            </a: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(Chuno) </a:t>
            </a:r>
            <a:r>
              <a:rPr kumimoji="0" lang="es-P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C.ongregación</a:t>
            </a: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de la Misión.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</a:t>
            </a:r>
            <a:r>
              <a:rPr kumimoji="0" lang="es-PE" sz="1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Power</a:t>
            </a:r>
            <a:r>
              <a:rPr kumimoji="0" lang="es-P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Point :  </a:t>
            </a: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Sor Pilar </a:t>
            </a:r>
            <a:r>
              <a:rPr kumimoji="0" lang="es-PE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Caycho</a:t>
            </a: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 Vela  </a:t>
            </a:r>
            <a:r>
              <a:rPr kumimoji="0" lang="es-P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- Hija </a:t>
            </a:r>
            <a:r>
              <a:rPr kumimoji="0" lang="es-PE" sz="1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de la </a:t>
            </a:r>
            <a:r>
              <a:rPr kumimoji="0" lang="es-PE" sz="1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oor Richard" pitchFamily="18" charset="0"/>
                <a:ea typeface="+mn-ea"/>
                <a:cs typeface="+mn-cs"/>
              </a:rPr>
              <a:t>Caridad de San Vicente de Paúl</a:t>
            </a:r>
            <a:endParaRPr kumimoji="0" lang="es-PE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Poor Richar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43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NCENDIDO DE LA PRIMERA VELA DE ADVIENTO – En la Escuela de las Escritur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7" y="423573"/>
            <a:ext cx="8240278" cy="609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3336287" y="423573"/>
            <a:ext cx="2863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AMBIENTACIÓN: </a:t>
            </a:r>
            <a:endParaRPr kumimoji="0" lang="es-PE" sz="24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4034" name="AutoShape 2" descr="http://www.entronizar.me/wp-content/uploads/2008/11/corazon-de-jesus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32952" y="4212549"/>
            <a:ext cx="8323123" cy="2308324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relaxedInset"/>
          </a:sp3d>
        </p:spPr>
        <p:txBody>
          <a:bodyPr wrap="square">
            <a:spAutoFit/>
          </a:bodyPr>
          <a:lstStyle/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0" cap="none" spc="0" normalizeH="0" baseline="0" noProof="0" dirty="0" smtClean="0">
                <a:ln w="18415" cmpd="sng">
                  <a:solidFill>
                    <a:srgbClr val="BBE0E3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4C1900">
                      <a:alpha val="60000"/>
                    </a:srgb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kumimoji="0" lang="es-ES_tradnl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4C1900">
                      <a:alpha val="60000"/>
                    </a:srgbClr>
                  </a:glo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Las lecturas de este primer domingo de adviento nos invitan a velar y  estar preparados para la llegada del Señor. </a:t>
            </a:r>
            <a:r>
              <a:rPr kumimoji="0" lang="es-ES_tradnl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4C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 este tiempo de esperanza, nos encaminamos no hacia un final destructivo sino hacia un tiempo de salvación en el que hay paz y convivencia </a:t>
            </a:r>
            <a:r>
              <a:rPr kumimoji="0" lang="es-ES_tradnl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4C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fraterna</a:t>
            </a:r>
            <a:r>
              <a:rPr kumimoji="0" lang="es-ES_tradnl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4C19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es-PE" sz="2400" b="1" i="1" u="none" strike="noStrike" kern="0" cap="none" spc="0" normalizeH="0" baseline="0" noProof="0" dirty="0">
              <a:ln w="18415" cmpd="sng">
                <a:solidFill>
                  <a:srgbClr val="BBE0E3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4C19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02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i.pinimg.com/564x/55/c5/00/55c500fbfda27ce69c45add926c24ea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559" y="492587"/>
            <a:ext cx="8231041" cy="6000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8387" y="3269199"/>
            <a:ext cx="8223869" cy="3048474"/>
          </a:xfrm>
        </p:spPr>
        <p:txBody>
          <a:bodyPr/>
          <a:lstStyle/>
          <a:p>
            <a:pPr marL="0" algn="ctr">
              <a:spcBef>
                <a:spcPts val="0"/>
              </a:spcBef>
              <a:buNone/>
            </a:pPr>
            <a:r>
              <a:rPr lang="es-PE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/>
              </a:rPr>
              <a:t>Ven y sálvanos de nuestra ceguera                                                   para descubrirte presente.</a:t>
            </a:r>
          </a:p>
          <a:p>
            <a:pPr marL="0" algn="ctr">
              <a:spcBef>
                <a:spcPts val="0"/>
              </a:spcBef>
              <a:buNone/>
            </a:pPr>
            <a:r>
              <a:rPr lang="es-PE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/>
              </a:rPr>
              <a:t>De nuestra pereza para caminar contigo,                                             de nuestras excusas para alejarnos de ti. </a:t>
            </a:r>
            <a:endParaRPr lang="es-ES" sz="2800" b="1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ekton Pro" panose="020F0603020208020904"/>
            </a:endParaRPr>
          </a:p>
          <a:p>
            <a:pPr marL="0" algn="ctr">
              <a:spcBef>
                <a:spcPts val="0"/>
              </a:spcBef>
              <a:buNone/>
            </a:pPr>
            <a:r>
              <a:rPr lang="es-ES" sz="2800" b="1" dirty="0" smtClean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/>
              </a:rPr>
              <a:t>Ven </a:t>
            </a:r>
            <a:r>
              <a:rPr lang="es-ES" sz="2800" b="1" dirty="0"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/>
              </a:rPr>
              <a:t>y sálvanos de nuestra dureza para comprender las Escrituras, de nuestras luchas por los primeros puestos, de nuestra desconfianza en la semilla del Reino.</a:t>
            </a:r>
          </a:p>
          <a:p>
            <a:pPr marL="0" algn="ctr">
              <a:spcBef>
                <a:spcPts val="0"/>
              </a:spcBef>
              <a:buNone/>
            </a:pPr>
            <a:endParaRPr lang="es-PE" sz="2800" b="1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ekton Pro" panose="020F0603020208020904"/>
            </a:endParaRPr>
          </a:p>
          <a:p>
            <a:pPr marL="0" algn="ctr">
              <a:spcBef>
                <a:spcPts val="0"/>
              </a:spcBef>
              <a:buNone/>
            </a:pPr>
            <a:endParaRPr lang="es-ES_tradnl" sz="2800" b="1" dirty="0" smtClean="0"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ekton Pro" panose="020F0603020208020904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83568" y="492586"/>
            <a:ext cx="27414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1. Oración inicial</a:t>
            </a:r>
            <a:endParaRPr kumimoji="0" lang="es-PE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7307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736x/e2/5e/a2/e25ea23aaa67a5ae543a317229387d2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29" y="414048"/>
            <a:ext cx="8194098" cy="60883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Marcador de contenido"/>
          <p:cNvSpPr txBox="1">
            <a:spLocks/>
          </p:cNvSpPr>
          <p:nvPr/>
        </p:nvSpPr>
        <p:spPr bwMode="auto">
          <a:xfrm>
            <a:off x="100252" y="414048"/>
            <a:ext cx="8056656" cy="129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/>
                <a:ea typeface="+mn-ea"/>
                <a:cs typeface="+mn-cs"/>
              </a:rPr>
              <a:t>Ven </a:t>
            </a: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/>
                <a:ea typeface="+mn-ea"/>
                <a:cs typeface="+mn-cs"/>
              </a:rPr>
              <a:t>y sálvanos de nuestra superficialidad,</a:t>
            </a:r>
          </a:p>
          <a:p>
            <a:pPr marL="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/>
                <a:ea typeface="+mn-ea"/>
                <a:cs typeface="+mn-cs"/>
              </a:rPr>
              <a:t>de nuestra insensibilidad por las cosas de arriba, </a:t>
            </a: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/>
                <a:ea typeface="+mn-ea"/>
                <a:cs typeface="+mn-cs"/>
              </a:rPr>
              <a:t>            de </a:t>
            </a: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/>
                <a:ea typeface="+mn-ea"/>
                <a:cs typeface="+mn-cs"/>
              </a:rPr>
              <a:t>nuestra pérdida de sentido</a:t>
            </a: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/>
                <a:ea typeface="+mn-ea"/>
                <a:cs typeface="+mn-cs"/>
              </a:rPr>
              <a:t>.</a:t>
            </a:r>
          </a:p>
          <a:p>
            <a:pPr marL="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/>
              <a:ea typeface="+mn-ea"/>
              <a:cs typeface="+mn-cs"/>
            </a:endParaRPr>
          </a:p>
          <a:p>
            <a:pPr marL="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/>
              <a:ea typeface="+mn-ea"/>
              <a:cs typeface="+mn-cs"/>
            </a:endParaRPr>
          </a:p>
          <a:p>
            <a:pPr marL="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/>
              <a:ea typeface="+mn-ea"/>
              <a:cs typeface="+mn-cs"/>
            </a:endParaRPr>
          </a:p>
          <a:p>
            <a:pPr marL="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/>
              <a:ea typeface="+mn-ea"/>
              <a:cs typeface="+mn-cs"/>
            </a:endParaRPr>
          </a:p>
          <a:p>
            <a:pPr marL="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/>
              <a:ea typeface="+mn-ea"/>
              <a:cs typeface="+mn-cs"/>
            </a:endParaRPr>
          </a:p>
          <a:p>
            <a:pPr marL="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/>
              <a:ea typeface="+mn-ea"/>
              <a:cs typeface="+mn-cs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 bwMode="auto">
          <a:xfrm>
            <a:off x="525029" y="1965472"/>
            <a:ext cx="8267925" cy="9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/>
                <a:ea typeface="+mn-ea"/>
                <a:cs typeface="+mn-cs"/>
              </a:rPr>
              <a:t>Ven </a:t>
            </a: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/>
                <a:ea typeface="+mn-ea"/>
                <a:cs typeface="+mn-cs"/>
              </a:rPr>
              <a:t>y sálvanos de los dioses que nos hemos fabricado </a:t>
            </a: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/>
                <a:ea typeface="+mn-ea"/>
                <a:cs typeface="+mn-cs"/>
              </a:rPr>
              <a:t>              de </a:t>
            </a: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/>
                <a:ea typeface="+mn-ea"/>
                <a:cs typeface="+mn-cs"/>
              </a:rPr>
              <a:t>la rutina que nos aprisiona, </a:t>
            </a: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/>
                <a:ea typeface="+mn-ea"/>
                <a:cs typeface="+mn-cs"/>
              </a:rPr>
              <a:t>                                                              de </a:t>
            </a: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/>
                <a:ea typeface="+mn-ea"/>
                <a:cs typeface="+mn-cs"/>
              </a:rPr>
              <a:t>nuestras miras  pequeñas</a:t>
            </a: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/>
                <a:ea typeface="+mn-ea"/>
                <a:cs typeface="+mn-cs"/>
              </a:rPr>
              <a:t>.</a:t>
            </a: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 bwMode="auto">
          <a:xfrm>
            <a:off x="891583" y="3464121"/>
            <a:ext cx="4945799" cy="133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/>
                <a:ea typeface="+mn-ea"/>
                <a:cs typeface="+mn-cs"/>
              </a:rPr>
              <a:t>Ven </a:t>
            </a: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/>
                <a:ea typeface="+mn-ea"/>
                <a:cs typeface="+mn-cs"/>
              </a:rPr>
              <a:t>y sálvanos Dios salvador nuestro, Dios amigo nuestro, </a:t>
            </a: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/>
                <a:ea typeface="+mn-ea"/>
                <a:cs typeface="+mn-cs"/>
              </a:rPr>
              <a:t> Dios </a:t>
            </a: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/>
                <a:ea typeface="+mn-ea"/>
                <a:cs typeface="+mn-cs"/>
              </a:rPr>
              <a:t>anunciado por Jesús. </a:t>
            </a: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/>
                <a:ea typeface="+mn-ea"/>
                <a:cs typeface="+mn-cs"/>
              </a:rPr>
              <a:t>                           Amén</a:t>
            </a:r>
            <a:r>
              <a:rPr kumimoji="0" lang="es-E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Tekton Pro" panose="020F0603020208020904"/>
                <a:ea typeface="+mn-ea"/>
                <a:cs typeface="+mn-cs"/>
              </a:rPr>
              <a:t>.</a:t>
            </a:r>
          </a:p>
          <a:p>
            <a:pPr marL="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/>
              <a:ea typeface="+mn-ea"/>
              <a:cs typeface="+mn-cs"/>
            </a:endParaRPr>
          </a:p>
          <a:p>
            <a:pPr marL="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/>
              <a:ea typeface="+mn-ea"/>
              <a:cs typeface="+mn-cs"/>
            </a:endParaRPr>
          </a:p>
          <a:p>
            <a:pPr marL="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/>
              <a:ea typeface="+mn-ea"/>
              <a:cs typeface="+mn-cs"/>
            </a:endParaRPr>
          </a:p>
          <a:p>
            <a:pPr marL="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/>
              <a:ea typeface="+mn-ea"/>
              <a:cs typeface="+mn-cs"/>
            </a:endParaRPr>
          </a:p>
          <a:p>
            <a:pPr marL="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/>
              <a:ea typeface="+mn-ea"/>
              <a:cs typeface="+mn-cs"/>
            </a:endParaRPr>
          </a:p>
          <a:p>
            <a:pPr marL="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/>
              <a:ea typeface="+mn-ea"/>
              <a:cs typeface="+mn-cs"/>
            </a:endParaRPr>
          </a:p>
          <a:p>
            <a:pPr marL="0" marR="0" lvl="0" indent="-34290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Tekton Pro" panose="020F06030202080209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42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4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85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564x/56/e3/31/56e3314640c95af8aa404d41353a09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" y="408421"/>
            <a:ext cx="8208470" cy="611245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759824" y="591350"/>
            <a:ext cx="24562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2A0000">
                      <a:alpha val="6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Calibri Light" pitchFamily="34" charset="0"/>
                <a:ea typeface="+mn-ea"/>
                <a:cs typeface="+mn-cs"/>
              </a:rPr>
              <a:t>Motivación</a:t>
            </a:r>
            <a:r>
              <a:rPr kumimoji="0" lang="es-P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2A0000">
                      <a:alpha val="6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Calibri Light" pitchFamily="34" charset="0"/>
                <a:ea typeface="+mn-ea"/>
                <a:cs typeface="+mn-cs"/>
              </a:rPr>
              <a:t>:</a:t>
            </a:r>
          </a:p>
        </p:txBody>
      </p:sp>
      <p:sp>
        <p:nvSpPr>
          <p:cNvPr id="9" name="8 Rectángulo"/>
          <p:cNvSpPr/>
          <p:nvPr/>
        </p:nvSpPr>
        <p:spPr>
          <a:xfrm>
            <a:off x="467542" y="3021047"/>
            <a:ext cx="8208470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9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5426">
                      <a:alpha val="6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alibri Light" pitchFamily="34" charset="0"/>
                <a:ea typeface="+mn-ea"/>
                <a:cs typeface="+mn-cs"/>
              </a:rPr>
              <a:t>  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87" y="476671"/>
            <a:ext cx="2733339" cy="1158240"/>
          </a:xfrm>
          <a:prstGeom prst="roundRect">
            <a:avLst/>
          </a:prstGeom>
        </p:spPr>
      </p:pic>
      <p:sp>
        <p:nvSpPr>
          <p:cNvPr id="11" name="7 Rectángulo"/>
          <p:cNvSpPr/>
          <p:nvPr/>
        </p:nvSpPr>
        <p:spPr>
          <a:xfrm>
            <a:off x="536079" y="2382410"/>
            <a:ext cx="807139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2A0000">
                      <a:alpha val="6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Calibri Light" pitchFamily="34" charset="0"/>
                <a:ea typeface="+mn-ea"/>
                <a:cs typeface="+mn-cs"/>
              </a:rPr>
              <a:t>Si </a:t>
            </a:r>
            <a:r>
              <a:rPr kumimoji="0" lang="es-PE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2A0000">
                      <a:alpha val="6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Calibri Light" pitchFamily="34" charset="0"/>
                <a:ea typeface="+mn-ea"/>
                <a:cs typeface="+mn-cs"/>
              </a:rPr>
              <a:t>la palabra de Dios nos habla constantemente de la venida del Salvador, nosotros debemos </a:t>
            </a:r>
            <a:r>
              <a:rPr kumimoji="0" lang="es-PE" sz="28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2A0000">
                      <a:alpha val="6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Calibri Light" pitchFamily="34" charset="0"/>
                <a:ea typeface="+mn-ea"/>
                <a:cs typeface="+mn-cs"/>
              </a:rPr>
              <a:t>"abrir las puertas al Redentor" </a:t>
            </a:r>
            <a:r>
              <a:rPr kumimoji="0" lang="es-PE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2A0000">
                      <a:alpha val="6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Calibri Light" pitchFamily="34" charset="0"/>
                <a:ea typeface="+mn-ea"/>
                <a:cs typeface="+mn-cs"/>
              </a:rPr>
              <a:t>y vivir bajo la luz del Evangelio con alegría y autenticidad. </a:t>
            </a:r>
            <a:r>
              <a:rPr kumimoji="0" lang="es-PE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2A0000">
                      <a:alpha val="60000"/>
                    </a:srgbClr>
                  </a:glow>
                  <a:outerShdw blurRad="50800" dist="38100" algn="l" rotWithShape="0">
                    <a:srgbClr val="C00000"/>
                  </a:outerShdw>
                </a:effectLst>
                <a:uLnTx/>
                <a:uFillTx/>
                <a:latin typeface="Calibri Light" pitchFamily="34" charset="0"/>
                <a:ea typeface="+mn-ea"/>
                <a:cs typeface="+mn-cs"/>
              </a:rPr>
              <a:t>Escuchemos:</a:t>
            </a:r>
          </a:p>
        </p:txBody>
      </p:sp>
    </p:spTree>
    <p:extLst>
      <p:ext uri="{BB962C8B-B14F-4D97-AF65-F5344CB8AC3E}">
        <p14:creationId xmlns:p14="http://schemas.microsoft.com/office/powerpoint/2010/main" val="1579716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79" y="435217"/>
            <a:ext cx="8189212" cy="6039474"/>
          </a:xfrm>
          <a:prstGeom prst="rect">
            <a:avLst/>
          </a:prstGeom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 flipH="1">
            <a:off x="428489" y="4952478"/>
            <a:ext cx="837359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En 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aquel tiempo </a:t>
            </a: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dijo, Jesús 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a sus discípulos: </a:t>
            </a:r>
            <a:r>
              <a:rPr kumimoji="0" lang="es-E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-“Cuando </a:t>
            </a:r>
            <a:r>
              <a:rPr kumimoji="0" lang="es-ES" sz="3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venga el Hijo del hombre, pasará como en tiempo de Noé. 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1202687" y="38466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Mateo 24, 37 - 44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85000"/>
                  <a:lumOff val="1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626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38" y="400211"/>
            <a:ext cx="8195979" cy="6065244"/>
          </a:xfrm>
          <a:prstGeom prst="rect">
            <a:avLst/>
          </a:prstGeom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185303" y="5201804"/>
            <a:ext cx="667350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normalizeH="0" baseline="0" noProof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Antes </a:t>
            </a:r>
            <a:r>
              <a:rPr kumimoji="0" lang="es-ES" sz="3200" b="1" i="0" u="none" strike="noStrike" kern="1200" normalizeH="0" baseline="0" noProof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uLnTx/>
                <a:uFillTx/>
                <a:latin typeface="Comic Sans MS" panose="030F0702030302020204" pitchFamily="66" charset="0"/>
                <a:ea typeface="Arial Unicode MS" pitchFamily="34" charset="-128"/>
                <a:cs typeface="Arial Unicode MS" pitchFamily="34" charset="-128"/>
              </a:rPr>
              <a:t>del diluvio, la gente comía y bebía y se casaba, </a:t>
            </a:r>
          </a:p>
        </p:txBody>
      </p:sp>
    </p:spTree>
    <p:extLst>
      <p:ext uri="{BB962C8B-B14F-4D97-AF65-F5344CB8AC3E}">
        <p14:creationId xmlns:p14="http://schemas.microsoft.com/office/powerpoint/2010/main" val="37280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</p:bldLst>
  </p:timing>
</p:sld>
</file>

<file path=ppt/theme/theme1.xml><?xml version="1.0" encoding="utf-8"?>
<a:theme xmlns:a="http://schemas.openxmlformats.org/drawingml/2006/main" name="4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especial">
  <a:themeElements>
    <a:clrScheme name="especi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pec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peci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peci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peci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peci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peci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peci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peci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peci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peci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peci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peci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peci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</TotalTime>
  <Words>1482</Words>
  <Application>Microsoft Office PowerPoint</Application>
  <PresentationFormat>Presentación en pantalla (4:3)</PresentationFormat>
  <Paragraphs>101</Paragraphs>
  <Slides>33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17</vt:i4>
      </vt:variant>
      <vt:variant>
        <vt:lpstr>Tema</vt:lpstr>
      </vt:variant>
      <vt:variant>
        <vt:i4>11</vt:i4>
      </vt:variant>
      <vt:variant>
        <vt:lpstr>Títulos de diapositiva</vt:lpstr>
      </vt:variant>
      <vt:variant>
        <vt:i4>33</vt:i4>
      </vt:variant>
    </vt:vector>
  </HeadingPairs>
  <TitlesOfParts>
    <vt:vector size="61" baseType="lpstr">
      <vt:lpstr>Arial</vt:lpstr>
      <vt:lpstr>Arial Rounded MT Bold</vt:lpstr>
      <vt:lpstr>Arial Unicode MS</vt:lpstr>
      <vt:lpstr>Berlin Sans FB</vt:lpstr>
      <vt:lpstr>Bodoni MT Black</vt:lpstr>
      <vt:lpstr>Calibri</vt:lpstr>
      <vt:lpstr>Calibri Light</vt:lpstr>
      <vt:lpstr>Comic Sans MS</vt:lpstr>
      <vt:lpstr>Ebrima</vt:lpstr>
      <vt:lpstr>Kristen ITC</vt:lpstr>
      <vt:lpstr>Poor Richard</vt:lpstr>
      <vt:lpstr>Segoe UI Emoji</vt:lpstr>
      <vt:lpstr>Segoe UI Semibold</vt:lpstr>
      <vt:lpstr>Tekton Pro</vt:lpstr>
      <vt:lpstr>Times</vt:lpstr>
      <vt:lpstr>Times New Roman</vt:lpstr>
      <vt:lpstr>Wingdings</vt:lpstr>
      <vt:lpstr>4_Diseño predeterminado</vt:lpstr>
      <vt:lpstr>6_Diseño predeterminado</vt:lpstr>
      <vt:lpstr>En blanco</vt:lpstr>
      <vt:lpstr>Diseño predeterminado</vt:lpstr>
      <vt:lpstr>5_Diseño predeterminado</vt:lpstr>
      <vt:lpstr>1_Diseño predeterminado</vt:lpstr>
      <vt:lpstr>3_Diseño predeterminado</vt:lpstr>
      <vt:lpstr>2_Diseño predeterminado</vt:lpstr>
      <vt:lpstr>1_En blanco</vt:lpstr>
      <vt:lpstr>especial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HP</cp:lastModifiedBy>
  <cp:revision>80</cp:revision>
  <dcterms:created xsi:type="dcterms:W3CDTF">2019-11-25T21:56:45Z</dcterms:created>
  <dcterms:modified xsi:type="dcterms:W3CDTF">2022-11-21T14:46:41Z</dcterms:modified>
</cp:coreProperties>
</file>