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93" r:id="rId4"/>
    <p:sldMasterId id="2147483805" r:id="rId5"/>
    <p:sldMasterId id="2147483829" r:id="rId6"/>
    <p:sldMasterId id="2147483841" r:id="rId7"/>
    <p:sldMasterId id="2147483853" r:id="rId8"/>
    <p:sldMasterId id="2147483865" r:id="rId9"/>
    <p:sldMasterId id="2147483877" r:id="rId10"/>
    <p:sldMasterId id="2147483889" r:id="rId11"/>
  </p:sldMasterIdLst>
  <p:notesMasterIdLst>
    <p:notesMasterId r:id="rId49"/>
  </p:notesMasterIdLst>
  <p:sldIdLst>
    <p:sldId id="484" r:id="rId12"/>
    <p:sldId id="517" r:id="rId13"/>
    <p:sldId id="504" r:id="rId14"/>
    <p:sldId id="470" r:id="rId15"/>
    <p:sldId id="317" r:id="rId16"/>
    <p:sldId id="318" r:id="rId17"/>
    <p:sldId id="319" r:id="rId18"/>
    <p:sldId id="491" r:id="rId19"/>
    <p:sldId id="492" r:id="rId20"/>
    <p:sldId id="493" r:id="rId21"/>
    <p:sldId id="494" r:id="rId22"/>
    <p:sldId id="510" r:id="rId23"/>
    <p:sldId id="495" r:id="rId24"/>
    <p:sldId id="506" r:id="rId25"/>
    <p:sldId id="496" r:id="rId26"/>
    <p:sldId id="473" r:id="rId27"/>
    <p:sldId id="336" r:id="rId28"/>
    <p:sldId id="366" r:id="rId29"/>
    <p:sldId id="463" r:id="rId30"/>
    <p:sldId id="307" r:id="rId31"/>
    <p:sldId id="455" r:id="rId32"/>
    <p:sldId id="457" r:id="rId33"/>
    <p:sldId id="459" r:id="rId34"/>
    <p:sldId id="430" r:id="rId35"/>
    <p:sldId id="432" r:id="rId36"/>
    <p:sldId id="339" r:id="rId37"/>
    <p:sldId id="378" r:id="rId38"/>
    <p:sldId id="486" r:id="rId39"/>
    <p:sldId id="487" r:id="rId40"/>
    <p:sldId id="488" r:id="rId41"/>
    <p:sldId id="511" r:id="rId42"/>
    <p:sldId id="423" r:id="rId43"/>
    <p:sldId id="381" r:id="rId44"/>
    <p:sldId id="507" r:id="rId45"/>
    <p:sldId id="332" r:id="rId46"/>
    <p:sldId id="516" r:id="rId47"/>
    <p:sldId id="514" r:id="rId4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368"/>
    <a:srgbClr val="C6C583"/>
    <a:srgbClr val="FFFF00"/>
    <a:srgbClr val="FFFF9B"/>
    <a:srgbClr val="663300"/>
    <a:srgbClr val="000054"/>
    <a:srgbClr val="002600"/>
    <a:srgbClr val="005800"/>
    <a:srgbClr val="001000"/>
    <a:srgbClr val="000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96" autoAdjust="0"/>
    <p:restoredTop sz="94553" autoAdjust="0"/>
  </p:normalViewPr>
  <p:slideViewPr>
    <p:cSldViewPr>
      <p:cViewPr varScale="1">
        <p:scale>
          <a:sx n="83" d="100"/>
          <a:sy n="83" d="100"/>
        </p:scale>
        <p:origin x="63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6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2705E-9A97-4F62-8966-0BF53ED0051B}" type="datetimeFigureOut">
              <a:rPr lang="es-PE" smtClean="0"/>
              <a:pPr/>
              <a:t>10/10/2022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1F026-3CDE-4BCD-9FA4-7EA64FEE266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391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CCA4D-AD93-4B1C-9ED9-A976E15E8290}" type="slidenum">
              <a:rPr lang="es-ES"/>
              <a:pPr/>
              <a:t>1</a:t>
            </a:fld>
            <a:endParaRPr lang="es-E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221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15</a:t>
            </a:fld>
            <a:endParaRPr lang="es-P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16</a:t>
            </a:fld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19</a:t>
            </a:fld>
            <a:endParaRPr lang="es-P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27</a:t>
            </a:fld>
            <a:endParaRPr lang="es-P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/>
              <a:pPr/>
              <a:t>32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741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8A906-C84E-4EC7-9724-EAC0B0A3F8D2}" type="slidenum">
              <a:rPr lang="es-ES"/>
              <a:pPr/>
              <a:t>33</a:t>
            </a:fld>
            <a:endParaRPr lang="es-E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2858-800A-44EF-AE5A-55CE760C422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AB28-5B8C-42B0-992A-FA0F6FE2A56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8A753-4177-47D3-B60A-DCDDF4E6C3E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4F64-1510-4D64-81D0-5923DB7B884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DABAF-E1AB-446A-B19C-EC39F2244D4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7B62B-F045-408F-BD68-C9F0E27974D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FF472-B243-4C11-990B-E6D0C23B06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8558-227E-4116-876B-4B6EB57A070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D8C39-803F-4528-ABAA-F5000067EB2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2C9E-37F2-4421-A89A-0FD4070E302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2DEA9-9653-4F7B-B590-987CE96C7B8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E1F42-D394-425A-B41F-13F35C2FD81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09E3-863E-482B-882C-B22508E1EF8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2243D-72FD-4537-A3E7-6B6FDC1D69A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06F10-8096-459A-8133-E32B0F917D0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629F4-0368-4D03-9265-E583B38F707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FD81C-8EDA-4109-A70F-FD236F889D7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87AB2-30E7-440E-8437-DEBCA9AF81C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99D46-56B1-45CE-9321-76CFE212958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6BFCA-D95E-41BF-8A78-A3E4239BE72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82114-A634-4B96-BBC5-DB859C08896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3689E-6843-496E-832E-9A8B37367D4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77010-1DCF-409A-AE13-FBBFD93F0B8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3A9E-433C-4BB3-9029-DDC329E016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2A67-C5AB-4975-8FCC-8AD9BE13C21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B7FC8-8279-4EA4-9C58-1C9D2F4BEC7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2082-D80F-4C82-B208-64200045BB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12FA-5123-4647-A1A9-29B64B9E96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DEB2-6769-4787-850C-7179F4870F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A9F7-7B37-4BD5-BD46-44D7649BAB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AB3D-19AA-4578-B523-BBD4B969F2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FD50-CC08-469B-896E-E1C3FC441D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CB20-1ABF-4BF0-9F82-F9997D775E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9058-EB6D-40E9-8423-0F3FDA23BD2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F629-282D-44E4-8590-B5EEB9341D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BFAA-2820-4CF2-A691-33612DFCFF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2A4F-B7EC-4F49-BC9E-744BE14E10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0935-1E8B-460F-9A0B-E31BD30092E6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1C018-4FA0-4DBF-BC1E-873092AB56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C1E0-F87F-4160-A162-3535E6D81C14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28EE-1A3E-4B13-9457-D44CE8228A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99DA-8BF3-471D-A4E2-B385256C9EA2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1CC2-0468-441B-8EAA-FA8EF99B57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FA878-CB01-4BB8-921E-1A2CF44495D7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D1FBD-58CE-42CD-8C73-7EEEAC385B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8B363-17E0-433B-9D6C-0F57607D7E08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9583-4B52-41F0-A93D-99EB7B2784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0F6D7-60A2-4541-901A-EBA6E0933E89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D6B2-4FD8-4F0D-8372-8F3564ABD6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A732-C2C7-4446-9F48-85BAE408CAEB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ED1DC-CAA7-481C-ACCC-2D36D8D9F2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9C13-87A8-4BB1-9F4C-3FA9FDC2406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F252-C738-4A95-986D-54C1E61EC08F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6C7F-80F8-485E-BBDE-97FCF70E42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33DBF-12B1-4CE2-BA4B-6827B245E96F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77264-3514-4FF0-8CD0-99D39F4B7E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D41D-289B-43E5-B393-CA10835D0575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C278-CBBA-4947-98EC-BD1DE6320F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56067-5863-4CA0-A87A-71B12A1D4D98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3080-34DA-4240-8E35-8430C2F18A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1EBAC-A433-46D8-B17B-48AA8FD6C72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1B831-80E6-4EE2-B357-ABF97E31553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50508-1DB6-44C1-B31E-8F508E11B44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A991-D07A-40F2-ABA5-059359FC0FA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BFFEF-5FE0-4969-8C1F-4C02DC29DA6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3330B-44D0-4384-A9C9-086356FF139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14C1-B108-4C65-A8EE-A87014AD8FD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6AB25-D3E1-48BF-8AAE-7497FC86062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EB4BA-16B4-448E-BCFE-28B3D03E64D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152F4-4A2E-470F-8F2E-B4BAF96EA51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60504-6AA8-4B80-8C79-078AF23FCEA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F4FB2-0B1E-4761-9E14-68D3F888E4C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8189-4B47-48BD-B2FC-25E94C6D14E5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CD88-264C-4497-A5DF-5C92A992CE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0BFCB-F356-485E-901E-4C02C5609AC6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A53E-1EF0-480F-8A59-A786438E4A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C63B-2546-4E09-82AB-0E16653BBC2E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2CF44-6A20-4D7B-BEF9-A06FC85F05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5D9D9-9424-4292-BCF4-841F287160CC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838AA-1F21-4812-95D3-C32FEE0FD8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B61ED-1B5C-459C-8273-5638E0B9861B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49FC-C22F-4E40-AD1E-BA211C44DD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D7E8-54A8-47FA-BE8E-1065E68DC1C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27CC-E41B-403D-AE34-9A35C80178A6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117C-5E08-45F6-BD44-DAF16747ED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6FDD5-6DCF-45CA-8949-2353C0568849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1C9AB-16B3-4495-B4B9-86C585CA72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5BF2-9112-419B-9569-49CCCEA13973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44419-8981-4C39-8328-096BC3602D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37BBD-EE59-405B-9AED-6D083A08A61D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B852F-CDEB-4433-BD9F-C4158D0130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D4565-3FBB-436F-B8FB-8B40CC88EBAE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59E29-B904-4C33-9001-5710EDEA82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4739D-220F-4DFF-8ABC-35A471B0D205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20B3E-B3FD-45CB-8F52-C4ED0A98E3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0FE2A-DE69-4305-AE1D-52BEE459211B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D9EFF-9AFB-4AC3-992A-B8BBF2EEB3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F33E-DFF9-4934-9D64-CAEAE789AEC2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6B03-3D12-4B2C-AAC5-590DE95DC6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099F-B517-4013-A3E3-F5823D5D8900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03ECA-6931-4FEB-A2F3-6B014EB172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61EAF-B9EA-4D18-B236-359A82F1B370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25B7-1A7F-4160-803A-1F787883A4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0B0B-025F-48D7-8B64-F4FD965E672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BC43-CF64-422A-8631-D7535FB6D71A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19D4-6978-433D-BBBF-78D06E1D30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9322B-61F5-434E-BB20-4A22ABBD786D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8F30-07BD-4EBC-80A6-35BB98D81B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3EFD-F69A-405E-920D-53B32D9DC344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77BF3-4D2A-4BAB-8B12-E90267907E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73AAB-C661-4EF8-8453-416B952D474D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6D2C3-4543-4FA1-8948-90DACB5618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6F24D-8DE4-4B7C-8A35-192A6924187A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86AB-149B-4DB2-92D7-9C24A43889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3086-AFCE-4066-9223-9664CEACA8CD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3AB3-7EE2-4D31-9933-F5DF34DF83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A1B43-2696-4C9F-9F95-F51624E03497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28AF-DE9C-430D-8EB3-0602C3F6C8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4DBE6-BF3A-4AA6-A469-85F72E8BFB3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BEECB-C17F-470D-9879-A6EDE451228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78979-011C-4357-AC5E-1876C6CA164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8653-E553-44CE-A292-13EEB7F4C41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68AB0-310B-41DC-9106-A5C66F10BD8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9021-B85A-4E78-B841-4C9A2DC5FBE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2F9A7-757A-4401-A40E-82302D58A5B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148DF-080E-4D09-A154-BFE31010FD4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1C61A-5B89-4E32-9108-C26F712E950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0E18C-A361-469F-8A88-0442DAF82DE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14009-DF2E-4A2D-8E2C-30BD3E963BF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D4D29-82BA-4817-97F9-7EEE96C55E1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9AEB-144C-465C-B853-2EF907EDCD9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E0553-DE67-4BB9-AEB5-57F68EBA4E4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2377-5267-4AF2-B350-E1AF5F44082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3674-3BB1-4130-9FC8-0E932B59668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A7FC9-51AA-4C3B-B851-DBD6F3A0910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C066-6459-44D8-AF1A-86C4A9AB4F4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5B762-4A1B-49AC-8640-D7406B77730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5FB33-ED44-46A7-B9DF-61C3DE3204E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487FD-A7E3-42C3-8F1A-FC730AFF38B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2B8AC-99A5-4F5F-A351-C3522BA211D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56FC-29E2-43CE-AE56-88E08B2E1C9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09F3-2C97-4519-AC2C-47D9BAE46A0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102A-9AE1-47C1-BBA2-036EA90ABAC1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A123A-1E97-4890-AA7A-0F12B98FD8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BC5C-77AD-41E1-88BF-509109C7A79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424-24D3-492B-8F62-626DBA93378C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688B-80AF-4BCE-992F-D3E93FE5FA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BBA49-C6F5-446C-890F-6FBAF6D3FE7E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F0540-8ECC-4B1A-86C5-A6B4C4E8CD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A7166-236D-4C46-804F-33C4F81DBFAB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4EAB-ACD4-4D73-9293-BE9098D610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8AA4-6E7B-4C6D-9E37-9CA1364D6124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40922-F75F-4516-BCA9-E56526122A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DBB9-97CF-4A99-8383-F2C2B3A3ED44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9A5E-4200-4462-88F8-71FCC0F3E7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6BD0-55E0-4F2B-A6F7-07C70C6BA617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589F4-E64F-4F85-AB1E-DB93ADEFEE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CEAF-0FF3-41ED-8089-5276654CACEE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2C511-9486-4773-AFB8-0F937B4DFB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868DF-928C-4FB2-B7B6-48C359D2DEC1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53A19-AD3A-4CD8-BAC2-867EC996E7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0C79-B807-47E6-AD56-34780E4C711F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161E-4FF1-424F-AA24-676248EFE9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0EA70-8D32-46C3-8B3D-4B363A124B79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35FE8-67D4-4E21-8304-70BC99DFD3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346A39E-8013-482B-9FE2-BFD92DB9D17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39D808-8841-4D8D-8F87-832FC9B9C13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C6FC3ACC-B659-4F79-85A0-8B72285CC72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D449A6-22B5-4EB0-8167-81F62D36EE5B}" type="slidenum">
              <a:rPr lang="es-ES">
                <a:solidFill>
                  <a:srgbClr val="000000"/>
                </a:solidFill>
                <a:cs typeface="+mn-cs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fld id="{95218BFD-B4DE-4D4C-81DD-C8D9A2D0034C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51B21445-F4D9-4127-916C-0AE7056CE6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25CA5-4073-4BB1-AB09-F52F5ABDE92A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fld id="{B5DA2B47-5F94-4ECB-91C7-2EA9657E94E2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F223476C-9C29-4262-98D3-A130305C2D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fld id="{3D80B548-1552-4131-A717-2979A3F4CD13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AF2DD760-EE4E-4EE5-B386-0F50ACA0C7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DF01EC6-0EE6-47E1-B72F-083D13CCC169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93B2AD-FBF0-4433-85FF-5EB15D2A5D5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55BA08A-FB2C-4899-A9ED-0B7615E0672C}" type="datetime10">
              <a:rPr lang="ca-ES"/>
              <a:pPr>
                <a:defRPr/>
              </a:pPr>
              <a:t>12:30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CF08B8BF-8E86-4F95-AE64-2AEB2D4A17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pe/url?sa=i&amp;rct=j&amp;q=&amp;esrc=s&amp;frm=1&amp;source=images&amp;cd=&amp;cad=rja&amp;docid=lTi0HVd7i0H8HM&amp;tbnid=awUpvGsLBg0uvM:&amp;ved=0CAUQjRw&amp;url=http://www.freebibleimages.org/photos/persistent-widow/&amp;ei=zCtcUvSEEo3xkQf2o4GYBA&amp;bvm=bv.53899372,d.eW0&amp;psig=AFQjCNETunpeljfKnwT4ETZMilw9JgWmWg&amp;ust=1381858621338193" TargetMode="Externa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pe/url?sa=i&amp;rct=j&amp;q=&amp;esrc=s&amp;frm=1&amp;source=images&amp;cd=&amp;cad=rja&amp;docid=Kwn0X3z-ZRTHvM&amp;tbnid=qAjRKTilIJFgFM:&amp;ved=0CAUQjRw&amp;url=http://elregresa.net/como-ayudar-a-los-hermanos-que-son-perseguidos%E2%80%8Fhno-hanson/&amp;ei=ynZcUvPEB5GK9gTqooD4CA&amp;bvm=bv.53899372,d.eW0&amp;psig=AFQjCNHHUukWX1TqPu0ns3gbK0KL1VJExg&amp;ust=1381877815280393" TargetMode="Externa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pe/url?sa=i&amp;rct=j&amp;q=&amp;esrc=s&amp;frm=1&amp;source=images&amp;cd=&amp;cad=rja&amp;docid=su-XiZXpgzUyuM&amp;tbnid=hUgoX9cmHyVkFM:&amp;ved=0CAUQjRw&amp;url=http://www.editoriallapaz.org/archivo_mente_espiritu.htm&amp;ei=r6pcUs-aMor89gSejYCYBA&amp;psig=AFQjCNHGpGWLgTLeAis5qwuFSmKXH-dK5w&amp;ust=1381890856665869" TargetMode="Externa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pe/url?sa=i&amp;rct=j&amp;q=&amp;esrc=s&amp;frm=1&amp;source=images&amp;cd=&amp;cad=rja&amp;docid=ZL9rUaxor4wNCM&amp;tbnid=j-cq4j9t8tBpuM:&amp;ved=0CAUQjRw&amp;url=http://vivelastereo.com/devocionales/?cat=1&amp;paged=21&amp;ei=1HxcUv3dLoi09gSy8ICgDw&amp;psig=AFQjCNGmQ6yMcLjd8_EzgZ7fJfM2hQ0kVA&amp;ust=1381879273837508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1055"/>
            <a:ext cx="8136904" cy="59102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093296"/>
            <a:ext cx="4633362" cy="219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YANNI - IN THE MIRROR - ONE MAN'S DREAM.wav"/>
          </p:stSnd>
        </p:sndAc>
      </p:transition>
    </mc:Choice>
    <mc:Fallback xmlns="">
      <p:transition spd="slow">
        <p:fade/>
        <p:sndAc>
          <p:stSnd loop="1">
            <p:snd r:embed="rId6" name="YANNI - IN THE MIRROR - ONE MAN'S DREA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3568" y="656919"/>
            <a:ext cx="69079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Había en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la misma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ciudad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una viuda que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no cesaba de suplicarle: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 descr="C:\Users\PILAR\Pictures\002-persistent-wi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5904656" cy="542592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2706018"/>
            <a:ext cx="24482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es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Hazme justicia frente a mi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enemigo</a:t>
            </a:r>
            <a:r>
              <a:rPr lang="es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."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reebibleimages.org/storydata/photos/FB_Persistent_Widow/overview_images/009-persistent-widow.jpg?13297613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5921651" cy="56886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508104" y="620688"/>
            <a:ext cx="30243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algún tiempo se negó, pero después se dijo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PILAR\Pictures\005-persistent-wi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832648" cy="60486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788024" y="764704"/>
            <a:ext cx="396044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 Aunque ni temo a Dios ni respeto a los hombres, como esta viuda me está fastidiando, le haré justicia, para que no venga continuamente a molestarme”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813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2985"/>
            <a:ext cx="5798649" cy="55361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99592" y="421753"/>
            <a:ext cx="3286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el Señor añadió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02372" y="2420888"/>
            <a:ext cx="27020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hará justicia a sus elegidos que le gritan día y noche?;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64088" y="1142984"/>
            <a:ext cx="32861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"Fíjense  en lo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dice el juez injusto;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entonces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Dios,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15221" y="4658546"/>
            <a:ext cx="3286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¿los hará esperar? 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325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http://palabradevida.files.wordpress.com/2010/09/gavelandsc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548680"/>
            <a:ext cx="7992888" cy="467542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19672" y="4797152"/>
            <a:ext cx="60486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 les  aseguro que les hará justicia sin tardar. 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LAR\Pictures\viuda y mal juez\015-persistent-wid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052735"/>
            <a:ext cx="6216373" cy="530861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71600" y="391015"/>
            <a:ext cx="698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Pero, cuando venga el Hijo del hombre,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78172" y="4071292"/>
            <a:ext cx="5366235" cy="158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encontrará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esa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 </a:t>
            </a: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sobre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tierra?"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LAR\Pictures\viuda y mal juez\013-persistent-wid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25" y="1052736"/>
            <a:ext cx="7064599" cy="53285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941168"/>
            <a:ext cx="7295671" cy="1150162"/>
          </a:xfr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s-PE" sz="3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enseñanza quiere dar Jesús a sus discípulos con esta parábola?</a:t>
            </a:r>
          </a:p>
          <a:p>
            <a:pPr algn="ctr">
              <a:buNone/>
            </a:pPr>
            <a:endParaRPr lang="es-PE" sz="36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16061" y="476672"/>
            <a:ext cx="5918928" cy="707886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r>
              <a:rPr lang="es-PE" sz="4000" b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</a:rPr>
              <a:t>Preguntas para la lectura: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ILAR\Pictures\viuda y mal juez\011-persistent-wi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3384"/>
            <a:ext cx="7848872" cy="492397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1187624" y="620688"/>
            <a:ext cx="56166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PE" sz="1800" b="1" kern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¿Cuál es la actitud del juez?</a:t>
            </a:r>
            <a:endParaRPr kumimoji="0" lang="es-PE" sz="1800" b="1" i="0" u="none" strike="noStrike" kern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827584" y="5517302"/>
            <a:ext cx="69847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4000" b="1" kern="0" dirty="0" smtClean="0">
                <a:solidFill>
                  <a:schemeClr val="bg1"/>
                </a:solidFill>
                <a:effectLst/>
                <a:latin typeface="+mn-lt"/>
              </a:rPr>
              <a:t>¿Cuál es la actitud de la viuda?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4000" b="1" kern="0" dirty="0" smtClean="0">
              <a:solidFill>
                <a:schemeClr val="bg1"/>
              </a:solidFill>
              <a:effectLst/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kumimoji="0" lang="es-PE" sz="4000" b="1" i="0" u="none" strike="noStrike" kern="0" normalizeH="0" baseline="0" noProof="0" dirty="0"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70378"/>
            <a:ext cx="8068827" cy="5910950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92747" y="470378"/>
            <a:ext cx="648072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PE" sz="4000" b="1" kern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¿Cómo razona el juez?</a:t>
            </a:r>
            <a:endParaRPr kumimoji="0" lang="es-PE" sz="4000" b="1" i="0" u="none" strike="noStrike" kern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508104" y="1256173"/>
            <a:ext cx="3021547" cy="296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Wave2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s-PE" sz="3200" b="1" kern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¿Por qué razón termina atendiendo           a la pobre mujer?</a:t>
            </a:r>
            <a:endParaRPr kumimoji="0" lang="es-PE" sz="3200" b="1" i="0" u="none" strike="noStrike" kern="0" normalizeH="0" baseline="0" noProof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4" y="476672"/>
            <a:ext cx="8133584" cy="590465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7822" y="5013176"/>
            <a:ext cx="6519668" cy="946934"/>
          </a:xfr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lvl="0" algn="ctr">
              <a:buFont typeface="Wingdings" panose="05000000000000000000" pitchFamily="2" charset="2"/>
              <a:buChar char="Ø"/>
            </a:pPr>
            <a:r>
              <a:rPr lang="es-PE" sz="36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¿Qué conclusión saca Jesús de esta parábola?</a:t>
            </a:r>
          </a:p>
          <a:p>
            <a:pPr lvl="0" algn="ctr">
              <a:buFont typeface="Wingdings" panose="05000000000000000000" pitchFamily="2" charset="2"/>
              <a:buChar char="Ø"/>
            </a:pPr>
            <a:endParaRPr lang="es-PE" sz="36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rar sin desanimarse - Mi Devo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2" y="471055"/>
            <a:ext cx="8091716" cy="590056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4 Rectángulo"/>
          <p:cNvSpPr/>
          <p:nvPr/>
        </p:nvSpPr>
        <p:spPr>
          <a:xfrm>
            <a:off x="512732" y="454590"/>
            <a:ext cx="37564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San </a:t>
            </a:r>
            <a:r>
              <a:rPr lang="es-ES" sz="2800" dirty="0" smtClean="0">
                <a:solidFill>
                  <a:srgbClr val="C00000"/>
                </a:solidFill>
                <a:effectLst/>
                <a:latin typeface="Rockwell Extra Bold" panose="02060903040505020403" pitchFamily="18" charset="0"/>
              </a:rPr>
              <a:t>Lucas</a:t>
            </a:r>
            <a:r>
              <a:rPr lang="es-ES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 </a:t>
            </a:r>
            <a:r>
              <a:rPr lang="es-ES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  <a:cs typeface="Times New Roman" pitchFamily="18" charset="0"/>
              </a:rPr>
              <a:t>18</a:t>
            </a:r>
            <a:r>
              <a:rPr lang="es-ES" sz="2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  <a:cs typeface="Times New Roman" pitchFamily="18" charset="0"/>
              </a:rPr>
              <a:t>, 1-8</a:t>
            </a:r>
          </a:p>
          <a:p>
            <a:pPr algn="ctr"/>
            <a:r>
              <a:rPr lang="es-ES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35696" y="3981126"/>
            <a:ext cx="5904656" cy="19288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s-ES" sz="28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8F2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Rockwell Extra Bold" panose="02060903040505020403" pitchFamily="18" charset="0"/>
              </a:rPr>
              <a:t>ORAR SIN DESANIMARSE</a:t>
            </a:r>
          </a:p>
          <a:p>
            <a:pPr algn="ctr"/>
            <a:endParaRPr lang="es-ES" sz="2800" b="1" i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8F2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6 CuadroTexto"/>
          <p:cNvSpPr txBox="1"/>
          <p:nvPr/>
        </p:nvSpPr>
        <p:spPr>
          <a:xfrm>
            <a:off x="512732" y="5971507"/>
            <a:ext cx="279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Domingo 29 T.O.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6" name="10 CuadroTexto"/>
          <p:cNvSpPr txBox="1"/>
          <p:nvPr/>
        </p:nvSpPr>
        <p:spPr>
          <a:xfrm>
            <a:off x="5009950" y="5940729"/>
            <a:ext cx="3594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 smtClean="0">
                <a:solidFill>
                  <a:schemeClr val="bg1"/>
                </a:solidFill>
              </a:rPr>
              <a:t>16 de Octubre 2022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9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1.bp.blogspot.com/_stg80Fonnfs/SpHnnjOn8xI/AAAAAAAAAJc/r3i5PhSmqk8/s320/oraci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298486" y="590914"/>
            <a:ext cx="6765902" cy="578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9" name="8 Rectángulo"/>
          <p:cNvSpPr/>
          <p:nvPr/>
        </p:nvSpPr>
        <p:spPr>
          <a:xfrm>
            <a:off x="3356852" y="544324"/>
            <a:ext cx="2573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s-ES_tradnl" sz="3200" b="1" i="1" kern="0" dirty="0" smtClean="0">
                <a:solidFill>
                  <a:srgbClr val="FFFF00"/>
                </a:solidFill>
                <a:latin typeface="Times"/>
              </a:rPr>
              <a:t>Motivación: 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683568" y="2564904"/>
            <a:ext cx="7704856" cy="1750219"/>
          </a:xfrm>
          <a:prstGeom prst="rect">
            <a:avLst/>
          </a:prstGeom>
          <a:noFill/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kumimoji="0" lang="es-PE" sz="28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593851" y="1334626"/>
            <a:ext cx="7884290" cy="2093684"/>
          </a:xfrm>
          <a:prstGeom prst="rect">
            <a:avLst/>
          </a:prstGeom>
          <a:noFill/>
          <a:effectLst>
            <a:softEdge rad="63500"/>
          </a:effectLst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ES" sz="2800" b="1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97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800" b="1" kern="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97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Señor nos escucha y busca siempre nuestro bien. Sabiendo que en esta enseñanza el Señor nos quiere motivar a orar siempre, sin desanimarnos jamás, veamos qué nos dice el Señor y cómo hacerlo vida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es-PE" sz="2800" b="1" kern="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97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97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1" y="488151"/>
            <a:ext cx="2808312" cy="743712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lregresa.net/wp-content/uploads/2012/01/Oracion-Persecuc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36904" cy="583264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99592" y="449372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PE" sz="2800" b="1" dirty="0" smtClean="0">
                <a:solidFill>
                  <a:srgbClr val="FFFFA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Viendo que el Señor nos invita a la oración,                 a la perseverancia, a confiar y esperar en Él, yo en mi relación de corazón a corazón con el Señor,</a:t>
            </a:r>
            <a:endParaRPr lang="es-ES" sz="2800" b="1" dirty="0">
              <a:solidFill>
                <a:srgbClr val="FFFFA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221" name="7 Conector recto"/>
          <p:cNvCxnSpPr>
            <a:cxnSpLocks noChangeShapeType="1"/>
          </p:cNvCxnSpPr>
          <p:nvPr/>
        </p:nvCxnSpPr>
        <p:spPr bwMode="auto">
          <a:xfrm rot="5400000">
            <a:off x="2713831" y="1356519"/>
            <a:ext cx="428625" cy="1588"/>
          </a:xfrm>
          <a:prstGeom prst="line">
            <a:avLst/>
          </a:prstGeom>
          <a:noFill/>
          <a:ln w="9525" algn="ctr">
            <a:solidFill>
              <a:srgbClr val="8F4107">
                <a:alpha val="47842"/>
              </a:srgbClr>
            </a:solidFill>
            <a:round/>
            <a:headEnd/>
            <a:tailEnd/>
          </a:ln>
        </p:spPr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4509120"/>
            <a:ext cx="82809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P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54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¿le abro mi vida, compartiendo con Él todo lo que siento, lo que estoy viviendo, lo que estoy necesitando, para pedirle su ayuda, su sabiduría para actuar de acuerdo a su voluntad? 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54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bcdn-sphotos-e-a.akamaihd.net/hphotos-ak-snc6/253113_491877674183352_17791876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87" y="116632"/>
            <a:ext cx="6858000" cy="51435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552" y="3573016"/>
            <a:ext cx="8105554" cy="196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ChevronInverted">
              <a:avLst/>
            </a:prstTxWarp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  <a:defRPr/>
            </a:pPr>
            <a:r>
              <a:rPr lang="es-P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¿Es mi relación con el Señor, algo vivencial, donde rezo lo que vivo y vivo lo que creo?</a:t>
            </a:r>
          </a:p>
          <a:p>
            <a:pPr marL="571500" indent="-571500" algn="ctr">
              <a:buFont typeface="Wingdings" panose="05000000000000000000" pitchFamily="2" charset="2"/>
              <a:buChar char="Ø"/>
              <a:defRPr/>
            </a:pP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8-SM-ManosJes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290911" cy="531921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83568" y="4797152"/>
            <a:ext cx="77559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 eaLnBrk="0" hangingPunct="0">
              <a:buFont typeface="Arial" panose="020B0604020202020204" pitchFamily="34" charset="0"/>
              <a:buChar char="•"/>
              <a:defRPr/>
            </a:pPr>
            <a:r>
              <a:rPr lang="es-P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¿Le dejo en sus manos todo lo que soy y todo lo que necesito?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 descr="UnaOracionw.jpg"/>
          <p:cNvPicPr>
            <a:picLocks noChangeAspect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803203" y="332656"/>
            <a:ext cx="764383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619672" y="467961"/>
            <a:ext cx="55955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buFont typeface="Wingdings" panose="05000000000000000000" pitchFamily="2" charset="2"/>
              <a:buChar char="Ø"/>
              <a:defRPr/>
            </a:pPr>
            <a:r>
              <a:rPr lang="es-PE" sz="32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sí, ¿cómo es mi oración?</a:t>
            </a:r>
            <a:endParaRPr lang="es-ES" sz="32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30767" y="2132856"/>
            <a:ext cx="24450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</a:rPr>
              <a:t>¿qué digo cuando rezo?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4312" y="5661248"/>
            <a:ext cx="68580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" charset="0"/>
              </a:rPr>
              <a:t>¿de qué le hablo al Señor?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9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1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h8eXmgVO_fUHJB-iAlDXOaCfp0IVd9q71oIC4fx5xRveHYLd_G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0416"/>
            <a:ext cx="5819775" cy="50405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71600" y="4658888"/>
            <a:ext cx="68407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marL="571500" indent="-571500" algn="ctr" eaLnBrk="0" hangingPunct="0">
              <a:buFont typeface="Wingdings" panose="05000000000000000000" pitchFamily="2" charset="2"/>
              <a:buChar char="Ø"/>
              <a:defRPr/>
            </a:pPr>
            <a:r>
              <a:rPr lang="es-PE" sz="3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¿En qué circunstancias me cuesta orar sin desanimarme?</a:t>
            </a:r>
            <a:endParaRPr lang="es-ES" sz="3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velastereo.com/devocionales/wp-content/uploads/2012/02/Orando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191250" cy="41490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334444" y="764704"/>
            <a:ext cx="28575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_tradnl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Motivación: 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55576" y="1871411"/>
            <a:ext cx="7603208" cy="2143140"/>
          </a:xfrm>
          <a:prstGeom prst="rect">
            <a:avLst/>
          </a:prstGeom>
        </p:spPr>
        <p:txBody>
          <a:bodyPr/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s-PE" sz="28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</a:rPr>
              <a:t>Después </a:t>
            </a:r>
            <a:r>
              <a:rPr lang="es-PE" sz="32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</a:rPr>
              <a:t>de</a:t>
            </a:r>
            <a:r>
              <a:rPr lang="es-PE" sz="28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</a:rPr>
              <a:t> esta parábola, ahora nuestra oración debe ser hecha con más seguridad y convicción, sabiendo que el Señor está muy pendiente de todo lo que le pedimos.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endParaRPr lang="es-ES" sz="2800" i="1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alibri Light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alibri Light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77"/>
          <a:stretch/>
        </p:blipFill>
        <p:spPr>
          <a:xfrm>
            <a:off x="539552" y="562396"/>
            <a:ext cx="3011424" cy="121042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rmanece junto a mí: Parábola de la viuda importuna | Iglesia de Dios Un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8119369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537321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•	Luego de un tiempo de oración personal, compartimos </a:t>
            </a:r>
            <a:r>
              <a:rPr lang="es-ES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nuestra oración</a:t>
            </a:r>
            <a:endParaRPr lang="es-PE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almo Alzaré Mis Ojos A Los Montes - Consejos O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2" y="496293"/>
            <a:ext cx="8136905" cy="59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7739" y="496293"/>
            <a:ext cx="30091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40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a-ES" sz="4000" b="1" i="1" dirty="0" err="1">
                <a:solidFill>
                  <a:schemeClr val="bg1"/>
                </a:solidFill>
                <a:latin typeface="Comic Sans MS" pitchFamily="66" charset="0"/>
              </a:rPr>
              <a:t>Salmo</a:t>
            </a:r>
            <a:r>
              <a:rPr lang="ca-ES" sz="40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chemeClr val="bg1"/>
                </a:solidFill>
                <a:latin typeface="Comic Sans MS" pitchFamily="66" charset="0"/>
              </a:rPr>
              <a:t>120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12610" y="1683033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C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  <a:t>Levanto mis ojos a los montes: </a:t>
            </a:r>
            <a:r>
              <a:rPr lang="es-ES" sz="32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C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  <a:t>¿</a:t>
            </a:r>
            <a:r>
              <a:rPr lang="es-ES" sz="32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C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  <a:t>de dónde me vendrá el auxilio</a:t>
            </a:r>
            <a:r>
              <a:rPr lang="es-ES" sz="32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C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  <a:t>? El </a:t>
            </a:r>
            <a:r>
              <a:rPr lang="es-ES" sz="32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C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  <a:t>auxilio me viene del Señor, </a:t>
            </a:r>
            <a:br>
              <a:rPr lang="es-ES" sz="32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C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</a:br>
            <a:r>
              <a:rPr lang="es-ES" sz="32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C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 Light" pitchFamily="34" charset="0"/>
                <a:cs typeface="Times New Roman" charset="0"/>
              </a:rPr>
              <a:t>que hizo el cielo y la tierra.</a:t>
            </a:r>
            <a:endParaRPr lang="ca-ES" sz="3200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C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 Light" pitchFamily="34" charset="0"/>
              <a:cs typeface="Times New Roman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22059" y="5301208"/>
            <a:ext cx="44641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charset="0"/>
              </a:rPr>
              <a:t>El auxilio me viene del Señor, </a:t>
            </a:r>
            <a:b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charset="0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Times New Roman" charset="0"/>
              </a:rPr>
              <a:t>que hizo el cielo y la tierra.</a:t>
            </a:r>
            <a:endParaRPr lang="ca-E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>
          <a:xfrm>
            <a:off x="467544" y="476672"/>
            <a:ext cx="8136904" cy="5904656"/>
          </a:xfrm>
          <a:prstGeom prst="rect">
            <a:avLst/>
          </a:prstGeom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259632" y="620688"/>
            <a:ext cx="7056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1200" b="1" dirty="0">
                <a:effectLst/>
                <a:latin typeface="Calibri Light" pitchFamily="34" charset="0"/>
              </a:rPr>
              <a:t>   </a:t>
            </a:r>
            <a:r>
              <a:rPr lang="es-ES" sz="3200" b="1" dirty="0">
                <a:effectLst/>
                <a:latin typeface="Calibri Light" pitchFamily="34" charset="0"/>
                <a:cs typeface="Times New Roman" charset="0"/>
              </a:rPr>
              <a:t>No </a:t>
            </a:r>
            <a:r>
              <a:rPr lang="es-ES" sz="3200" b="1" dirty="0" smtClean="0">
                <a:effectLst/>
                <a:latin typeface="Calibri Light" pitchFamily="34" charset="0"/>
                <a:cs typeface="Times New Roman" charset="0"/>
              </a:rPr>
              <a:t>permitirá que resbale tu pie, tu </a:t>
            </a:r>
            <a:r>
              <a:rPr lang="es-ES" sz="3200" b="1" dirty="0">
                <a:effectLst/>
                <a:latin typeface="Calibri Light" pitchFamily="34" charset="0"/>
                <a:cs typeface="Times New Roman" charset="0"/>
              </a:rPr>
              <a:t>guardián no duerme; </a:t>
            </a:r>
            <a:r>
              <a:rPr lang="es-ES" sz="3200" b="1" dirty="0" smtClean="0">
                <a:effectLst/>
                <a:latin typeface="Calibri Light" pitchFamily="34" charset="0"/>
                <a:cs typeface="Times New Roman" charset="0"/>
              </a:rPr>
              <a:t>no </a:t>
            </a:r>
            <a:r>
              <a:rPr lang="es-ES" sz="3200" b="1" dirty="0">
                <a:effectLst/>
                <a:latin typeface="Calibri Light" pitchFamily="34" charset="0"/>
                <a:cs typeface="Times New Roman" charset="0"/>
              </a:rPr>
              <a:t>duerme ni </a:t>
            </a:r>
            <a:r>
              <a:rPr lang="es-ES" sz="3200" b="1" dirty="0" smtClean="0">
                <a:effectLst/>
                <a:latin typeface="Calibri Light" pitchFamily="34" charset="0"/>
                <a:cs typeface="Times New Roman" charset="0"/>
              </a:rPr>
              <a:t>reposa el </a:t>
            </a:r>
            <a:r>
              <a:rPr lang="es-ES" sz="3200" b="1" dirty="0">
                <a:effectLst/>
                <a:latin typeface="Calibri Light" pitchFamily="34" charset="0"/>
                <a:cs typeface="Times New Roman" charset="0"/>
              </a:rPr>
              <a:t>guardián de Israel.</a:t>
            </a:r>
            <a:endParaRPr lang="ca-ES" sz="3200" b="1" dirty="0">
              <a:effectLst/>
              <a:latin typeface="Calibri Light" pitchFamily="34" charset="0"/>
              <a:cs typeface="Times New Roman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89775" y="5085184"/>
            <a:ext cx="55266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sz="3200" b="1" dirty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charset="0"/>
              </a:rPr>
              <a:t>El auxilio me viene del Señor, </a:t>
            </a:r>
            <a:br>
              <a:rPr lang="es-E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charset="0"/>
              </a:rPr>
            </a:br>
            <a:r>
              <a:rPr lang="es-E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charset="0"/>
              </a:rPr>
              <a:t>que hizo el cielo y la tierra.</a:t>
            </a:r>
            <a:endParaRPr lang="ca-ES" sz="32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+mn-lt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8287829" cy="5904656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226978" y="345701"/>
            <a:ext cx="8456385" cy="981892"/>
          </a:xfrm>
          <a:prstGeom prst="rect">
            <a:avLst/>
          </a:prstGeom>
          <a:noFill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ES_tradnl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_tradnl" b="1" kern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Ambientación</a:t>
            </a:r>
            <a:r>
              <a:rPr lang="es-ES_tradnl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PE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cirio adornado, velas de diferentes tamaños, algunas apagadas           y otras encendidas.                   </a:t>
            </a:r>
            <a:r>
              <a:rPr lang="es-PE" kern="0" dirty="0" smtClean="0">
                <a:ln w="18415" cmpd="sng">
                  <a:solidFill>
                    <a:srgbClr val="F8F2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Frase: </a:t>
            </a:r>
            <a:r>
              <a:rPr lang="es-PE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 siempre sin                       desanimarte</a:t>
            </a:r>
            <a:endParaRPr lang="es-PE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s-PE" sz="2000" b="1" kern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s-PE" sz="20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8430" y="5509350"/>
            <a:ext cx="7949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Cantos </a:t>
            </a:r>
            <a:r>
              <a:rPr lang="es-ES_tradnl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sugeridos:</a:t>
            </a:r>
            <a:r>
              <a:rPr lang="es-PE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P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Señor enséñanos a orar;                        Siempre confío en mi Dios.</a:t>
            </a:r>
            <a:endParaRPr lang="es-PE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9326" y="2324130"/>
            <a:ext cx="4015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4000" b="1" kern="0" dirty="0" smtClean="0">
                <a:solidFill>
                  <a:srgbClr val="FFFF00"/>
                </a:solidFill>
                <a:latin typeface="Times New Roman"/>
              </a:rPr>
              <a:t>Ora </a:t>
            </a:r>
            <a:r>
              <a:rPr lang="es-PE" sz="4400" b="1" kern="0" dirty="0" smtClean="0">
                <a:solidFill>
                  <a:srgbClr val="FFFF00"/>
                </a:solidFill>
                <a:latin typeface="Times New Roman"/>
              </a:rPr>
              <a:t>siempre sin</a:t>
            </a:r>
            <a:r>
              <a:rPr lang="es-PE" b="1" kern="0" dirty="0" smtClean="0">
                <a:solidFill>
                  <a:srgbClr val="FFFF00"/>
                </a:solidFill>
                <a:latin typeface="Times New Roman"/>
              </a:rPr>
              <a:t> </a:t>
            </a:r>
          </a:p>
        </p:txBody>
      </p:sp>
      <p:cxnSp>
        <p:nvCxnSpPr>
          <p:cNvPr id="3" name="2 Conector recto"/>
          <p:cNvCxnSpPr/>
          <p:nvPr/>
        </p:nvCxnSpPr>
        <p:spPr>
          <a:xfrm flipV="1">
            <a:off x="5715584" y="3639609"/>
            <a:ext cx="0" cy="16188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0 Rectángulo"/>
          <p:cNvSpPr/>
          <p:nvPr/>
        </p:nvSpPr>
        <p:spPr>
          <a:xfrm>
            <a:off x="5395078" y="1578458"/>
            <a:ext cx="3161443" cy="1581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4400" b="1" kern="0" dirty="0" smtClean="0">
                <a:solidFill>
                  <a:srgbClr val="FFFF00"/>
                </a:solidFill>
                <a:latin typeface="Times New Roman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4400" b="1" kern="0" dirty="0" smtClean="0">
                <a:solidFill>
                  <a:srgbClr val="FFFF00"/>
                </a:solidFill>
                <a:latin typeface="Times New Roman"/>
              </a:rPr>
              <a:t>desanimarte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9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375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 RINCÓN PARA ORAR A DIOS: CON LOS BRAZOS ABIER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183339" cy="59046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27584" y="476672"/>
            <a:ext cx="7056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i="1" dirty="0">
                <a:solidFill>
                  <a:srgbClr val="FFFFA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  <a:cs typeface="Times New Roman" charset="0"/>
              </a:rPr>
              <a:t>El Señor </a:t>
            </a:r>
            <a:r>
              <a:rPr lang="es-ES" sz="3200" b="1" i="1" dirty="0" smtClean="0">
                <a:solidFill>
                  <a:srgbClr val="FFFFA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  <a:cs typeface="Times New Roman" charset="0"/>
              </a:rPr>
              <a:t>te guarda a su sombra, está a tu derecha; de día el sol no te hará daño, ni la luna de noche.</a:t>
            </a:r>
            <a:endParaRPr lang="ca-ES" sz="3200" b="1" i="1" dirty="0">
              <a:solidFill>
                <a:srgbClr val="FFFFA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Calibri Light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51720" y="4941168"/>
            <a:ext cx="55266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3200" b="1" dirty="0">
                <a:solidFill>
                  <a:srgbClr val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charset="0"/>
              </a:rPr>
              <a:t>El auxilio me viene del Señor, </a:t>
            </a:r>
            <a:b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charset="0"/>
              </a:rPr>
            </a:b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charset="0"/>
              </a:rPr>
              <a:t>que hizo el cielo y la tierra.</a:t>
            </a:r>
            <a:endParaRPr lang="ca-ES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+mn-lt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n los brazos en alto | El Inform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8208912" cy="58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99592" y="2617166"/>
            <a:ext cx="71500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Señor </a:t>
            </a:r>
            <a:r>
              <a:rPr lang="es-E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 guarda de todo mal, él guarda tu alma; el Señor guarda tus entradas y </a:t>
            </a:r>
            <a:r>
              <a:rPr lang="es-ES" sz="320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salidas</a:t>
            </a:r>
            <a:r>
              <a:rPr lang="es-E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ahora y por siempre.</a:t>
            </a:r>
            <a:endParaRPr lang="ca-ES" sz="3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03437" y="5373216"/>
            <a:ext cx="54130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auxilio me viene del Señor, </a:t>
            </a:r>
            <a:b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hizo el cielo y la tierra.</a:t>
            </a:r>
            <a:endParaRPr lang="ca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4"/>
          <a:stretch/>
        </p:blipFill>
        <p:spPr>
          <a:xfrm>
            <a:off x="412379" y="466407"/>
            <a:ext cx="8241598" cy="5914921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14027" y="1648747"/>
            <a:ext cx="714883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kern="0" dirty="0">
                <a:solidFill>
                  <a:srgbClr val="FFFFFF"/>
                </a:solidFill>
                <a:effectLst>
                  <a:glow rad="101600">
                    <a:srgbClr val="0A6C1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San Vicente decía a los misioneros sobre la oración Dios, cuando quiere comunicarse a alguien, lo hace sin esfuerzos, de una manera sensible, muy suave, dulce y amorosa; así pues, pidámosle muchas </a:t>
            </a:r>
            <a:r>
              <a:rPr lang="es-ES" sz="2600" b="1" kern="0" dirty="0" smtClean="0">
                <a:solidFill>
                  <a:srgbClr val="FFFFFF"/>
                </a:solidFill>
                <a:effectLst>
                  <a:glow rad="101600">
                    <a:srgbClr val="0A6C1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                              veces </a:t>
            </a:r>
            <a:r>
              <a:rPr lang="es-ES" sz="2600" b="1" kern="0" dirty="0">
                <a:solidFill>
                  <a:srgbClr val="FFFFFF"/>
                </a:solidFill>
                <a:effectLst>
                  <a:glow rad="101600">
                    <a:srgbClr val="0A6C1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este don de la oración, y con mucha </a:t>
            </a:r>
            <a:r>
              <a:rPr lang="es-ES" sz="2600" b="1" kern="0" dirty="0" smtClean="0">
                <a:solidFill>
                  <a:srgbClr val="FFFFFF"/>
                </a:solidFill>
                <a:effectLst>
                  <a:glow rad="101600">
                    <a:srgbClr val="0A6C1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                                     confianza</a:t>
            </a:r>
            <a:r>
              <a:rPr lang="es-ES" sz="2600" b="1" kern="0" dirty="0">
                <a:solidFill>
                  <a:srgbClr val="FFFFFF"/>
                </a:solidFill>
                <a:effectLst>
                  <a:glow rad="101600">
                    <a:srgbClr val="0A6C1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. </a:t>
            </a:r>
            <a:r>
              <a:rPr lang="es-ES" sz="2600" b="1" kern="0" dirty="0" smtClean="0">
                <a:solidFill>
                  <a:srgbClr val="FFFFFF"/>
                </a:solidFill>
                <a:effectLst>
                  <a:glow rad="101600">
                    <a:srgbClr val="0A6C1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Dios</a:t>
            </a:r>
            <a:r>
              <a:rPr lang="es-ES" sz="2600" b="1" kern="0" dirty="0">
                <a:solidFill>
                  <a:srgbClr val="FFFFFF"/>
                </a:solidFill>
                <a:effectLst>
                  <a:glow rad="101600">
                    <a:srgbClr val="0A6C1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, por su parte, no busca nada mejor; pidámoselo, pero con toda confianza, y estemos seguros de que acabará concediéndonoslo, por su propia misericordia. El no se niega nunca, cuando rezamos con humildad y confianza. Si no lo concede al principio, lo concederá luego. </a:t>
            </a:r>
            <a:endParaRPr kumimoji="0" lang="es-ES" sz="2600" b="1" i="0" u="none" strike="noStrike" kern="0" normalizeH="0" baseline="0" noProof="0" dirty="0">
              <a:solidFill>
                <a:srgbClr val="FFFFFF"/>
              </a:solidFill>
              <a:effectLst>
                <a:glow rad="101600">
                  <a:srgbClr val="0A6C13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55976" y="707222"/>
            <a:ext cx="1755609" cy="46166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es-ES_tradnl" b="1" kern="0" dirty="0" smtClean="0">
                <a:solidFill>
                  <a:srgbClr val="FFFFAF"/>
                </a:solidFill>
                <a:effectLst/>
              </a:rPr>
              <a:t>Motivación</a:t>
            </a:r>
            <a:r>
              <a:rPr lang="es-ES_tradnl" kern="0" dirty="0" smtClean="0">
                <a:solidFill>
                  <a:srgbClr val="FFFFAF"/>
                </a:solidFill>
                <a:effectLst/>
              </a:rPr>
              <a:t>:</a:t>
            </a:r>
            <a:endParaRPr lang="es-PE" dirty="0">
              <a:solidFill>
                <a:srgbClr val="FFFFA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>
          <a:xfrm>
            <a:off x="611560" y="466407"/>
            <a:ext cx="2767584" cy="943297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6" y="548679"/>
            <a:ext cx="8133684" cy="5815175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340768"/>
            <a:ext cx="7992888" cy="4464496"/>
          </a:xfrm>
          <a:prstGeom prst="rect">
            <a:avLst/>
          </a:prstGeom>
          <a:noFill/>
          <a:effectLst>
            <a:softEdge rad="317500"/>
          </a:effec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ES" sz="28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Hay </a:t>
            </a:r>
            <a:r>
              <a:rPr lang="es-ES" sz="28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que perseverar sin desanimarse; y si no tenemos ahora ese espíritu de Dios, nos lo dará por su misericordia, si insistimos, quizás dentro de tres o cuatro meses, o de uno o dos años. Pase lo </a:t>
            </a:r>
            <a:r>
              <a:rPr lang="es-ES" sz="28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que </a:t>
            </a:r>
            <a:r>
              <a:rPr lang="es-ES" sz="28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pase, confiemos en la providencia, </a:t>
            </a:r>
            <a:r>
              <a:rPr lang="es-ES" sz="28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esperémoslo </a:t>
            </a:r>
            <a:r>
              <a:rPr lang="es-ES" sz="28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todo de su liberalidad, </a:t>
            </a:r>
            <a:r>
              <a:rPr lang="es-ES" sz="28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dejémosle </a:t>
            </a:r>
            <a:r>
              <a:rPr lang="es-ES" sz="28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hacer y tengamos siempre </a:t>
            </a:r>
            <a:r>
              <a:rPr lang="es-ES" sz="28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             ánimos … </a:t>
            </a:r>
            <a:r>
              <a:rPr lang="es-ES" sz="28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Dios escucha muy bien sin que le hablemos</a:t>
            </a:r>
            <a:r>
              <a:rPr lang="es-ES" sz="28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ve </a:t>
            </a:r>
            <a:r>
              <a:rPr lang="es-ES" sz="28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todos los rincones de nuestro </a:t>
            </a:r>
            <a:r>
              <a:rPr lang="es-ES" sz="28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         corazón </a:t>
            </a:r>
            <a:r>
              <a:rPr lang="es-ES" sz="28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lang="es-ES" sz="28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conoce </a:t>
            </a:r>
            <a:r>
              <a:rPr lang="es-ES" sz="28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hasta el más pequeño de nuestros sentimientos. </a:t>
            </a:r>
            <a:r>
              <a:rPr lang="es-ES" sz="28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(San Vicente de Paul, XI </a:t>
            </a:r>
            <a:r>
              <a:rPr lang="es-ES" sz="18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136)</a:t>
            </a:r>
            <a:r>
              <a:rPr lang="es-PE" sz="28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srgbClr val="FF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endParaRPr lang="es-ES_tradnl" sz="2800" b="1" kern="0" dirty="0">
              <a:solidFill>
                <a:schemeClr val="bg1"/>
              </a:solidFill>
              <a:effectLst>
                <a:outerShdw blurRad="50800" dist="38100" dir="10800000" algn="r" rotWithShape="0">
                  <a:srgbClr val="FF0000"/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kumimoji="0" lang="es-ES_tradnl" sz="2800" b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10800000" algn="r" rotWithShape="0">
                  <a:srgbClr val="FF0000"/>
                </a:outerShdw>
              </a:effectLst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0792"/>
            <a:ext cx="8136904" cy="5900536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1319529" y="4509120"/>
            <a:ext cx="72728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PE" sz="3200" b="1" kern="0" dirty="0" smtClean="0">
                <a:solidFill>
                  <a:schemeClr val="bg1"/>
                </a:solidFill>
                <a:effectLst>
                  <a:outerShdw blurRad="50800" dist="38100" algn="l" rotWithShape="0">
                    <a:srgbClr val="005800"/>
                  </a:outerShdw>
                </a:effectLst>
                <a:latin typeface="+mn-lt"/>
              </a:rPr>
              <a:t>Durante la semana, intensificar mi oración, especialmente en la confianza y perseverancia.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srgbClr val="005800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a5/f1/a9/a5f1a9225f9d8874d7b0519973e78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238655"/>
            <a:ext cx="6912768" cy="5070665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Señor Jesús,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la oración es don tuyo,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eres Tú el que nos das sed de ti,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eres Tú el que nos atraes a ti,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eres Tú el que nos abres tu corazón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para que te conozcamos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y experimentemos tu amor y tu misericordia,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por eso, Señor, ahora que nos dices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de orar sin desanimarnos,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de orar insistentemente,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de orar sabiendo que el Padre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nos dará todo lo que necesitamos,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148064" y="332656"/>
            <a:ext cx="2318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_tradnl" sz="2800" b="1" dirty="0" smtClean="0">
                <a:solidFill>
                  <a:srgbClr val="FFFF6D"/>
                </a:solidFill>
              </a:rPr>
              <a:t>Oración final </a:t>
            </a:r>
            <a:endParaRPr lang="es-PE" sz="2800" dirty="0" smtClean="0">
              <a:solidFill>
                <a:srgbClr val="FFFF6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90465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36738" y="806608"/>
            <a:ext cx="4536504" cy="4926648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porque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nos conoce y sabe de nuestra vida,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te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pedimos que abras nuestro corazón,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que nos des necesidad de ti,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que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te busquemos de corazón,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que Tú puedas manifestar tu amor en nosotros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ayudándonos a vivir lo que nos pides,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a dejar que Tú guíes nuestra vida,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viviendo con tus mismos sentimientos,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teniendo tu ayuda y tu bendición,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todos los días de nuestra vida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.              Que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así sea.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 Light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alibri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61/a8/8a/61a88a7cd3f6b5e416a497070f31bc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483768" y="6203576"/>
            <a:ext cx="4389648" cy="561692"/>
          </a:xfrm>
          <a:prstGeom prst="rect">
            <a:avLst/>
          </a:prstGeom>
          <a:solidFill>
            <a:srgbClr val="44133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1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Paúl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www.hijasdelacaridadperu.org             www.cm.peru.com.pe</a:t>
            </a:r>
            <a:endParaRPr lang="es-PE" sz="1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3" y="476672"/>
            <a:ext cx="8136904" cy="590777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627784" y="476672"/>
            <a:ext cx="2417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s-ES_tradnl" sz="2000" b="1" kern="0" dirty="0" smtClean="0">
                <a:solidFill>
                  <a:srgbClr val="FFFF2D"/>
                </a:solidFill>
              </a:rPr>
              <a:t>AMBIENTACIÓN:</a:t>
            </a:r>
            <a:r>
              <a:rPr lang="es-ES_tradnl" sz="2000" kern="0" dirty="0" smtClean="0">
                <a:solidFill>
                  <a:srgbClr val="FFFF2D"/>
                </a:solidFill>
              </a:rPr>
              <a:t> </a:t>
            </a:r>
            <a:endParaRPr lang="es-PE" sz="2000" kern="0" dirty="0" smtClean="0">
              <a:solidFill>
                <a:srgbClr val="FFFF2D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980728"/>
            <a:ext cx="8064896" cy="353943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_tradnl" sz="28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 </a:t>
            </a:r>
            <a:r>
              <a:rPr lang="es-PE" sz="28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La oración es un tema recurrente de Lucas, que dedica varios pasajes para hablar de la importancia de la oración, y así mostrarnos la necesidad de tener esa relación y esa comunicación amorosa con el Padre, </a:t>
            </a:r>
            <a:r>
              <a:rPr lang="es-PE" sz="28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dándole espacio para que Él actúe y así se manifieste en </a:t>
            </a:r>
            <a:r>
              <a:rPr lang="es-PE" sz="28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nosotros </a:t>
            </a:r>
            <a:r>
              <a:rPr lang="es-PE" sz="28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y </a:t>
            </a:r>
            <a:r>
              <a:rPr lang="es-PE" sz="28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por </a:t>
            </a:r>
            <a:r>
              <a:rPr lang="es-PE" sz="28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nosotros</a:t>
            </a:r>
            <a:r>
              <a:rPr lang="es-PE" sz="28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,                                      manifestando </a:t>
            </a:r>
            <a:r>
              <a:rPr lang="es-PE" sz="28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su amor </a:t>
            </a:r>
            <a:r>
              <a:rPr lang="es-PE" sz="28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                                                      y </a:t>
            </a:r>
            <a:r>
              <a:rPr lang="es-PE" sz="28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su gracia</a:t>
            </a:r>
            <a:r>
              <a:rPr lang="es-PE" sz="2800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</a:rPr>
              <a:t>.</a:t>
            </a:r>
            <a:endParaRPr lang="es-PE" sz="28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Bodoni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rusalén: imagen hallada muestra un rostro de Jesucristo distinto al que  se conoce | La Repú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9527"/>
            <a:ext cx="8136904" cy="5891801"/>
          </a:xfrm>
          <a:prstGeom prst="rect">
            <a:avLst/>
          </a:prstGeom>
          <a:solidFill>
            <a:srgbClr val="FFFF00"/>
          </a:solidFill>
          <a:ln w="57150">
            <a:solidFill>
              <a:srgbClr val="EAC368"/>
            </a:solidFill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852936"/>
            <a:ext cx="8064896" cy="38884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s-PE" sz="2800" b="1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Señor Jesús, nos dejas esta parábola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PE" sz="2800" b="1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de la viuda y el juez inicuo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PE" sz="2800" b="1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para invitarnos a perseverar en la oración,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2800" b="1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a confiar que el Padre </a:t>
            </a:r>
            <a:r>
              <a:rPr lang="es-ES" sz="2800" b="1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nos </a:t>
            </a:r>
            <a:r>
              <a:rPr lang="es-ES" sz="2800" b="1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escucha y está pendiente </a:t>
            </a:r>
            <a:r>
              <a:rPr lang="es-ES" sz="2800" b="1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                      de </a:t>
            </a:r>
            <a:r>
              <a:rPr lang="es-ES" sz="2800" b="1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nosotros, </a:t>
            </a:r>
            <a:r>
              <a:rPr lang="es-ES" sz="2800" b="1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que </a:t>
            </a:r>
            <a:r>
              <a:rPr lang="es-ES" sz="2800" b="1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nos ama y que nos responde,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2800" b="1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por eso, Señor, </a:t>
            </a:r>
            <a:endParaRPr lang="es-ES" sz="2800" b="1" dirty="0" smtClean="0">
              <a:ln w="11430"/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es-ES" sz="2800" b="1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al darnos cuenta de la eficacia de la oración,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ES" sz="2800" b="1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te pedimos que derrames tu Espíritu en nosotros, </a:t>
            </a:r>
          </a:p>
          <a:p>
            <a:pPr marL="0" algn="ctr">
              <a:spcBef>
                <a:spcPts val="0"/>
              </a:spcBef>
              <a:buNone/>
            </a:pPr>
            <a:endParaRPr lang="es-ES" sz="2800" b="1" dirty="0">
              <a:ln w="11430"/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es-ES" sz="2800" b="1" dirty="0" smtClean="0">
              <a:ln w="11430"/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es-ES" sz="2800" b="1" dirty="0">
              <a:ln w="11430"/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es-PE" sz="2800" b="1" dirty="0" smtClean="0">
              <a:ln w="11430"/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algn="ctr">
              <a:spcBef>
                <a:spcPts val="0"/>
              </a:spcBef>
              <a:buNone/>
            </a:pPr>
            <a:endParaRPr lang="es-ES_tradnl" sz="2800" b="1" dirty="0" smtClean="0">
              <a:ln w="11430"/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3568" y="548680"/>
            <a:ext cx="2465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s-ES_tradnl" sz="2800" b="1" kern="0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"/>
              </a:rPr>
              <a:t>Oración inicial</a:t>
            </a:r>
            <a:endParaRPr lang="es-PE" sz="2800" b="1" kern="0" dirty="0" smtClean="0">
              <a:ln w="11430"/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08,855 Jesus Fotos de stock - Fotos libres de regalías de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904656"/>
          </a:xfrm>
          <a:prstGeom prst="rect">
            <a:avLst/>
          </a:prstGeom>
          <a:noFill/>
          <a:ln w="762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528" y="370096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ts val="0"/>
              </a:spcBef>
              <a:defRPr/>
            </a:pPr>
            <a:r>
              <a:rPr lang="es-PE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para que la oración sea una necesidad en nuestra vida, </a:t>
            </a:r>
          </a:p>
          <a:p>
            <a:pPr marL="342900" indent="-342900" algn="ctr" eaLnBrk="0" hangingPunct="0">
              <a:spcBef>
                <a:spcPts val="0"/>
              </a:spcBef>
              <a:defRPr/>
            </a:pPr>
            <a:r>
              <a:rPr lang="es-PE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para que te busquemos de corazón, </a:t>
            </a:r>
          </a:p>
          <a:p>
            <a:pPr marL="342900" indent="-342900" algn="ctr" eaLnBrk="0" hangingPunct="0">
              <a:spcBef>
                <a:spcPts val="0"/>
              </a:spcBef>
              <a:defRPr/>
            </a:pPr>
            <a:r>
              <a:rPr lang="es-PE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para que oremos sin desanimarnos y así nuestra oración</a:t>
            </a:r>
          </a:p>
          <a:p>
            <a:pPr marL="342900" indent="-342900" algn="ctr" eaLnBrk="0" hangingPunct="0">
              <a:spcBef>
                <a:spcPts val="0"/>
              </a:spcBef>
              <a:defRPr/>
            </a:pPr>
            <a:r>
              <a:rPr lang="es-ES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tenga la respuesta que esperamos, </a:t>
            </a:r>
            <a:r>
              <a:rPr lang="es-ES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identificándonos                           </a:t>
            </a:r>
            <a:r>
              <a:rPr lang="es-ES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siempre más contigo, </a:t>
            </a:r>
            <a:r>
              <a:rPr lang="es-ES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actuando </a:t>
            </a:r>
            <a:r>
              <a:rPr lang="es-ES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de acuerdo a tu voluntad, </a:t>
            </a:r>
          </a:p>
          <a:p>
            <a:pPr marL="342900" indent="-342900" algn="ctr" eaLnBrk="0" hangingPunct="0">
              <a:spcBef>
                <a:spcPts val="0"/>
              </a:spcBef>
              <a:defRPr/>
            </a:pPr>
            <a:r>
              <a:rPr lang="es-ES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amando y sirviendo, como Tú. </a:t>
            </a:r>
            <a:r>
              <a:rPr lang="es-ES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Que </a:t>
            </a:r>
            <a:r>
              <a:rPr lang="es-ES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así sea</a:t>
            </a:r>
            <a:r>
              <a:rPr lang="es-ES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.</a:t>
            </a:r>
            <a:endParaRPr lang="es-PE" sz="28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6D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elmensajedejesus.org/images/parabolas/La-viuda-y-el-juez-inju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3" y="497539"/>
            <a:ext cx="8158875" cy="58837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580112" y="509687"/>
            <a:ext cx="2351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Motivación</a:t>
            </a:r>
            <a:r>
              <a:rPr lang="es-ES" b="1" i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: </a:t>
            </a:r>
            <a:endParaRPr lang="es-PE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6314" y="981546"/>
            <a:ext cx="85641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PE" sz="2800" b="1" i="1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San Lucas nos presenta hoy la parábola del juez perverso, que no hacía justicia a una pobre viuda. La insistencia y perseverancia de la mujer logra que se haga justicia.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35345" y="4970653"/>
            <a:ext cx="77768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PE" sz="2800" b="1" i="1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Si un juez corrupto hace justicia a la viuda para que deje de importunarle, Dios que es justo escuchará siempre a sus elegidos. Escuchemos: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0" y="456377"/>
            <a:ext cx="3605194" cy="487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3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http://3.bp.blogspot.com/_TTRnp9XK6c4/STSVzXWT5AI/AAAAAAAAC5U/kSlKuHTEA0A/s400/JesusZeffirelliStil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794028"/>
            <a:ext cx="6300192" cy="472514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827584" y="5068341"/>
            <a:ext cx="77048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En </a:t>
            </a: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aquel tiempo, Jesús, para explicar a sus discípulos cómo tenían que orar siempre sin desanimarse, </a:t>
            </a: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les propuso esta parábola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564113"/>
            <a:ext cx="2464821" cy="4598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s-ES" sz="2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Lucas  18, 1-8</a:t>
            </a:r>
            <a:endParaRPr lang="es-PE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Bodoni MT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LAR\Pictures\viuda y mal juez\007-persistent-wi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64"/>
            <a:ext cx="8712968" cy="633670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691680" y="476672"/>
            <a:ext cx="65451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- Había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un juez en una ciudad que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                ni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temía a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Dios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ni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respetaba a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los hombres.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imple">
  <a:themeElements>
    <a:clrScheme name="simple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raci_n_para_antes_de_trabajar">
  <a:themeElements>
    <a:clrScheme name="Oraci_n_para_antes_de_trabaj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aci_n_para_antes_de_trabaj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raci_n_para_antes_de_trabaj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i_n_para_antes_de_trabaj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i_n_para_antes_de_trabaj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i_n_para_antes_de_trabaj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i_n_para_antes_de_trabaj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ci_n_para_antes_de_trabaj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i_n_para_antes_de_trabaj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i_n_para_antes_de_trabaj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i_n_para_antes_de_trabaj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i_n_para_antes_de_trabaj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i_n_para_antes_de_trabaj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ci_n_para_antes_de_trabaj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ees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11274</TotalTime>
  <Words>1326</Words>
  <Application>Microsoft Office PowerPoint</Application>
  <PresentationFormat>Presentación en pantalla (4:3)</PresentationFormat>
  <Paragraphs>112</Paragraphs>
  <Slides>37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37</vt:i4>
      </vt:variant>
    </vt:vector>
  </HeadingPairs>
  <TitlesOfParts>
    <vt:vector size="61" baseType="lpstr">
      <vt:lpstr>Arial</vt:lpstr>
      <vt:lpstr>Arial Narrow</vt:lpstr>
      <vt:lpstr>Arial Unicode MS</vt:lpstr>
      <vt:lpstr>Bodoni MT</vt:lpstr>
      <vt:lpstr>Calibri</vt:lpstr>
      <vt:lpstr>Calibri Light</vt:lpstr>
      <vt:lpstr>Comic Sans MS</vt:lpstr>
      <vt:lpstr>Poor Richard</vt:lpstr>
      <vt:lpstr>Rockwell Extra Bold</vt:lpstr>
      <vt:lpstr>Segoe UI Black</vt:lpstr>
      <vt:lpstr>Times</vt:lpstr>
      <vt:lpstr>Times New Roman</vt:lpstr>
      <vt:lpstr>Wingdings</vt:lpstr>
      <vt:lpstr>En blanco</vt:lpstr>
      <vt:lpstr>4_Diseño predeterminado</vt:lpstr>
      <vt:lpstr>2_Diseño predeterminado</vt:lpstr>
      <vt:lpstr>vees</vt:lpstr>
      <vt:lpstr>6_Diseño predeterminado</vt:lpstr>
      <vt:lpstr>1_Diseño predeterminado</vt:lpstr>
      <vt:lpstr>Default Design</vt:lpstr>
      <vt:lpstr>1_En blanco</vt:lpstr>
      <vt:lpstr>Diseño predeterminado</vt:lpstr>
      <vt:lpstr>simple</vt:lpstr>
      <vt:lpstr>1_Oraci_n_para_antes_de_trabajar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evangelio</dc:title>
  <dc:subject>stbenet@benedictinescat.com</dc:subject>
  <dc:creator>Regina</dc:creator>
  <cp:lastModifiedBy>HP</cp:lastModifiedBy>
  <cp:revision>471</cp:revision>
  <dcterms:created xsi:type="dcterms:W3CDTF">2004-01-10T22:24:07Z</dcterms:created>
  <dcterms:modified xsi:type="dcterms:W3CDTF">2022-10-10T17:39:07Z</dcterms:modified>
</cp:coreProperties>
</file>