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307" r:id="rId2"/>
    <p:sldId id="306"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303" r:id="rId21"/>
    <p:sldId id="279" r:id="rId22"/>
    <p:sldId id="304" r:id="rId23"/>
    <p:sldId id="280" r:id="rId24"/>
    <p:sldId id="281" r:id="rId25"/>
    <p:sldId id="282" r:id="rId26"/>
    <p:sldId id="305" r:id="rId27"/>
    <p:sldId id="287" r:id="rId28"/>
    <p:sldId id="288" r:id="rId29"/>
    <p:sldId id="289" r:id="rId30"/>
    <p:sldId id="290" r:id="rId31"/>
    <p:sldId id="291" r:id="rId32"/>
    <p:sldId id="292" r:id="rId33"/>
    <p:sldId id="294" r:id="rId34"/>
    <p:sldId id="297" r:id="rId35"/>
    <p:sldId id="299" r:id="rId3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a:srgbClr val="000000"/>
    <a:srgbClr val="FFFF66"/>
    <a:srgbClr val="FFFFCC"/>
    <a:srgbClr val="B49622"/>
    <a:srgbClr val="05410C"/>
    <a:srgbClr val="4B8D1C"/>
    <a:srgbClr val="487024"/>
    <a:srgbClr val="31103B"/>
    <a:srgbClr val="C6AD3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71" autoAdjust="0"/>
  </p:normalViewPr>
  <p:slideViewPr>
    <p:cSldViewPr snapToGrid="0">
      <p:cViewPr varScale="1">
        <p:scale>
          <a:sx n="83" d="100"/>
          <a:sy n="83" d="100"/>
        </p:scale>
        <p:origin x="91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C487-9789-4D8C-85CF-222FE6BBC7FC}" type="datetimeFigureOut">
              <a:rPr lang="es-PE" smtClean="0"/>
              <a:t>12/09/2022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49B0E-0467-4C84-B568-78CCBDB83368}" type="slidenum">
              <a:rPr lang="es-PE" smtClean="0"/>
              <a:t>‹Nº›</a:t>
            </a:fld>
            <a:endParaRPr lang="es-PE"/>
          </a:p>
        </p:txBody>
      </p:sp>
    </p:spTree>
    <p:extLst>
      <p:ext uri="{BB962C8B-B14F-4D97-AF65-F5344CB8AC3E}">
        <p14:creationId xmlns:p14="http://schemas.microsoft.com/office/powerpoint/2010/main" val="390746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DD31F026-3CDE-4BCD-9FA4-7EA64FEE266D}" type="slidenum">
              <a:rPr lang="es-PE" smtClean="0">
                <a:solidFill>
                  <a:prstClr val="black"/>
                </a:solidFill>
              </a:rPr>
              <a:pPr/>
              <a:t>17</a:t>
            </a:fld>
            <a:endParaRPr lang="es-PE">
              <a:solidFill>
                <a:prstClr val="black"/>
              </a:solidFill>
            </a:endParaRPr>
          </a:p>
        </p:txBody>
      </p:sp>
    </p:spTree>
    <p:extLst>
      <p:ext uri="{BB962C8B-B14F-4D97-AF65-F5344CB8AC3E}">
        <p14:creationId xmlns:p14="http://schemas.microsoft.com/office/powerpoint/2010/main" val="395215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C2BD397-1329-4811-8007-70AD982D97E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1527683406"/>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7B8B030-0F4D-4641-8CC8-E474AC5EAB4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056304478"/>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D29A909-4274-474E-9B74-8BB3A5BDE970}"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3758757317"/>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32F230-F02C-4DA1-9BB5-B59361735240}"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4291114066"/>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8934DA2-21C6-42F7-A34C-25BA732321C5}"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17235951"/>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B89EF5-51E5-46DB-8BEF-7A888FEE476B}"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780250657"/>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627FE6D4-67F2-4A4E-A329-2F01E6B37925}"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080325898"/>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C90EB7D-DDE4-47DC-89B2-8E80285064EA}"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2071449380"/>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065D2988-C123-42FE-AA41-530582ABC46E}"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429286834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F45368-32C9-46AD-A526-D8B36C4E0028}"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1677226420"/>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6B3635-5177-4BBA-8D2C-FB50618B73FD}" type="slidenum">
              <a:rPr lang="fr-FR">
                <a:solidFill>
                  <a:srgbClr val="000000"/>
                </a:solidFill>
              </a:rPr>
              <a:pPr>
                <a:defRPr/>
              </a:pPr>
              <a:t>‹Nº›</a:t>
            </a:fld>
            <a:endParaRPr lang="fr-FR">
              <a:solidFill>
                <a:srgbClr val="000000"/>
              </a:solidFill>
            </a:endParaRPr>
          </a:p>
        </p:txBody>
      </p:sp>
    </p:spTree>
    <p:extLst>
      <p:ext uri="{BB962C8B-B14F-4D97-AF65-F5344CB8AC3E}">
        <p14:creationId xmlns:p14="http://schemas.microsoft.com/office/powerpoint/2010/main" val="710596412"/>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Times New Roman" charset="0"/>
              </a:defRPr>
            </a:lvl1pPr>
          </a:lstStyle>
          <a:p>
            <a:pPr fontAlgn="base">
              <a:spcBef>
                <a:spcPct val="0"/>
              </a:spcBef>
              <a:spcAft>
                <a:spcPct val="0"/>
              </a:spcAft>
              <a:defRPr/>
            </a:pPr>
            <a:endParaRPr lang="fr-FR" sz="2400">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Times New Roman" charset="0"/>
              </a:defRPr>
            </a:lvl1pPr>
          </a:lstStyle>
          <a:p>
            <a:pPr fontAlgn="base">
              <a:spcBef>
                <a:spcPct val="0"/>
              </a:spcBef>
              <a:spcAft>
                <a:spcPct val="0"/>
              </a:spcAft>
              <a:defRPr/>
            </a:pPr>
            <a:endParaRPr lang="fr-FR" sz="2400">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charset="0"/>
              </a:defRPr>
            </a:lvl1pPr>
          </a:lstStyle>
          <a:p>
            <a:pPr fontAlgn="base">
              <a:spcBef>
                <a:spcPct val="0"/>
              </a:spcBef>
              <a:spcAft>
                <a:spcPct val="0"/>
              </a:spcAft>
              <a:defRPr/>
            </a:pPr>
            <a:fld id="{16E345E0-4A8A-4C4B-9256-0ECC0D0E7C85}" type="slidenum">
              <a:rPr lang="fr-FR" sz="2400">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fr-FR" sz="240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53699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Tm="8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20472" y="536907"/>
            <a:ext cx="8134002" cy="5780763"/>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0472" y="6146511"/>
            <a:ext cx="4590686" cy="249958"/>
          </a:xfrm>
          <a:prstGeom prst="rect">
            <a:avLst/>
          </a:prstGeom>
        </p:spPr>
      </p:pic>
      <p:pic>
        <p:nvPicPr>
          <p:cNvPr id="9"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42136349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051" y="494011"/>
            <a:ext cx="8173893" cy="5786716"/>
          </a:xfrm>
          <a:prstGeom prst="rect">
            <a:avLst/>
          </a:prstGeom>
        </p:spPr>
      </p:pic>
      <p:sp>
        <p:nvSpPr>
          <p:cNvPr id="56323" name="Rectangle 3"/>
          <p:cNvSpPr>
            <a:spLocks noChangeArrowheads="1"/>
          </p:cNvSpPr>
          <p:nvPr/>
        </p:nvSpPr>
        <p:spPr bwMode="auto">
          <a:xfrm>
            <a:off x="655782" y="494011"/>
            <a:ext cx="8017161" cy="89255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600" dirty="0" smtClean="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Fue llamando uno a uno a los deudores de su señor y dijo al primero: "¿Cuánto debes a mi señor?” " Éste respondió:</a:t>
            </a:r>
            <a:endParaRPr lang="es-ES" sz="2600" dirty="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
        <p:nvSpPr>
          <p:cNvPr id="4" name="Rectangle 3"/>
          <p:cNvSpPr>
            <a:spLocks noChangeArrowheads="1"/>
          </p:cNvSpPr>
          <p:nvPr/>
        </p:nvSpPr>
        <p:spPr bwMode="auto">
          <a:xfrm>
            <a:off x="1112060" y="5643245"/>
            <a:ext cx="6700300"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endParaRPr lang="es-ES" sz="2800" b="1" dirty="0">
              <a:solidFill>
                <a:srgbClr val="FFFFFF"/>
              </a:solidFill>
              <a:effectLst>
                <a:glow rad="101600">
                  <a:srgbClr val="880C02">
                    <a:alpha val="60000"/>
                  </a:srgbClr>
                </a:glow>
                <a:outerShdw blurRad="38100" dist="38100" dir="2700000" algn="tl">
                  <a:srgbClr val="000000"/>
                </a:outerShdw>
              </a:effectLst>
              <a:ea typeface="Arial Unicode MS" pitchFamily="34" charset="-128"/>
              <a:cs typeface="Arial Unicode MS" pitchFamily="34" charset="-128"/>
            </a:endParaRPr>
          </a:p>
        </p:txBody>
      </p:sp>
      <p:sp>
        <p:nvSpPr>
          <p:cNvPr id="6" name="Rectangle 3"/>
          <p:cNvSpPr>
            <a:spLocks noChangeArrowheads="1"/>
          </p:cNvSpPr>
          <p:nvPr/>
        </p:nvSpPr>
        <p:spPr bwMode="auto">
          <a:xfrm>
            <a:off x="535996" y="1209131"/>
            <a:ext cx="2714676" cy="492443"/>
          </a:xfrm>
          <a:prstGeom prst="rect">
            <a:avLst/>
          </a:prstGeom>
          <a:noFill/>
          <a:ln w="9525">
            <a:noFill/>
            <a:miter lim="800000"/>
            <a:headEnd/>
            <a:tailEnd/>
          </a:ln>
          <a:effectLst/>
        </p:spPr>
        <p:txBody>
          <a:bodyPr wrap="square">
            <a:spAutoFit/>
          </a:bodyPr>
          <a:lstStyle/>
          <a:p>
            <a:pPr fontAlgn="base">
              <a:spcBef>
                <a:spcPct val="50000"/>
              </a:spcBef>
              <a:spcAft>
                <a:spcPct val="0"/>
              </a:spcAft>
              <a:defRPr/>
            </a:pPr>
            <a:endParaRPr lang="es-ES" sz="2600" b="1" dirty="0">
              <a:solidFill>
                <a:srgbClr val="FFFFFF"/>
              </a:solidFill>
              <a:effectLst>
                <a:glow rad="101600">
                  <a:srgbClr val="880C02">
                    <a:alpha val="60000"/>
                  </a:srgbClr>
                </a:glow>
                <a:outerShdw blurRad="38100" dist="38100" dir="2700000" algn="tl">
                  <a:srgbClr val="000000"/>
                </a:outerShdw>
              </a:effectLst>
              <a:ea typeface="Arial Unicode MS" pitchFamily="34" charset="-128"/>
              <a:cs typeface="Arial Unicode MS" pitchFamily="34" charset="-128"/>
            </a:endParaRPr>
          </a:p>
        </p:txBody>
      </p:sp>
      <p:sp>
        <p:nvSpPr>
          <p:cNvPr id="9" name="Rectangle 3"/>
          <p:cNvSpPr>
            <a:spLocks noChangeArrowheads="1"/>
          </p:cNvSpPr>
          <p:nvPr/>
        </p:nvSpPr>
        <p:spPr bwMode="auto">
          <a:xfrm>
            <a:off x="1180667" y="5388175"/>
            <a:ext cx="6967390" cy="89255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600" dirty="0" smtClean="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“Cien barriles de aceite.” </a:t>
            </a:r>
            <a:r>
              <a:rPr lang="es-PE" sz="2600" dirty="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Él le dijo: "Aquí está tu recibo; date prisa, siéntate y escribe </a:t>
            </a:r>
            <a:r>
              <a:rPr lang="es-PE" sz="2600" dirty="0" smtClean="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cincuenta.”</a:t>
            </a:r>
            <a:endParaRPr lang="es-ES" sz="2600" dirty="0">
              <a:solidFill>
                <a:srgbClr val="FFFFFF"/>
              </a:solidFill>
              <a:effectLst>
                <a:glow rad="101600">
                  <a:srgbClr val="880C02">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3756865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6323"/>
                                        </p:tgtEl>
                                        <p:attrNameLst>
                                          <p:attrName>style.visibility</p:attrName>
                                        </p:attrNameLst>
                                      </p:cBhvr>
                                      <p:to>
                                        <p:strVal val="visible"/>
                                      </p:to>
                                    </p:set>
                                    <p:anim calcmode="lin" valueType="num">
                                      <p:cBhvr>
                                        <p:cTn id="7" dur="2000" fill="hold"/>
                                        <p:tgtEl>
                                          <p:spTgt spid="5632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6323"/>
                                        </p:tgtEl>
                                        <p:attrNameLst>
                                          <p:attrName>ppt_y</p:attrName>
                                        </p:attrNameLst>
                                      </p:cBhvr>
                                      <p:tavLst>
                                        <p:tav tm="0">
                                          <p:val>
                                            <p:strVal val="#ppt_y"/>
                                          </p:val>
                                        </p:tav>
                                        <p:tav tm="100000">
                                          <p:val>
                                            <p:strVal val="#ppt_y"/>
                                          </p:val>
                                        </p:tav>
                                      </p:tavLst>
                                    </p:anim>
                                    <p:anim calcmode="lin" valueType="num">
                                      <p:cBhvr>
                                        <p:cTn id="9" dur="2000" fill="hold"/>
                                        <p:tgtEl>
                                          <p:spTgt spid="5632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63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6323"/>
                                        </p:tgtEl>
                                      </p:cBhvr>
                                    </p:animEffect>
                                  </p:childTnLst>
                                </p:cTn>
                              </p:par>
                            </p:childTnLst>
                          </p:cTn>
                        </p:par>
                        <p:par>
                          <p:cTn id="12" fill="hold">
                            <p:stCondLst>
                              <p:cond delay="72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9"/>
                                        </p:tgtEl>
                                        <p:attrNameLst>
                                          <p:attrName>ppt_y</p:attrName>
                                        </p:attrNameLst>
                                      </p:cBhvr>
                                      <p:tavLst>
                                        <p:tav tm="0">
                                          <p:val>
                                            <p:strVal val="#ppt_y"/>
                                          </p:val>
                                        </p:tav>
                                        <p:tav tm="100000">
                                          <p:val>
                                            <p:strVal val="#ppt_y"/>
                                          </p:val>
                                        </p:tav>
                                      </p:tavLst>
                                    </p:anim>
                                    <p:anim calcmode="lin" valueType="num">
                                      <p:cBhvr>
                                        <p:cTn id="17"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2919" y="514556"/>
            <a:ext cx="8114607" cy="5803115"/>
          </a:xfrm>
          <a:prstGeom prst="rect">
            <a:avLst/>
          </a:prstGeom>
        </p:spPr>
      </p:pic>
      <p:sp>
        <p:nvSpPr>
          <p:cNvPr id="5" name="Rectangle 3"/>
          <p:cNvSpPr>
            <a:spLocks noChangeArrowheads="1"/>
          </p:cNvSpPr>
          <p:nvPr/>
        </p:nvSpPr>
        <p:spPr bwMode="auto">
          <a:xfrm>
            <a:off x="750532" y="514556"/>
            <a:ext cx="7866993"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Luego </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le dijo </a:t>
            </a: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a otro:  "Y tú, ¿cuánto </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debes?”                       Él </a:t>
            </a: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contestó: </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“Cien sacos </a:t>
            </a: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de trigo</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a:t>
            </a:r>
            <a:endPar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
        <p:nvSpPr>
          <p:cNvPr id="8" name="Rectangle 3"/>
          <p:cNvSpPr>
            <a:spLocks noChangeArrowheads="1"/>
          </p:cNvSpPr>
          <p:nvPr/>
        </p:nvSpPr>
        <p:spPr bwMode="auto">
          <a:xfrm>
            <a:off x="626725" y="5516051"/>
            <a:ext cx="7866993"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Le </a:t>
            </a: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dijo: "Aquí está tu recibo, escribe </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ochenta." </a:t>
            </a:r>
            <a:endPar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422716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64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8"/>
                                        </p:tgtEl>
                                        <p:attrNameLst>
                                          <p:attrName>ppt_y</p:attrName>
                                        </p:attrNameLst>
                                      </p:cBhvr>
                                      <p:tavLst>
                                        <p:tav tm="0">
                                          <p:val>
                                            <p:strVal val="#ppt_y"/>
                                          </p:val>
                                        </p:tav>
                                        <p:tav tm="100000">
                                          <p:val>
                                            <p:strVal val="#ppt_y"/>
                                          </p:val>
                                        </p:tav>
                                      </p:tavLst>
                                    </p:anim>
                                    <p:anim calcmode="lin" valueType="num">
                                      <p:cBhvr>
                                        <p:cTn id="17"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6128" y="549379"/>
            <a:ext cx="8027508" cy="5731348"/>
          </a:xfrm>
          <a:prstGeom prst="rect">
            <a:avLst/>
          </a:prstGeom>
        </p:spPr>
      </p:pic>
      <p:sp>
        <p:nvSpPr>
          <p:cNvPr id="60419" name="Rectangle 3"/>
          <p:cNvSpPr>
            <a:spLocks noChangeArrowheads="1"/>
          </p:cNvSpPr>
          <p:nvPr/>
        </p:nvSpPr>
        <p:spPr bwMode="auto">
          <a:xfrm>
            <a:off x="776576" y="549379"/>
            <a:ext cx="7194406" cy="954107"/>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50000"/>
              </a:spcBef>
              <a:spcAft>
                <a:spcPct val="0"/>
              </a:spcAft>
              <a:defRPr/>
            </a:pPr>
            <a:r>
              <a:rPr lang="es-ES" sz="2800" dirty="0">
                <a:solidFill>
                  <a:srgbClr val="FFFFFF"/>
                </a:solidFill>
                <a:effectLst>
                  <a:glow rad="63500">
                    <a:srgbClr val="880C02">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Y el amo felicitó al administrador injusto, por la astucia con que había procedido. </a:t>
            </a:r>
            <a:endParaRPr lang="es-ES" sz="2800" dirty="0">
              <a:solidFill>
                <a:srgbClr val="FFFFFF"/>
              </a:solidFill>
              <a:effectLst>
                <a:glow rad="63500">
                  <a:srgbClr val="3A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
        <p:nvSpPr>
          <p:cNvPr id="7" name="Rectangle 3"/>
          <p:cNvSpPr>
            <a:spLocks noChangeArrowheads="1"/>
          </p:cNvSpPr>
          <p:nvPr/>
        </p:nvSpPr>
        <p:spPr bwMode="auto">
          <a:xfrm>
            <a:off x="850467" y="5227593"/>
            <a:ext cx="7194406" cy="954107"/>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50000"/>
              </a:spcBef>
              <a:spcAft>
                <a:spcPct val="0"/>
              </a:spcAft>
              <a:defRPr/>
            </a:pPr>
            <a:r>
              <a:rPr lang="es-ES" sz="2800" dirty="0" smtClean="0">
                <a:solidFill>
                  <a:srgbClr val="FFFFFF"/>
                </a:solidFill>
                <a:effectLst>
                  <a:glow rad="63500">
                    <a:srgbClr val="3A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Y </a:t>
            </a:r>
            <a:r>
              <a:rPr lang="es-ES" sz="2800" dirty="0">
                <a:solidFill>
                  <a:srgbClr val="FFFFFF"/>
                </a:solidFill>
                <a:effectLst>
                  <a:glow rad="63500">
                    <a:srgbClr val="3A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es que, los hijos de este mundo son más astutos con su gente que los hijos de la luz</a:t>
            </a:r>
            <a:r>
              <a:rPr lang="es-ES" sz="2800" dirty="0" smtClean="0">
                <a:solidFill>
                  <a:srgbClr val="FFFFFF"/>
                </a:solidFill>
                <a:effectLst>
                  <a:glow rad="63500">
                    <a:srgbClr val="3A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a:t>
            </a:r>
            <a:endParaRPr lang="es-ES" sz="2800" dirty="0">
              <a:solidFill>
                <a:srgbClr val="FFFFFF"/>
              </a:solidFill>
              <a:effectLst>
                <a:glow rad="63500">
                  <a:srgbClr val="3A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369047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2000" fill="hold"/>
                                        <p:tgtEl>
                                          <p:spTgt spid="60419"/>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0419"/>
                                        </p:tgtEl>
                                        <p:attrNameLst>
                                          <p:attrName>ppt_y</p:attrName>
                                        </p:attrNameLst>
                                      </p:cBhvr>
                                      <p:tavLst>
                                        <p:tav tm="0">
                                          <p:val>
                                            <p:strVal val="#ppt_y"/>
                                          </p:val>
                                        </p:tav>
                                        <p:tav tm="100000">
                                          <p:val>
                                            <p:strVal val="#ppt_y"/>
                                          </p:val>
                                        </p:tav>
                                      </p:tavLst>
                                    </p:anim>
                                    <p:anim calcmode="lin" valueType="num">
                                      <p:cBhvr>
                                        <p:cTn id="9" dur="2000" fill="hold"/>
                                        <p:tgtEl>
                                          <p:spTgt spid="60419"/>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04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0419"/>
                                        </p:tgtEl>
                                      </p:cBhvr>
                                    </p:animEffect>
                                  </p:childTnLst>
                                </p:cTn>
                              </p:par>
                            </p:childTnLst>
                          </p:cTn>
                        </p:par>
                        <p:par>
                          <p:cTn id="12" fill="hold">
                            <p:stCondLst>
                              <p:cond delay="50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7"/>
                                        </p:tgtEl>
                                        <p:attrNameLst>
                                          <p:attrName>ppt_y</p:attrName>
                                        </p:attrNameLst>
                                      </p:cBhvr>
                                      <p:tavLst>
                                        <p:tav tm="0">
                                          <p:val>
                                            <p:strVal val="#ppt_y"/>
                                          </p:val>
                                        </p:tav>
                                        <p:tav tm="100000">
                                          <p:val>
                                            <p:strVal val="#ppt_y"/>
                                          </p:val>
                                        </p:tav>
                                      </p:tavLst>
                                    </p:anim>
                                    <p:anim calcmode="lin" valueType="num">
                                      <p:cBhvr>
                                        <p:cTn id="17"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8776" y="544403"/>
            <a:ext cx="8168823" cy="5764033"/>
          </a:xfrm>
          <a:prstGeom prst="rect">
            <a:avLst/>
          </a:prstGeom>
        </p:spPr>
      </p:pic>
      <p:sp>
        <p:nvSpPr>
          <p:cNvPr id="8" name="7 Llamada rectangular"/>
          <p:cNvSpPr/>
          <p:nvPr/>
        </p:nvSpPr>
        <p:spPr bwMode="auto">
          <a:xfrm>
            <a:off x="4857752" y="428604"/>
            <a:ext cx="4071966" cy="3286148"/>
          </a:xfrm>
          <a:prstGeom prst="wedgeRectCallout">
            <a:avLst>
              <a:gd name="adj1" fmla="val -108188"/>
              <a:gd name="adj2" fmla="val 5905"/>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s-PE" sz="2400">
              <a:solidFill>
                <a:srgbClr val="000000"/>
              </a:solidFill>
              <a:effectLst>
                <a:outerShdw blurRad="38100" dist="38100" dir="2700000" algn="tl">
                  <a:srgbClr val="000000">
                    <a:alpha val="43137"/>
                  </a:srgbClr>
                </a:outerShdw>
              </a:effectLst>
            </a:endParaRPr>
          </a:p>
        </p:txBody>
      </p:sp>
      <p:sp>
        <p:nvSpPr>
          <p:cNvPr id="62467" name="Rectangle 3"/>
          <p:cNvSpPr>
            <a:spLocks noChangeArrowheads="1"/>
          </p:cNvSpPr>
          <p:nvPr/>
        </p:nvSpPr>
        <p:spPr bwMode="auto">
          <a:xfrm>
            <a:off x="791425" y="520425"/>
            <a:ext cx="7872284"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a:solidFill>
                  <a:schemeClr val="bg1"/>
                </a:solidFill>
                <a:effectLst>
                  <a:glow rad="101600">
                    <a:srgbClr val="000000">
                      <a:satMod val="175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Por eso les digo: </a:t>
            </a:r>
            <a:r>
              <a:rPr lang="es-ES" sz="2800" dirty="0" smtClean="0">
                <a:solidFill>
                  <a:schemeClr val="bg1"/>
                </a:solidFill>
                <a:effectLst>
                  <a:glow rad="101600">
                    <a:srgbClr val="000000">
                      <a:satMod val="175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Gánense </a:t>
            </a:r>
            <a:r>
              <a:rPr lang="es-ES" sz="2800" dirty="0">
                <a:solidFill>
                  <a:schemeClr val="bg1"/>
                </a:solidFill>
                <a:effectLst>
                  <a:glow rad="101600">
                    <a:srgbClr val="000000">
                      <a:satMod val="175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amigos con el dinero injusto, </a:t>
            </a:r>
          </a:p>
        </p:txBody>
      </p:sp>
      <p:sp>
        <p:nvSpPr>
          <p:cNvPr id="9" name="Rectangle 3"/>
          <p:cNvSpPr>
            <a:spLocks noChangeArrowheads="1"/>
          </p:cNvSpPr>
          <p:nvPr/>
        </p:nvSpPr>
        <p:spPr bwMode="auto">
          <a:xfrm>
            <a:off x="1304043" y="5242251"/>
            <a:ext cx="6847048"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smtClean="0">
                <a:solidFill>
                  <a:schemeClr val="bg1"/>
                </a:solidFill>
                <a:effectLst>
                  <a:glow rad="101600">
                    <a:srgbClr val="000000">
                      <a:satMod val="175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para </a:t>
            </a:r>
            <a:r>
              <a:rPr lang="es-ES" sz="2800" dirty="0">
                <a:solidFill>
                  <a:schemeClr val="bg1"/>
                </a:solidFill>
                <a:effectLst>
                  <a:glow rad="101600">
                    <a:srgbClr val="000000">
                      <a:satMod val="175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que, cuando les falte, los reciban a ustedes en las moradas  eternas. </a:t>
            </a:r>
          </a:p>
        </p:txBody>
      </p:sp>
    </p:spTree>
    <p:extLst>
      <p:ext uri="{BB962C8B-B14F-4D97-AF65-F5344CB8AC3E}">
        <p14:creationId xmlns:p14="http://schemas.microsoft.com/office/powerpoint/2010/main" val="40254482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2000" fill="hold"/>
                                        <p:tgtEl>
                                          <p:spTgt spid="6246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2467"/>
                                        </p:tgtEl>
                                        <p:attrNameLst>
                                          <p:attrName>ppt_y</p:attrName>
                                        </p:attrNameLst>
                                      </p:cBhvr>
                                      <p:tavLst>
                                        <p:tav tm="0">
                                          <p:val>
                                            <p:strVal val="#ppt_y"/>
                                          </p:val>
                                        </p:tav>
                                        <p:tav tm="100000">
                                          <p:val>
                                            <p:strVal val="#ppt_y"/>
                                          </p:val>
                                        </p:tav>
                                      </p:tavLst>
                                    </p:anim>
                                    <p:anim calcmode="lin" valueType="num">
                                      <p:cBhvr>
                                        <p:cTn id="9" dur="2000" fill="hold"/>
                                        <p:tgtEl>
                                          <p:spTgt spid="6246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24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2467"/>
                                        </p:tgtEl>
                                      </p:cBhvr>
                                    </p:animEffect>
                                  </p:childTnLst>
                                </p:cTn>
                              </p:par>
                            </p:childTnLst>
                          </p:cTn>
                        </p:par>
                        <p:par>
                          <p:cTn id="12" fill="hold">
                            <p:stCondLst>
                              <p:cond delay="42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9"/>
                                        </p:tgtEl>
                                        <p:attrNameLst>
                                          <p:attrName>ppt_y</p:attrName>
                                        </p:attrNameLst>
                                      </p:cBhvr>
                                      <p:tavLst>
                                        <p:tav tm="0">
                                          <p:val>
                                            <p:strVal val="#ppt_y"/>
                                          </p:val>
                                        </p:tav>
                                        <p:tav tm="100000">
                                          <p:val>
                                            <p:strVal val="#ppt_y"/>
                                          </p:val>
                                        </p:tav>
                                      </p:tavLst>
                                    </p:anim>
                                    <p:anim calcmode="lin" valueType="num">
                                      <p:cBhvr>
                                        <p:cTn id="17"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3918" y="520191"/>
            <a:ext cx="8208264" cy="5742063"/>
          </a:xfrm>
          <a:prstGeom prst="rect">
            <a:avLst/>
          </a:prstGeom>
        </p:spPr>
      </p:pic>
      <p:sp>
        <p:nvSpPr>
          <p:cNvPr id="4" name="Rectangle 3"/>
          <p:cNvSpPr>
            <a:spLocks noChangeArrowheads="1"/>
          </p:cNvSpPr>
          <p:nvPr/>
        </p:nvSpPr>
        <p:spPr bwMode="auto">
          <a:xfrm>
            <a:off x="1119602" y="520191"/>
            <a:ext cx="6962216"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a:solidFill>
                  <a:schemeClr val="bg1"/>
                </a:solidFill>
                <a:effectLst>
                  <a:glow rad="101600">
                    <a:srgbClr val="3F0C03">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El que es de fiar en lo poco, lo es también en lo mucho; el que no es honrado en lo </a:t>
            </a:r>
            <a:r>
              <a:rPr lang="es-ES" sz="2800" dirty="0" smtClean="0">
                <a:solidFill>
                  <a:schemeClr val="bg1"/>
                </a:solidFill>
                <a:effectLst>
                  <a:glow rad="101600">
                    <a:srgbClr val="3F0C03">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mínimo</a:t>
            </a:r>
            <a:endParaRPr lang="es-ES" sz="2800" dirty="0">
              <a:solidFill>
                <a:schemeClr val="bg1"/>
              </a:solidFill>
              <a:effectLst>
                <a:glow rad="101600">
                  <a:srgbClr val="3F0C03">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
        <p:nvSpPr>
          <p:cNvPr id="8" name="Rectangle 3"/>
          <p:cNvSpPr>
            <a:spLocks noChangeArrowheads="1"/>
          </p:cNvSpPr>
          <p:nvPr/>
        </p:nvSpPr>
        <p:spPr bwMode="auto">
          <a:xfrm>
            <a:off x="856366" y="5503212"/>
            <a:ext cx="6962216"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smtClean="0">
                <a:solidFill>
                  <a:schemeClr val="bg1"/>
                </a:solidFill>
                <a:effectLst>
                  <a:glow rad="101600">
                    <a:srgbClr val="3F0C03">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tampoco </a:t>
            </a:r>
            <a:r>
              <a:rPr lang="es-ES" sz="2800" dirty="0">
                <a:solidFill>
                  <a:schemeClr val="bg1"/>
                </a:solidFill>
                <a:effectLst>
                  <a:glow rad="101600">
                    <a:srgbClr val="3F0C03">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en lo importante es honrado. </a:t>
            </a:r>
          </a:p>
        </p:txBody>
      </p:sp>
    </p:spTree>
    <p:extLst>
      <p:ext uri="{BB962C8B-B14F-4D97-AF65-F5344CB8AC3E}">
        <p14:creationId xmlns:p14="http://schemas.microsoft.com/office/powerpoint/2010/main" val="27736692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par>
                          <p:cTn id="12" fill="hold">
                            <p:stCondLst>
                              <p:cond delay="66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8"/>
                                        </p:tgtEl>
                                        <p:attrNameLst>
                                          <p:attrName>ppt_y</p:attrName>
                                        </p:attrNameLst>
                                      </p:cBhvr>
                                      <p:tavLst>
                                        <p:tav tm="0">
                                          <p:val>
                                            <p:strVal val="#ppt_y"/>
                                          </p:val>
                                        </p:tav>
                                        <p:tav tm="100000">
                                          <p:val>
                                            <p:strVal val="#ppt_y"/>
                                          </p:val>
                                        </p:tav>
                                      </p:tavLst>
                                    </p:anim>
                                    <p:anim calcmode="lin" valueType="num">
                                      <p:cBhvr>
                                        <p:cTn id="17"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190" y="483246"/>
            <a:ext cx="8196755" cy="5806717"/>
          </a:xfrm>
          <a:prstGeom prst="rect">
            <a:avLst/>
          </a:prstGeom>
        </p:spPr>
      </p:pic>
      <p:sp>
        <p:nvSpPr>
          <p:cNvPr id="62467" name="Rectangle 3"/>
          <p:cNvSpPr>
            <a:spLocks noChangeArrowheads="1"/>
          </p:cNvSpPr>
          <p:nvPr/>
        </p:nvSpPr>
        <p:spPr bwMode="auto">
          <a:xfrm>
            <a:off x="960582" y="483246"/>
            <a:ext cx="7712363" cy="954107"/>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defRPr/>
            </a:pPr>
            <a:r>
              <a:rPr lang="es-ES" sz="2800" b="1" dirty="0">
                <a:solidFill>
                  <a:schemeClr val="bg1"/>
                </a:solidFill>
                <a:effectLst>
                  <a:glow rad="139700">
                    <a:srgbClr val="000000">
                      <a:satMod val="175000"/>
                      <a:alpha val="4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Si no fueron de confianza con el injusto dinero, ¿quién les confiará los bienes verdaderos? </a:t>
            </a:r>
          </a:p>
        </p:txBody>
      </p:sp>
      <p:sp>
        <p:nvSpPr>
          <p:cNvPr id="5" name="Rectangle 3"/>
          <p:cNvSpPr>
            <a:spLocks noChangeArrowheads="1"/>
          </p:cNvSpPr>
          <p:nvPr/>
        </p:nvSpPr>
        <p:spPr bwMode="auto">
          <a:xfrm>
            <a:off x="869642" y="5212745"/>
            <a:ext cx="7234372" cy="1077218"/>
          </a:xfrm>
          <a:prstGeom prst="rect">
            <a:avLst/>
          </a:prstGeom>
          <a:noFill/>
          <a:ln w="9525">
            <a:noFill/>
            <a:miter lim="800000"/>
            <a:headEnd/>
            <a:tailEnd/>
          </a:ln>
          <a:effectLst>
            <a:softEdge rad="127000"/>
          </a:effectLst>
        </p:spPr>
        <p:txBody>
          <a:bodyPr wrap="square">
            <a:spAutoFit/>
          </a:bodyPr>
          <a:lstStyle/>
          <a:p>
            <a:pPr algn="ctr" fontAlgn="base">
              <a:spcBef>
                <a:spcPct val="50000"/>
              </a:spcBef>
              <a:spcAft>
                <a:spcPct val="0"/>
              </a:spcAft>
              <a:defRPr/>
            </a:pPr>
            <a:r>
              <a:rPr lang="es-ES" sz="3200" dirty="0">
                <a:solidFill>
                  <a:schemeClr val="bg1"/>
                </a:solidFill>
                <a:effectLst>
                  <a:glow rad="228600">
                    <a:srgbClr val="000000">
                      <a:satMod val="175000"/>
                      <a:alpha val="40000"/>
                    </a:srgbClr>
                  </a:glow>
                  <a:outerShdw blurRad="38100" dist="38100" dir="2700000" algn="tl">
                    <a:srgbClr val="000000"/>
                  </a:outerShdw>
                </a:effectLst>
                <a:latin typeface="AR HERMANN" panose="02000000000000000000" pitchFamily="2" charset="0"/>
                <a:ea typeface="Arial Unicode MS" pitchFamily="34" charset="-128"/>
                <a:cs typeface="Arial Unicode MS" pitchFamily="34" charset="-128"/>
              </a:rPr>
              <a:t>Y si no fueron fieles con lo ajeno, ¿quién les confiará lo que les pertenece a ustedes</a:t>
            </a:r>
            <a:r>
              <a:rPr lang="es-ES" sz="3200" dirty="0" smtClean="0">
                <a:solidFill>
                  <a:schemeClr val="bg1"/>
                </a:solidFill>
                <a:effectLst>
                  <a:glow rad="228600">
                    <a:srgbClr val="000000">
                      <a:satMod val="175000"/>
                      <a:alpha val="40000"/>
                    </a:srgbClr>
                  </a:glow>
                  <a:outerShdw blurRad="38100" dist="38100" dir="2700000" algn="tl">
                    <a:srgbClr val="000000"/>
                  </a:outerShdw>
                </a:effectLst>
                <a:latin typeface="AR HERMANN" panose="02000000000000000000" pitchFamily="2" charset="0"/>
                <a:ea typeface="Arial Unicode MS" pitchFamily="34" charset="-128"/>
                <a:cs typeface="Arial Unicode MS" pitchFamily="34" charset="-128"/>
              </a:rPr>
              <a:t>?</a:t>
            </a:r>
            <a:endParaRPr lang="es-ES" sz="3200" dirty="0">
              <a:solidFill>
                <a:schemeClr val="bg1"/>
              </a:solidFill>
              <a:effectLst>
                <a:glow rad="228600">
                  <a:srgbClr val="000000">
                    <a:satMod val="175000"/>
                    <a:alpha val="40000"/>
                  </a:srgbClr>
                </a:glow>
                <a:outerShdw blurRad="38100" dist="38100" dir="2700000" algn="tl">
                  <a:srgbClr val="000000"/>
                </a:outerShdw>
              </a:effectLst>
              <a:latin typeface="AR HERMANN" panose="02000000000000000000"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12388018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2000" fill="hold"/>
                                        <p:tgtEl>
                                          <p:spTgt spid="6246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2467"/>
                                        </p:tgtEl>
                                        <p:attrNameLst>
                                          <p:attrName>ppt_y</p:attrName>
                                        </p:attrNameLst>
                                      </p:cBhvr>
                                      <p:tavLst>
                                        <p:tav tm="0">
                                          <p:val>
                                            <p:strVal val="#ppt_y"/>
                                          </p:val>
                                        </p:tav>
                                        <p:tav tm="100000">
                                          <p:val>
                                            <p:strVal val="#ppt_y"/>
                                          </p:val>
                                        </p:tav>
                                      </p:tavLst>
                                    </p:anim>
                                    <p:anim calcmode="lin" valueType="num">
                                      <p:cBhvr>
                                        <p:cTn id="9" dur="2000" fill="hold"/>
                                        <p:tgtEl>
                                          <p:spTgt spid="6246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24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2467"/>
                                        </p:tgtEl>
                                      </p:cBhvr>
                                    </p:animEffect>
                                  </p:childTnLst>
                                </p:cTn>
                              </p:par>
                            </p:childTnLst>
                          </p:cTn>
                        </p:par>
                        <p:par>
                          <p:cTn id="12" fill="hold">
                            <p:stCondLst>
                              <p:cond delay="54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5"/>
                                        </p:tgtEl>
                                        <p:attrNameLst>
                                          <p:attrName>ppt_y</p:attrName>
                                        </p:attrNameLst>
                                      </p:cBhvr>
                                      <p:tavLst>
                                        <p:tav tm="0">
                                          <p:val>
                                            <p:strVal val="#ppt_y"/>
                                          </p:val>
                                        </p:tav>
                                        <p:tav tm="100000">
                                          <p:val>
                                            <p:strVal val="#ppt_y"/>
                                          </p:val>
                                        </p:tav>
                                      </p:tavLst>
                                    </p:anim>
                                    <p:anim calcmode="lin" valueType="num">
                                      <p:cBhvr>
                                        <p:cTn id="17"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070" y="502827"/>
            <a:ext cx="8139639" cy="5833317"/>
          </a:xfrm>
          <a:prstGeom prst="rect">
            <a:avLst/>
          </a:prstGeom>
        </p:spPr>
      </p:pic>
      <p:sp>
        <p:nvSpPr>
          <p:cNvPr id="62467" name="Rectangle 3"/>
          <p:cNvSpPr>
            <a:spLocks noChangeArrowheads="1"/>
          </p:cNvSpPr>
          <p:nvPr/>
        </p:nvSpPr>
        <p:spPr bwMode="auto">
          <a:xfrm>
            <a:off x="524070" y="502827"/>
            <a:ext cx="8102693" cy="954107"/>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a:solidFill>
                  <a:schemeClr val="bg1"/>
                </a:solidFill>
                <a:effectLst>
                  <a:glow rad="228600">
                    <a:srgbClr val="2D2DB9">
                      <a:lumMod val="5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Ningún siervo puede servir a dos señores, pues odiará a uno y amará al otro o será fiel a uno y </a:t>
            </a:r>
            <a:r>
              <a:rPr lang="es-ES" sz="2800" dirty="0" smtClean="0">
                <a:solidFill>
                  <a:schemeClr val="bg1"/>
                </a:solidFill>
                <a:effectLst>
                  <a:glow rad="228600">
                    <a:srgbClr val="2D2DB9">
                      <a:lumMod val="5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despreciará</a:t>
            </a:r>
            <a:endParaRPr lang="es-ES" sz="2800" dirty="0">
              <a:solidFill>
                <a:schemeClr val="bg1"/>
              </a:solidFill>
              <a:effectLst>
                <a:glow rad="228600">
                  <a:srgbClr val="2D2DB9">
                    <a:lumMod val="5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
        <p:nvSpPr>
          <p:cNvPr id="9" name="Rectangle 3"/>
          <p:cNvSpPr>
            <a:spLocks noChangeArrowheads="1"/>
          </p:cNvSpPr>
          <p:nvPr/>
        </p:nvSpPr>
        <p:spPr bwMode="auto">
          <a:xfrm>
            <a:off x="524070" y="5652105"/>
            <a:ext cx="8102693" cy="523220"/>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dirty="0" smtClean="0">
                <a:solidFill>
                  <a:schemeClr val="bg1"/>
                </a:solidFill>
                <a:effectLst>
                  <a:glow rad="228600">
                    <a:srgbClr val="2D2DB9">
                      <a:lumMod val="5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al </a:t>
            </a:r>
            <a:r>
              <a:rPr lang="es-ES" sz="2800" dirty="0">
                <a:solidFill>
                  <a:schemeClr val="bg1"/>
                </a:solidFill>
                <a:effectLst>
                  <a:glow rad="228600">
                    <a:srgbClr val="2D2DB9">
                      <a:lumMod val="50000"/>
                      <a:alpha val="4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otro. No pueden servir a Dios y al dinero." </a:t>
            </a:r>
          </a:p>
        </p:txBody>
      </p:sp>
    </p:spTree>
    <p:extLst>
      <p:ext uri="{BB962C8B-B14F-4D97-AF65-F5344CB8AC3E}">
        <p14:creationId xmlns:p14="http://schemas.microsoft.com/office/powerpoint/2010/main" val="39565451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62467"/>
                                        </p:tgtEl>
                                        <p:attrNameLst>
                                          <p:attrName>style.visibility</p:attrName>
                                        </p:attrNameLst>
                                      </p:cBhvr>
                                      <p:to>
                                        <p:strVal val="visible"/>
                                      </p:to>
                                    </p:set>
                                    <p:anim calcmode="lin" valueType="num">
                                      <p:cBhvr>
                                        <p:cTn id="7" dur="2000" fill="hold"/>
                                        <p:tgtEl>
                                          <p:spTgt spid="62467"/>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2467"/>
                                        </p:tgtEl>
                                        <p:attrNameLst>
                                          <p:attrName>ppt_y</p:attrName>
                                        </p:attrNameLst>
                                      </p:cBhvr>
                                      <p:tavLst>
                                        <p:tav tm="0">
                                          <p:val>
                                            <p:strVal val="#ppt_y"/>
                                          </p:val>
                                        </p:tav>
                                        <p:tav tm="100000">
                                          <p:val>
                                            <p:strVal val="#ppt_y"/>
                                          </p:val>
                                        </p:tav>
                                      </p:tavLst>
                                    </p:anim>
                                    <p:anim calcmode="lin" valueType="num">
                                      <p:cBhvr>
                                        <p:cTn id="9" dur="2000" fill="hold"/>
                                        <p:tgtEl>
                                          <p:spTgt spid="62467"/>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246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2467"/>
                                        </p:tgtEl>
                                      </p:cBhvr>
                                    </p:animEffect>
                                  </p:childTnLst>
                                </p:cTn>
                              </p:par>
                            </p:childTnLst>
                          </p:cTn>
                        </p:par>
                        <p:par>
                          <p:cTn id="12" fill="hold">
                            <p:stCondLst>
                              <p:cond delay="64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9"/>
                                        </p:tgtEl>
                                        <p:attrNameLst>
                                          <p:attrName>ppt_y</p:attrName>
                                        </p:attrNameLst>
                                      </p:cBhvr>
                                      <p:tavLst>
                                        <p:tav tm="0">
                                          <p:val>
                                            <p:strVal val="#ppt_y"/>
                                          </p:val>
                                        </p:tav>
                                        <p:tav tm="100000">
                                          <p:val>
                                            <p:strVal val="#ppt_y"/>
                                          </p:val>
                                        </p:tav>
                                      </p:tavLst>
                                    </p:anim>
                                    <p:anim calcmode="lin" valueType="num">
                                      <p:cBhvr>
                                        <p:cTn id="17"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3473" y="504768"/>
            <a:ext cx="8169471" cy="5766723"/>
          </a:xfrm>
          <a:prstGeom prst="rect">
            <a:avLst/>
          </a:prstGeom>
        </p:spPr>
      </p:pic>
      <p:sp>
        <p:nvSpPr>
          <p:cNvPr id="6" name="5 Rectángulo"/>
          <p:cNvSpPr/>
          <p:nvPr/>
        </p:nvSpPr>
        <p:spPr>
          <a:xfrm>
            <a:off x="1433355" y="591176"/>
            <a:ext cx="5918928" cy="550984"/>
          </a:xfrm>
          <a:prstGeom prst="rect">
            <a:avLst/>
          </a:prstGeom>
        </p:spPr>
        <p:txBody>
          <a:bodyPr wrap="none">
            <a:prstTxWarp prst="textInflate">
              <a:avLst/>
            </a:prstTxWarp>
            <a:spAutoFit/>
          </a:bodyPr>
          <a:lstStyle/>
          <a:p>
            <a:pPr fontAlgn="base">
              <a:spcBef>
                <a:spcPct val="0"/>
              </a:spcBef>
              <a:spcAft>
                <a:spcPct val="0"/>
              </a:spcAft>
            </a:pPr>
            <a:r>
              <a:rPr lang="es-PE" sz="4000" b="1" dirty="0">
                <a:solidFill>
                  <a:schemeClr val="bg1"/>
                </a:solidFill>
                <a:effectLst>
                  <a:glow rad="139700">
                    <a:srgbClr val="000000">
                      <a:satMod val="175000"/>
                      <a:alpha val="40000"/>
                    </a:srgbClr>
                  </a:glow>
                  <a:outerShdw blurRad="50800" dist="38100" dir="5400000" algn="t" rotWithShape="0">
                    <a:prstClr val="black">
                      <a:alpha val="40000"/>
                    </a:prstClr>
                  </a:outerShdw>
                </a:effectLst>
                <a:latin typeface="Times New Roman" pitchFamily="18" charset="0"/>
              </a:rPr>
              <a:t>Preguntas para la lectura:</a:t>
            </a:r>
          </a:p>
        </p:txBody>
      </p:sp>
      <p:sp>
        <p:nvSpPr>
          <p:cNvPr id="3" name="2 Marcador de contenido"/>
          <p:cNvSpPr>
            <a:spLocks noGrp="1"/>
          </p:cNvSpPr>
          <p:nvPr>
            <p:ph idx="1"/>
          </p:nvPr>
        </p:nvSpPr>
        <p:spPr>
          <a:xfrm>
            <a:off x="1199974" y="1436256"/>
            <a:ext cx="2920978" cy="1384948"/>
          </a:xfrm>
          <a:noFill/>
          <a:scene3d>
            <a:camera prst="orthographicFront"/>
            <a:lightRig rig="threePt" dir="t"/>
          </a:scene3d>
          <a:sp3d>
            <a:bevelT prst="angle"/>
          </a:sp3d>
        </p:spPr>
        <p:txBody>
          <a:bodyPr/>
          <a:lstStyle/>
          <a:p>
            <a:pPr lvl="0" algn="ctr">
              <a:buFont typeface="Wingdings" panose="05000000000000000000" pitchFamily="2" charset="2"/>
              <a:buChar char="§"/>
            </a:pPr>
            <a:r>
              <a:rPr lang="es-PE" sz="3600" b="1" dirty="0" smtClean="0"/>
              <a:t> ¿Qué se le reprocha al empleado?</a:t>
            </a:r>
            <a:r>
              <a:rPr lang="es-ES" sz="3600" b="1" dirty="0"/>
              <a:t> ¿Qué le plantea su patrón?</a:t>
            </a:r>
            <a:r>
              <a:rPr lang="es-PE" sz="3600" b="1" dirty="0" smtClean="0"/>
              <a:t> </a:t>
            </a:r>
          </a:p>
          <a:p>
            <a:pPr lvl="0" algn="ctr">
              <a:buNone/>
            </a:pPr>
            <a:endParaRPr lang="es-PE" sz="3600" b="1" dirty="0" smtClean="0"/>
          </a:p>
          <a:p>
            <a:pPr lvl="0" algn="ctr">
              <a:buNone/>
            </a:pPr>
            <a:endParaRPr lang="es-PE" sz="3600" b="1" dirty="0" smtClean="0"/>
          </a:p>
          <a:p>
            <a:pPr algn="ctr">
              <a:buNone/>
            </a:pPr>
            <a:endParaRPr lang="es-PE" sz="3600" b="1" dirty="0"/>
          </a:p>
        </p:txBody>
      </p:sp>
      <p:sp>
        <p:nvSpPr>
          <p:cNvPr id="7" name="2 Marcador de contenido"/>
          <p:cNvSpPr txBox="1">
            <a:spLocks/>
          </p:cNvSpPr>
          <p:nvPr/>
        </p:nvSpPr>
        <p:spPr bwMode="auto">
          <a:xfrm rot="1782804">
            <a:off x="5480305" y="1903871"/>
            <a:ext cx="3357586" cy="1071570"/>
          </a:xfrm>
          <a:prstGeom prst="rect">
            <a:avLst/>
          </a:prstGeom>
          <a:noFill/>
          <a:ln w="9525">
            <a:noFill/>
            <a:miter lim="800000"/>
            <a:headEnd/>
            <a:tailEnd/>
          </a:ln>
          <a:scene3d>
            <a:camera prst="orthographicFront"/>
            <a:lightRig rig="threePt" dir="t"/>
          </a:scene3d>
          <a:sp3d>
            <a:bevelT prst="angle"/>
          </a:sp3d>
        </p:spPr>
        <p:txBody>
          <a:bodyPr vert="horz" wrap="square" lIns="91440" tIns="45720" rIns="91440" bIns="45720" numCol="1" anchor="t" anchorCtr="0" compatLnSpc="1">
            <a:prstTxWarp prst="textNoShape">
              <a:avLst/>
            </a:prstTxWarp>
          </a:bodyPr>
          <a:lstStyle/>
          <a:p>
            <a:pPr marL="514350" indent="-514350" algn="ctr" eaLnBrk="0" fontAlgn="base" hangingPunct="0">
              <a:spcBef>
                <a:spcPct val="20000"/>
              </a:spcBef>
              <a:spcAft>
                <a:spcPct val="0"/>
              </a:spcAft>
              <a:defRPr/>
            </a:pPr>
            <a:endParaRPr lang="es-PE" sz="3200" b="1" kern="0" dirty="0">
              <a:solidFill>
                <a:srgbClr val="FFFF00"/>
              </a:solidFill>
              <a:effectLst>
                <a:glow rad="50800">
                  <a:schemeClr val="accent4">
                    <a:satMod val="175000"/>
                    <a:alpha val="46000"/>
                  </a:schemeClr>
                </a:glow>
                <a:outerShdw blurRad="50800" dist="38100" algn="l" rotWithShape="0">
                  <a:prstClr val="black"/>
                </a:outerShdw>
              </a:effectLst>
            </a:endParaRPr>
          </a:p>
        </p:txBody>
      </p:sp>
    </p:spTree>
    <p:extLst>
      <p:ext uri="{BB962C8B-B14F-4D97-AF65-F5344CB8AC3E}">
        <p14:creationId xmlns:p14="http://schemas.microsoft.com/office/powerpoint/2010/main" val="181412110"/>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9" presetClass="path" presetSubtype="0" fill="hold" grpId="1" nodeType="withEffect">
                                  <p:stCondLst>
                                    <p:cond delay="0"/>
                                  </p:stCondLst>
                                  <p:iterate type="lt">
                                    <p:tmPct val="8000"/>
                                  </p:iterate>
                                  <p:childTnLst>
                                    <p:animMotion origin="layout" path="M -2.77778E-6 -7.40741E-7 C 0.01198 -0.02407 0.03299 -0.05856 0.05799 -0.05856 C 0.09497 -0.05856 0.125 -0.02268 0.125 0.02269 C 0.125 0.03727 0.12205 0.0507 0.11598 0.0625 C 0.11702 0.0625 -2.77778E-6 0.24236 -2.77778E-6 0.24375 C -2.77778E-6 0.24236 -0.11701 0.0625 -0.11597 0.0625 C -0.12205 0.0507 -0.125 0.03727 -0.125 0.02269 C -0.125 -0.02268 -0.09496 -0.05856 -0.05694 -0.05856 C -0.03298 -0.05856 -0.01198 -0.02407 -2.77778E-6 -7.40741E-7 Z " pathEditMode="relative" rAng="0" ptsTypes="AAAAAAAAA">
                                      <p:cBhvr>
                                        <p:cTn id="9" dur="2000" fill="hold"/>
                                        <p:tgtEl>
                                          <p:spTgt spid="3"/>
                                        </p:tgtEl>
                                        <p:attrNameLst>
                                          <p:attrName>ppt_x</p:attrName>
                                          <p:attrName>ppt_y</p:attrName>
                                        </p:attrNameLst>
                                      </p:cBhvr>
                                      <p:rCtr x="0" y="9259"/>
                                    </p:animMotion>
                                  </p:childTnLst>
                                </p:cTn>
                              </p:par>
                            </p:childTnLst>
                          </p:cTn>
                        </p:par>
                        <p:par>
                          <p:cTn id="10" fill="hold">
                            <p:stCondLst>
                              <p:cond delay="9680"/>
                            </p:stCondLst>
                            <p:childTnLst>
                              <p:par>
                                <p:cTn id="11" presetID="10" presetClass="entr" presetSubtype="0" fill="hold" grpId="0" nodeType="afterEffect" nodePh="1">
                                  <p:stCondLst>
                                    <p:cond delay="0"/>
                                  </p:stCondLst>
                                  <p:endCondLst>
                                    <p:cond evt="begin" delay="0">
                                      <p:tn val="11"/>
                                    </p:cond>
                                  </p:endCondLst>
                                  <p:iterate type="lt">
                                    <p:tmPct val="8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9" presetClass="path" presetSubtype="0" fill="hold" grpId="1" nodeType="withEffect" nodePh="1">
                                  <p:stCondLst>
                                    <p:cond delay="0"/>
                                  </p:stCondLst>
                                  <p:endCondLst>
                                    <p:cond evt="begin" delay="0">
                                      <p:tn val="14"/>
                                    </p:cond>
                                  </p:endCondLst>
                                  <p:iterate type="lt">
                                    <p:tmPct val="8000"/>
                                  </p:iterate>
                                  <p:childTnLst>
                                    <p:animMotion origin="layout" path="M -2.77778E-6 -7.40741E-7 C 0.01198 -0.02407 0.03299 -0.05856 0.05799 -0.05856 C 0.09497 -0.05856 0.125 -0.02268 0.125 0.02269 C 0.125 0.03727 0.12205 0.0507 0.11598 0.0625 C 0.11702 0.0625 -2.77778E-6 0.24236 -2.77778E-6 0.24375 C -2.77778E-6 0.24236 -0.11701 0.0625 -0.11597 0.0625 C -0.12205 0.0507 -0.125 0.03727 -0.125 0.02269 C -0.125 -0.02268 -0.09496 -0.05856 -0.05694 -0.05856 C -0.03298 -0.05856 -0.01198 -0.02407 -2.77778E-6 -7.40741E-7 Z " pathEditMode="relative" rAng="0" ptsTypes="AAAAAAAAA">
                                      <p:cBhvr>
                                        <p:cTn id="15" dur="2000" fill="hold"/>
                                        <p:tgtEl>
                                          <p:spTgt spid="7"/>
                                        </p:tgtEl>
                                        <p:attrNameLst>
                                          <p:attrName>ppt_x</p:attrName>
                                          <p:attrName>ppt_y</p:attrName>
                                        </p:attrNameLst>
                                      </p:cBhvr>
                                      <p:rCtr x="0" y="9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852" y="517236"/>
            <a:ext cx="8114145" cy="5763491"/>
          </a:xfrm>
          <a:prstGeom prst="rect">
            <a:avLst/>
          </a:prstGeom>
        </p:spPr>
      </p:pic>
      <p:sp>
        <p:nvSpPr>
          <p:cNvPr id="10" name="2 Marcador de contenido"/>
          <p:cNvSpPr txBox="1">
            <a:spLocks/>
          </p:cNvSpPr>
          <p:nvPr/>
        </p:nvSpPr>
        <p:spPr bwMode="auto">
          <a:xfrm>
            <a:off x="441902" y="5556004"/>
            <a:ext cx="8194098" cy="609379"/>
          </a:xfrm>
          <a:prstGeom prst="rect">
            <a:avLst/>
          </a:prstGeom>
          <a:noFill/>
          <a:ln w="9525">
            <a:noFill/>
            <a:miter lim="800000"/>
            <a:headEnd/>
            <a:tailEnd/>
          </a:ln>
        </p:spPr>
        <p:txBody>
          <a:bodyPr vert="horz" wrap="square" lIns="91440" tIns="45720" rIns="91440" bIns="45720" numCol="1" anchor="t" anchorCtr="0" compatLnSpc="1"/>
          <a:lstStyle/>
          <a:p>
            <a:pPr marL="342900" indent="-342900" eaLnBrk="0" fontAlgn="base" hangingPunct="0">
              <a:spcBef>
                <a:spcPct val="20000"/>
              </a:spcBef>
              <a:spcAft>
                <a:spcPct val="0"/>
              </a:spcAft>
              <a:defRPr/>
            </a:pPr>
            <a:r>
              <a:rPr lang="es-PE" sz="3600" b="1" kern="0" dirty="0">
                <a:solidFill>
                  <a:schemeClr val="bg1"/>
                </a:solidFill>
                <a:effectLst>
                  <a:glow rad="63500">
                    <a:schemeClr val="accent4">
                      <a:satMod val="175000"/>
                      <a:alpha val="40000"/>
                    </a:schemeClr>
                  </a:glow>
                  <a:outerShdw blurRad="50800" dist="38100" algn="l" rotWithShape="0">
                    <a:prstClr val="black"/>
                  </a:outerShdw>
                </a:effectLst>
              </a:rPr>
              <a:t>  ¿Qué persigue con </a:t>
            </a:r>
            <a:r>
              <a:rPr lang="es-PE" sz="3600" b="1" kern="0" dirty="0" smtClean="0">
                <a:solidFill>
                  <a:schemeClr val="bg1"/>
                </a:solidFill>
                <a:effectLst>
                  <a:glow rad="63500">
                    <a:schemeClr val="accent4">
                      <a:satMod val="175000"/>
                      <a:alpha val="40000"/>
                    </a:schemeClr>
                  </a:glow>
                  <a:outerShdw blurRad="50800" dist="38100" algn="l" rotWithShape="0">
                    <a:prstClr val="black"/>
                  </a:outerShdw>
                </a:effectLst>
              </a:rPr>
              <a:t>su comportamiento</a:t>
            </a:r>
            <a:r>
              <a:rPr lang="es-PE" sz="3600" b="1" kern="0" dirty="0">
                <a:solidFill>
                  <a:schemeClr val="bg1"/>
                </a:solidFill>
                <a:effectLst>
                  <a:glow rad="63500">
                    <a:schemeClr val="accent4">
                      <a:satMod val="175000"/>
                      <a:alpha val="40000"/>
                    </a:schemeClr>
                  </a:glow>
                  <a:outerShdw blurRad="50800" dist="38100" algn="l" rotWithShape="0">
                    <a:prstClr val="black"/>
                  </a:outerShdw>
                </a:effectLst>
              </a:rPr>
              <a:t>?</a:t>
            </a:r>
          </a:p>
        </p:txBody>
      </p:sp>
      <p:sp>
        <p:nvSpPr>
          <p:cNvPr id="9" name="2 Marcador de contenido"/>
          <p:cNvSpPr txBox="1">
            <a:spLocks/>
          </p:cNvSpPr>
          <p:nvPr/>
        </p:nvSpPr>
        <p:spPr bwMode="auto">
          <a:xfrm>
            <a:off x="554182" y="449123"/>
            <a:ext cx="7232072" cy="1195172"/>
          </a:xfrm>
          <a:prstGeom prst="rect">
            <a:avLst/>
          </a:prstGeom>
          <a:noFill/>
          <a:ln w="9525">
            <a:noFill/>
            <a:miter lim="800000"/>
            <a:headEnd/>
            <a:tailEnd/>
          </a:ln>
        </p:spPr>
        <p:txBody>
          <a:bodyPr vert="horz" wrap="square" lIns="91440" tIns="45720" rIns="91440" bIns="45720" numCol="1" anchor="t" anchorCtr="0" compatLnSpc="1">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eaLnBrk="0" fontAlgn="base" hangingPunct="0">
              <a:spcBef>
                <a:spcPct val="20000"/>
              </a:spcBef>
              <a:spcAft>
                <a:spcPct val="0"/>
              </a:spcAft>
              <a:buFont typeface="Wingdings" panose="05000000000000000000" pitchFamily="2" charset="2"/>
              <a:buChar char="§"/>
              <a:defRPr/>
            </a:pPr>
            <a:r>
              <a:rPr lang="es-PE" sz="3200" b="1" kern="0" dirty="0">
                <a:ln w="11430"/>
                <a:solidFill>
                  <a:schemeClr val="bg1"/>
                </a:solidFill>
                <a:effectLst>
                  <a:glow rad="63500">
                    <a:schemeClr val="accent4">
                      <a:satMod val="175000"/>
                      <a:alpha val="40000"/>
                    </a:schemeClr>
                  </a:glow>
                  <a:outerShdw blurRad="50800" dist="38100" algn="l" rotWithShape="0">
                    <a:schemeClr val="tx1">
                      <a:lumMod val="95000"/>
                      <a:lumOff val="5000"/>
                    </a:schemeClr>
                  </a:outerShdw>
                </a:effectLst>
                <a:latin typeface="Arial Narrow" panose="020B0606020202030204" pitchFamily="34" charset="0"/>
              </a:rPr>
              <a:t>   Fíjate en la forma de actuar de ese administrador. </a:t>
            </a:r>
          </a:p>
          <a:p>
            <a:pPr marL="342900" indent="-342900" algn="ctr" eaLnBrk="0" fontAlgn="base" hangingPunct="0">
              <a:spcBef>
                <a:spcPct val="20000"/>
              </a:spcBef>
              <a:spcAft>
                <a:spcPct val="0"/>
              </a:spcAft>
              <a:defRPr/>
            </a:pPr>
            <a:endParaRPr lang="es-PE" sz="3200" b="1" kern="0" dirty="0">
              <a:ln w="11430"/>
              <a:solidFill>
                <a:schemeClr val="bg1"/>
              </a:solidFill>
              <a:effectLst>
                <a:glow rad="63500">
                  <a:schemeClr val="accent4">
                    <a:satMod val="175000"/>
                    <a:alpha val="40000"/>
                  </a:schemeClr>
                </a:glow>
                <a:outerShdw blurRad="50800" dist="38100" algn="l" rotWithShape="0">
                  <a:schemeClr val="tx1">
                    <a:lumMod val="95000"/>
                    <a:lumOff val="5000"/>
                  </a:schemeClr>
                </a:outerShdw>
              </a:effectLst>
              <a:latin typeface="Arial Narrow" panose="020B0606020202030204" pitchFamily="34" charset="0"/>
            </a:endParaRPr>
          </a:p>
        </p:txBody>
      </p:sp>
    </p:spTree>
    <p:extLst>
      <p:ext uri="{BB962C8B-B14F-4D97-AF65-F5344CB8AC3E}">
        <p14:creationId xmlns:p14="http://schemas.microsoft.com/office/powerpoint/2010/main" val="1764917952"/>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8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9" presetClass="path" presetSubtype="0" fill="hold" grpId="1" nodeType="withEffect">
                                  <p:stCondLst>
                                    <p:cond delay="0"/>
                                  </p:stCondLst>
                                  <p:iterate type="lt">
                                    <p:tmPct val="8000"/>
                                  </p:iterate>
                                  <p:childTnLst>
                                    <p:animMotion origin="layout" path="M -3.88889E-6 -0.00023 C 0.01181 -0.02407 0.03282 -0.05856 0.05782 -0.05856 C 0.09497 -0.05856 0.125 -0.02268 0.125 0.02269 C 0.125 0.03704 0.12205 0.05047 0.11598 0.0625 C 0.11702 0.0625 0.02188 0.07963 0.02188 0.08125 C 0.02188 0.07963 -0.11718 0.0625 -0.11614 0.0625 C -0.12222 0.05047 -0.125 0.03704 -0.125 0.02269 C -0.125 -0.02268 -0.09513 -0.05856 -0.05711 -0.05856 C -0.03298 -0.05856 -0.01198 -0.02407 -3.88889E-6 -0.00023 Z " pathEditMode="relative" rAng="0" ptsTypes="AAAAAAAAA">
                                      <p:cBhvr>
                                        <p:cTn id="9" dur="2000" fill="hold"/>
                                        <p:tgtEl>
                                          <p:spTgt spid="9"/>
                                        </p:tgtEl>
                                        <p:attrNameLst>
                                          <p:attrName>ppt_x</p:attrName>
                                          <p:attrName>ppt_y</p:attrName>
                                        </p:attrNameLst>
                                      </p:cBhvr>
                                      <p:rCtr x="0" y="1157"/>
                                    </p:animMotion>
                                  </p:childTnLst>
                                </p:cTn>
                              </p:par>
                            </p:childTnLst>
                          </p:cTn>
                        </p:par>
                        <p:par>
                          <p:cTn id="10" fill="hold">
                            <p:stCondLst>
                              <p:cond delay="856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0862" y="529660"/>
            <a:ext cx="8134373" cy="5760303"/>
          </a:xfrm>
          <a:prstGeom prst="rect">
            <a:avLst/>
          </a:prstGeom>
        </p:spPr>
      </p:pic>
      <p:sp>
        <p:nvSpPr>
          <p:cNvPr id="7" name="2 Marcador de contenido"/>
          <p:cNvSpPr txBox="1">
            <a:spLocks/>
          </p:cNvSpPr>
          <p:nvPr/>
        </p:nvSpPr>
        <p:spPr bwMode="auto">
          <a:xfrm>
            <a:off x="4100946" y="1733104"/>
            <a:ext cx="3629891" cy="2246025"/>
          </a:xfrm>
          <a:prstGeom prst="rect">
            <a:avLst/>
          </a:prstGeom>
          <a:noFill/>
          <a:ln w="9525">
            <a:noFill/>
            <a:miter lim="800000"/>
            <a:headEnd/>
            <a:tailEnd/>
          </a:ln>
        </p:spPr>
        <p:txBody>
          <a:bodyPr vert="horz" wrap="square" lIns="91440" tIns="45720" rIns="91440" bIns="45720" numCol="1" anchor="t" anchorCtr="0" compatLnSpc="1"/>
          <a:lstStyle/>
          <a:p>
            <a:pPr marL="457200" indent="-457200" algn="ctr" eaLnBrk="0" fontAlgn="base" hangingPunct="0">
              <a:spcBef>
                <a:spcPct val="20000"/>
              </a:spcBef>
              <a:spcAft>
                <a:spcPct val="0"/>
              </a:spcAft>
              <a:buFont typeface="Arial" panose="020B0604020202020204" pitchFamily="34" charset="0"/>
              <a:buChar char="•"/>
              <a:defRPr/>
            </a:pPr>
            <a:r>
              <a:rPr lang="es-PE" sz="3600" b="1" kern="0" dirty="0">
                <a:latin typeface="Tekton Pro" panose="020F0603020208020904" pitchFamily="34" charset="0"/>
                <a:ea typeface="Adobe Fan Heiti Std B" pitchFamily="34" charset="-128"/>
              </a:rPr>
              <a:t>	¿Qué es lo que se alaba en la actitud del administrador?</a:t>
            </a:r>
          </a:p>
          <a:p>
            <a:pPr marL="342900" indent="-342900" algn="ctr" eaLnBrk="0" fontAlgn="base" hangingPunct="0">
              <a:spcBef>
                <a:spcPct val="20000"/>
              </a:spcBef>
              <a:spcAft>
                <a:spcPct val="0"/>
              </a:spcAft>
              <a:defRPr/>
            </a:pPr>
            <a:endParaRPr lang="es-PE" sz="3600" b="1" kern="0" dirty="0">
              <a:latin typeface="Tekton Pro" panose="020F0603020208020904" pitchFamily="34" charset="0"/>
              <a:ea typeface="Adobe Fan Heiti Std B" pitchFamily="34" charset="-128"/>
            </a:endParaRPr>
          </a:p>
        </p:txBody>
      </p:sp>
    </p:spTree>
    <p:extLst>
      <p:ext uri="{BB962C8B-B14F-4D97-AF65-F5344CB8AC3E}">
        <p14:creationId xmlns:p14="http://schemas.microsoft.com/office/powerpoint/2010/main" val="90259707"/>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2 Rectángulo"/>
          <p:cNvSpPr/>
          <p:nvPr/>
        </p:nvSpPr>
        <p:spPr>
          <a:xfrm>
            <a:off x="691439" y="501270"/>
            <a:ext cx="2672527" cy="400110"/>
          </a:xfrm>
          <a:prstGeom prst="rect">
            <a:avLst/>
          </a:prstGeom>
          <a:noFill/>
        </p:spPr>
        <p:txBody>
          <a:bodyPr wrap="none" lIns="91440" tIns="45720" rIns="91440" bIns="45720">
            <a:spAutoFit/>
          </a:bodyPr>
          <a:lstStyle/>
          <a:p>
            <a:pPr algn="ctr" fontAlgn="base">
              <a:spcBef>
                <a:spcPct val="0"/>
              </a:spcBef>
              <a:spcAft>
                <a:spcPct val="0"/>
              </a:spcAft>
            </a:pPr>
            <a:r>
              <a:rPr lang="es-ES" sz="2000" b="1" dirty="0" err="1">
                <a:solidFill>
                  <a:schemeClr val="bg1"/>
                </a:solidFill>
                <a:effectLst>
                  <a:outerShdw blurRad="50800" dist="50800" algn="l" rotWithShape="0">
                    <a:prstClr val="black"/>
                  </a:outerShdw>
                </a:effectLst>
                <a:latin typeface="Britannic Bold" panose="020B0903060703020204" pitchFamily="34" charset="0"/>
              </a:rPr>
              <a:t>Dgo</a:t>
            </a:r>
            <a:r>
              <a:rPr lang="es-ES" sz="2000" b="1" dirty="0" smtClean="0">
                <a:solidFill>
                  <a:schemeClr val="bg1"/>
                </a:solidFill>
                <a:effectLst>
                  <a:outerShdw blurRad="50800" dist="50800" algn="l" rotWithShape="0">
                    <a:prstClr val="black"/>
                  </a:outerShdw>
                </a:effectLst>
                <a:latin typeface="Britannic Bold" panose="020B0903060703020204" pitchFamily="34" charset="0"/>
              </a:rPr>
              <a:t>. 25  </a:t>
            </a:r>
            <a:r>
              <a:rPr lang="es-ES" sz="2000" b="1" dirty="0">
                <a:solidFill>
                  <a:schemeClr val="bg1"/>
                </a:solidFill>
                <a:effectLst>
                  <a:outerShdw blurRad="50800" dist="50800" algn="l" rotWithShape="0">
                    <a:prstClr val="black"/>
                  </a:outerShdw>
                </a:effectLst>
                <a:latin typeface="Britannic Bold" panose="020B0903060703020204" pitchFamily="34" charset="0"/>
              </a:rPr>
              <a:t>T.O </a:t>
            </a:r>
            <a:r>
              <a:rPr lang="es-ES" sz="2000" b="1" dirty="0" smtClean="0">
                <a:solidFill>
                  <a:schemeClr val="bg1"/>
                </a:solidFill>
                <a:effectLst>
                  <a:outerShdw blurRad="50800" dist="50800" algn="l" rotWithShape="0">
                    <a:prstClr val="black"/>
                  </a:outerShdw>
                </a:effectLst>
                <a:latin typeface="Britannic Bold" panose="020B0903060703020204" pitchFamily="34" charset="0"/>
              </a:rPr>
              <a:t>–ciclo C-</a:t>
            </a:r>
            <a:endParaRPr lang="es-PE" sz="2000" b="1" dirty="0">
              <a:solidFill>
                <a:schemeClr val="bg1"/>
              </a:solidFill>
              <a:effectLst>
                <a:outerShdw blurRad="50800" dist="50800" algn="l" rotWithShape="0">
                  <a:prstClr val="black"/>
                </a:outerShdw>
              </a:effectLst>
              <a:latin typeface="Britannic Bold" panose="020B0903060703020204" pitchFamily="34" charset="0"/>
            </a:endParaRPr>
          </a:p>
        </p:txBody>
      </p:sp>
      <p:sp>
        <p:nvSpPr>
          <p:cNvPr id="3" name="9 Rectángulo"/>
          <p:cNvSpPr/>
          <p:nvPr/>
        </p:nvSpPr>
        <p:spPr>
          <a:xfrm>
            <a:off x="5750051" y="483483"/>
            <a:ext cx="2871300"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 sz="2400" b="1" dirty="0">
                <a:ln w="11430"/>
                <a:solidFill>
                  <a:schemeClr val="bg1"/>
                </a:solidFill>
                <a:effectLst>
                  <a:outerShdw blurRad="50800" dist="38100" algn="l" rotWithShape="0">
                    <a:prstClr val="black"/>
                  </a:outerShdw>
                </a:effectLst>
                <a:latin typeface="Britannic Bold" panose="020B0903060703020204" pitchFamily="34" charset="0"/>
              </a:rPr>
              <a:t>San Lucas  16,1-13</a:t>
            </a:r>
            <a:endParaRPr lang="es-PE" sz="2400" b="1" dirty="0">
              <a:ln w="11430"/>
              <a:solidFill>
                <a:schemeClr val="bg1"/>
              </a:solidFill>
              <a:effectLst>
                <a:outerShdw blurRad="50800" dist="38100" algn="l" rotWithShape="0">
                  <a:prstClr val="black"/>
                </a:outerShdw>
              </a:effectLst>
              <a:latin typeface="Britannic Bold" panose="020B0903060703020204" pitchFamily="34" charset="0"/>
            </a:endParaRPr>
          </a:p>
        </p:txBody>
      </p:sp>
      <p:sp>
        <p:nvSpPr>
          <p:cNvPr id="4" name="WordArt 8"/>
          <p:cNvSpPr>
            <a:spLocks noChangeArrowheads="1" noChangeShapeType="1" noTextEdit="1"/>
          </p:cNvSpPr>
          <p:nvPr/>
        </p:nvSpPr>
        <p:spPr bwMode="auto">
          <a:xfrm rot="21430553">
            <a:off x="890974" y="3628947"/>
            <a:ext cx="7064226" cy="714458"/>
          </a:xfrm>
          <a:prstGeom prst="rect">
            <a:avLst/>
          </a:prstGeom>
        </p:spPr>
        <p:txBody>
          <a:bodyPr wrap="none" fromWordArt="1">
            <a:prstTxWarp prst="textWave2">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6000" kern="10" dirty="0" smtClean="0">
                <a:ln w="9525">
                  <a:round/>
                  <a:headEnd/>
                  <a:tailEnd/>
                </a:ln>
                <a:solidFill>
                  <a:schemeClr val="bg1"/>
                </a:solidFill>
                <a:latin typeface="Impact"/>
              </a:rPr>
              <a:t>DIOS  O  EL  DINERO</a:t>
            </a:r>
          </a:p>
        </p:txBody>
      </p:sp>
      <p:sp>
        <p:nvSpPr>
          <p:cNvPr id="5" name="Text Box 7"/>
          <p:cNvSpPr txBox="1">
            <a:spLocks noChangeArrowheads="1"/>
          </p:cNvSpPr>
          <p:nvPr/>
        </p:nvSpPr>
        <p:spPr bwMode="auto">
          <a:xfrm>
            <a:off x="6058458" y="5937659"/>
            <a:ext cx="3085542"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b="1" dirty="0">
                <a:solidFill>
                  <a:schemeClr val="bg1"/>
                </a:solidFill>
                <a:effectLst>
                  <a:outerShdw blurRad="50800" dist="63500" algn="l" rotWithShape="0">
                    <a:prstClr val="black"/>
                  </a:outerShdw>
                </a:effectLst>
                <a:latin typeface="Comic Sans MS" pitchFamily="66" charset="0"/>
              </a:rPr>
              <a:t>  18 setiembre </a:t>
            </a:r>
            <a:r>
              <a:rPr lang="es-ES" b="1" dirty="0" smtClean="0">
                <a:solidFill>
                  <a:schemeClr val="bg1"/>
                </a:solidFill>
                <a:effectLst>
                  <a:outerShdw blurRad="50800" dist="63500" algn="l" rotWithShape="0">
                    <a:prstClr val="black"/>
                  </a:outerShdw>
                </a:effectLst>
                <a:latin typeface="Comic Sans MS" pitchFamily="66" charset="0"/>
              </a:rPr>
              <a:t>2022</a:t>
            </a:r>
            <a:endParaRPr lang="es-ES" b="1" dirty="0">
              <a:solidFill>
                <a:schemeClr val="bg1"/>
              </a:solidFill>
              <a:effectLst>
                <a:outerShdw blurRad="50800" dist="63500" algn="l" rotWithShape="0">
                  <a:prstClr val="black"/>
                </a:outerShdw>
              </a:effectLst>
              <a:latin typeface="Comic Sans MS" pitchFamily="66" charset="0"/>
            </a:endParaRPr>
          </a:p>
        </p:txBody>
      </p:sp>
    </p:spTree>
    <p:extLst>
      <p:ext uri="{BB962C8B-B14F-4D97-AF65-F5344CB8AC3E}">
        <p14:creationId xmlns:p14="http://schemas.microsoft.com/office/powerpoint/2010/main" val="1512236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500" autoRev="1" fill="hold">
                                          <p:stCondLst>
                                            <p:cond delay="0"/>
                                          </p:stCondLst>
                                        </p:cTn>
                                        <p:tgtEl>
                                          <p:spTgt spid="4"/>
                                        </p:tgtEl>
                                        <p:attrNameLst>
                                          <p:attrName>ppt_w</p:attrName>
                                        </p:attrNameLst>
                                      </p:cBhvr>
                                    </p:anim>
                                    <p:anim by="(#ppt_w*0.50)" calcmode="lin" valueType="num">
                                      <p:cBhvr>
                                        <p:cTn id="16" dur="500" decel="50000" autoRev="1" fill="hold">
                                          <p:stCondLst>
                                            <p:cond delay="0"/>
                                          </p:stCondLst>
                                        </p:cTn>
                                        <p:tgtEl>
                                          <p:spTgt spid="4"/>
                                        </p:tgtEl>
                                        <p:attrNameLst>
                                          <p:attrName>ppt_x</p:attrName>
                                        </p:attrNameLst>
                                      </p:cBhvr>
                                    </p:anim>
                                    <p:anim from="(-#ppt_h/2)" to="(#ppt_y)" calcmode="lin" valueType="num">
                                      <p:cBhvr>
                                        <p:cTn id="17" dur="1000" fill="hold">
                                          <p:stCondLst>
                                            <p:cond delay="0"/>
                                          </p:stCondLst>
                                        </p:cTn>
                                        <p:tgtEl>
                                          <p:spTgt spid="4"/>
                                        </p:tgtEl>
                                        <p:attrNameLst>
                                          <p:attrName>ppt_y</p:attrName>
                                        </p:attrNameLst>
                                      </p:cBhvr>
                                    </p:anim>
                                    <p:animRot by="21600000">
                                      <p:cBhvr>
                                        <p:cTn id="18" dur="1000" fill="hold">
                                          <p:stCondLst>
                                            <p:cond delay="0"/>
                                          </p:stCondLst>
                                        </p:cTn>
                                        <p:tgtEl>
                                          <p:spTgt spid="4"/>
                                        </p:tgtEl>
                                        <p:attrNameLst>
                                          <p:attrName>r</p:attrName>
                                        </p:attrNameLst>
                                      </p:cBhvr>
                                    </p:animRot>
                                  </p:childTnLst>
                                </p:cTn>
                              </p:par>
                            </p:childTnLst>
                          </p:cTn>
                        </p:par>
                        <p:par>
                          <p:cTn id="19" fill="hold">
                            <p:stCondLst>
                              <p:cond delay="3200"/>
                            </p:stCondLst>
                            <p:childTnLst>
                              <p:par>
                                <p:cTn id="20" presetID="2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564x/d0/4c/e9/d04ce912237fa39e0ea4bcf643df7b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09" y="512761"/>
            <a:ext cx="8137238" cy="579567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5394038" y="1994582"/>
            <a:ext cx="2770909" cy="3785652"/>
          </a:xfrm>
          <a:prstGeom prst="rect">
            <a:avLst/>
          </a:prstGeom>
          <a:noFill/>
        </p:spPr>
        <p:txBody>
          <a:bodyPr wrap="square">
            <a:spAutoFit/>
          </a:bodyPr>
          <a:lstStyle/>
          <a:p>
            <a:pPr algn="ctr"/>
            <a:r>
              <a:rPr lang="es-ES" sz="1200" b="1" i="1" dirty="0">
                <a:solidFill>
                  <a:srgbClr val="FF0000"/>
                </a:solidFill>
                <a:latin typeface="Arial" panose="020B0604020202020204" pitchFamily="34" charset="0"/>
                <a:cs typeface="Arial" panose="020B0604020202020204" pitchFamily="34" charset="0"/>
              </a:rPr>
              <a:t>8</a:t>
            </a:r>
            <a:r>
              <a:rPr lang="es-ES" sz="1200" b="1" i="1" dirty="0">
                <a:solidFill>
                  <a:srgbClr val="361B00"/>
                </a:solidFill>
                <a:latin typeface="Arial" panose="020B0604020202020204" pitchFamily="34" charset="0"/>
                <a:cs typeface="Arial" panose="020B0604020202020204" pitchFamily="34" charset="0"/>
              </a:rPr>
              <a:t> </a:t>
            </a:r>
            <a:r>
              <a:rPr lang="es-ES" sz="2000" b="1" i="1" dirty="0">
                <a:solidFill>
                  <a:srgbClr val="361B00"/>
                </a:solidFill>
                <a:latin typeface="Arial" panose="020B0604020202020204" pitchFamily="34" charset="0"/>
                <a:cs typeface="Arial" panose="020B0604020202020204" pitchFamily="34" charset="0"/>
              </a:rPr>
              <a:t>Y es que, los hijos de este mundo son más astutos con su  gente que los hijos de la luz</a:t>
            </a:r>
            <a:r>
              <a:rPr lang="es-ES" sz="2000" b="1" i="1" dirty="0" smtClean="0">
                <a:solidFill>
                  <a:srgbClr val="361B00"/>
                </a:solidFill>
                <a:latin typeface="Arial" panose="020B0604020202020204" pitchFamily="34" charset="0"/>
                <a:cs typeface="Arial" panose="020B0604020202020204" pitchFamily="34" charset="0"/>
              </a:rPr>
              <a:t>.</a:t>
            </a:r>
          </a:p>
          <a:p>
            <a:pPr algn="ctr"/>
            <a:r>
              <a:rPr lang="es-ES" sz="2000" b="1" i="1" dirty="0" smtClean="0">
                <a:solidFill>
                  <a:srgbClr val="361B00"/>
                </a:solidFill>
                <a:latin typeface="Arial" panose="020B0604020202020204" pitchFamily="34" charset="0"/>
                <a:cs typeface="Arial" panose="020B0604020202020204" pitchFamily="34" charset="0"/>
              </a:rPr>
              <a:t> </a:t>
            </a:r>
            <a:r>
              <a:rPr lang="es-ES" sz="1200" b="1" i="1" dirty="0">
                <a:solidFill>
                  <a:srgbClr val="FF0000"/>
                </a:solidFill>
                <a:latin typeface="Arial" panose="020B0604020202020204" pitchFamily="34" charset="0"/>
                <a:cs typeface="Arial" panose="020B0604020202020204" pitchFamily="34" charset="0"/>
              </a:rPr>
              <a:t>9</a:t>
            </a:r>
            <a:r>
              <a:rPr lang="es-ES" sz="2000" b="1" i="1" dirty="0">
                <a:solidFill>
                  <a:srgbClr val="361B00"/>
                </a:solidFill>
                <a:latin typeface="Arial" panose="020B0604020202020204" pitchFamily="34" charset="0"/>
                <a:cs typeface="Arial" panose="020B0604020202020204" pitchFamily="34" charset="0"/>
              </a:rPr>
              <a:t>Por eso les digo: Gánense amigos con el dinero injusto, para que, cuando les falte, los reciban a ustedes en las moradas eternas.</a:t>
            </a:r>
            <a:endParaRPr lang="es-PE" sz="2000" b="1" dirty="0">
              <a:latin typeface="Arial" panose="020B0604020202020204" pitchFamily="34" charset="0"/>
              <a:cs typeface="Arial" panose="020B0604020202020204" pitchFamily="34" charset="0"/>
            </a:endParaRPr>
          </a:p>
        </p:txBody>
      </p:sp>
      <p:sp>
        <p:nvSpPr>
          <p:cNvPr id="7" name="2 Marcador de contenido"/>
          <p:cNvSpPr txBox="1">
            <a:spLocks/>
          </p:cNvSpPr>
          <p:nvPr/>
        </p:nvSpPr>
        <p:spPr bwMode="auto">
          <a:xfrm>
            <a:off x="938812" y="1242514"/>
            <a:ext cx="2820389" cy="2552530"/>
          </a:xfrm>
          <a:prstGeom prst="rect">
            <a:avLst/>
          </a:prstGeom>
          <a:noFill/>
          <a:ln w="9525">
            <a:noFill/>
            <a:miter lim="800000"/>
            <a:headEnd/>
            <a:tailEnd/>
          </a:ln>
        </p:spPr>
        <p:txBody>
          <a:bodyPr vert="horz" wrap="square" lIns="91440" tIns="45720" rIns="91440" bIns="45720" numCol="1" anchor="t" anchorCtr="0" compatLnSpc="1">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gn="ctr" eaLnBrk="0" fontAlgn="base" hangingPunct="0">
              <a:spcBef>
                <a:spcPct val="20000"/>
              </a:spcBef>
              <a:spcAft>
                <a:spcPct val="0"/>
              </a:spcAft>
              <a:defRPr/>
            </a:pPr>
            <a:r>
              <a:rPr lang="es-PE" kern="0" dirty="0">
                <a:ln w="11430"/>
                <a:solidFill>
                  <a:srgbClr val="FFFF00"/>
                </a:solidFill>
                <a:effectLst>
                  <a:glow rad="101600">
                    <a:srgbClr val="1A0000">
                      <a:alpha val="60000"/>
                    </a:srgbClr>
                  </a:glow>
                  <a:outerShdw blurRad="50800" dist="39000" dir="5460000" algn="tl">
                    <a:srgbClr val="000000">
                      <a:alpha val="38000"/>
                    </a:srgbClr>
                  </a:outerShdw>
                </a:effectLst>
                <a:latin typeface="Arial Black" panose="020B0A04020102020204" pitchFamily="34" charset="0"/>
                <a:ea typeface="Adobe Gothic Std B" pitchFamily="34" charset="-128"/>
              </a:rPr>
              <a:t>Tras </a:t>
            </a:r>
            <a:r>
              <a:rPr lang="es-PE" kern="0" dirty="0" smtClean="0">
                <a:ln w="11430"/>
                <a:solidFill>
                  <a:srgbClr val="FFFF00"/>
                </a:solidFill>
                <a:effectLst>
                  <a:glow rad="101600">
                    <a:srgbClr val="1A0000">
                      <a:alpha val="60000"/>
                    </a:srgbClr>
                  </a:glow>
                  <a:outerShdw blurRad="50800" dist="39000" dir="5460000" algn="tl">
                    <a:srgbClr val="000000">
                      <a:alpha val="38000"/>
                    </a:srgbClr>
                  </a:outerShdw>
                </a:effectLst>
                <a:latin typeface="Arial Black" panose="020B0A04020102020204" pitchFamily="34" charset="0"/>
                <a:ea typeface="Adobe Gothic Std B" pitchFamily="34" charset="-128"/>
              </a:rPr>
              <a:t>la parábola se proponen tres aplicaciones de </a:t>
            </a:r>
            <a:r>
              <a:rPr lang="es-PE" kern="0" dirty="0">
                <a:ln w="11430"/>
                <a:solidFill>
                  <a:srgbClr val="FFFF00"/>
                </a:solidFill>
                <a:effectLst>
                  <a:glow rad="101600">
                    <a:srgbClr val="1A0000">
                      <a:alpha val="60000"/>
                    </a:srgbClr>
                  </a:glow>
                  <a:outerShdw blurRad="50800" dist="39000" dir="5460000" algn="tl">
                    <a:srgbClr val="000000">
                      <a:alpha val="38000"/>
                    </a:srgbClr>
                  </a:outerShdw>
                </a:effectLst>
                <a:latin typeface="Arial Black" panose="020B0A04020102020204" pitchFamily="34" charset="0"/>
                <a:ea typeface="Adobe Gothic Std B" pitchFamily="34" charset="-128"/>
              </a:rPr>
              <a:t>la misma</a:t>
            </a:r>
            <a:r>
              <a:rPr lang="es-PE" kern="0" dirty="0" smtClean="0">
                <a:ln w="11430"/>
                <a:solidFill>
                  <a:srgbClr val="FFFF00"/>
                </a:solidFill>
                <a:effectLst>
                  <a:glow rad="101600">
                    <a:srgbClr val="1A0000">
                      <a:alpha val="60000"/>
                    </a:srgbClr>
                  </a:glow>
                  <a:outerShdw blurRad="50800" dist="39000" dir="5460000" algn="tl">
                    <a:srgbClr val="000000">
                      <a:alpha val="38000"/>
                    </a:srgbClr>
                  </a:outerShdw>
                </a:effectLst>
                <a:latin typeface="Arial Black" panose="020B0A04020102020204" pitchFamily="34" charset="0"/>
                <a:ea typeface="Adobe Gothic Std B" pitchFamily="34" charset="-128"/>
              </a:rPr>
              <a:t>:</a:t>
            </a:r>
          </a:p>
          <a:p>
            <a:pPr marL="342900" indent="-342900" algn="ctr" eaLnBrk="0" fontAlgn="base" hangingPunct="0">
              <a:spcBef>
                <a:spcPct val="20000"/>
              </a:spcBef>
              <a:spcAft>
                <a:spcPct val="0"/>
              </a:spcAft>
              <a:buFont typeface="Arial" panose="020B0604020202020204" pitchFamily="34" charset="0"/>
              <a:buChar char="•"/>
              <a:defRPr/>
            </a:pPr>
            <a:r>
              <a:rPr lang="es-PE" sz="2000" b="1" kern="0" dirty="0">
                <a:solidFill>
                  <a:srgbClr val="C00000"/>
                </a:solidFill>
                <a:latin typeface="Arial" panose="020B0604020202020204" pitchFamily="34" charset="0"/>
                <a:ea typeface="Adobe Gothic Std B" pitchFamily="34" charset="-128"/>
                <a:cs typeface="Arial" panose="020B0604020202020204" pitchFamily="34" charset="0"/>
              </a:rPr>
              <a:t>Vv. 8b-9: ¿cómo deben utilizarse, según estos versículos, los bienes materiales?</a:t>
            </a:r>
          </a:p>
          <a:p>
            <a:pPr marL="342900" indent="-342900" algn="ctr" eaLnBrk="0" fontAlgn="base" hangingPunct="0">
              <a:spcBef>
                <a:spcPct val="20000"/>
              </a:spcBef>
              <a:spcAft>
                <a:spcPct val="0"/>
              </a:spcAft>
              <a:defRPr/>
            </a:pPr>
            <a:endParaRPr lang="es-PE" sz="2000" b="1" kern="0" dirty="0" smtClean="0">
              <a:ln w="11430"/>
              <a:solidFill>
                <a:srgbClr val="FFFF00"/>
              </a:solidFill>
              <a:effectLst>
                <a:glow rad="101600">
                  <a:srgbClr val="1A0000">
                    <a:alpha val="60000"/>
                  </a:srgbClr>
                </a:glow>
                <a:outerShdw blurRad="50800" dist="39000" dir="5460000" algn="tl">
                  <a:srgbClr val="000000">
                    <a:alpha val="38000"/>
                  </a:srgbClr>
                </a:outerShdw>
              </a:effectLst>
              <a:latin typeface="Adobe Gothic Std B" pitchFamily="34" charset="-128"/>
              <a:ea typeface="Adobe Gothic Std B" pitchFamily="34" charset="-128"/>
            </a:endParaRPr>
          </a:p>
          <a:p>
            <a:pPr marL="342900" indent="-342900" algn="ctr" eaLnBrk="0" fontAlgn="base" hangingPunct="0">
              <a:spcBef>
                <a:spcPct val="20000"/>
              </a:spcBef>
              <a:spcAft>
                <a:spcPct val="0"/>
              </a:spcAft>
              <a:defRPr/>
            </a:pPr>
            <a:endParaRPr lang="es-PE" sz="2000" b="1" kern="0" dirty="0">
              <a:ln w="11430"/>
              <a:solidFill>
                <a:srgbClr val="FFFF00"/>
              </a:solidFill>
              <a:effectLst>
                <a:glow rad="101600">
                  <a:srgbClr val="1A0000">
                    <a:alpha val="60000"/>
                  </a:srgbClr>
                </a:glow>
                <a:outerShdw blurRad="50800" dist="39000" dir="5460000" algn="tl">
                  <a:srgbClr val="000000">
                    <a:alpha val="38000"/>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816262736"/>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129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1"/>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3345" y="469391"/>
            <a:ext cx="8321963" cy="5857517"/>
          </a:xfrm>
          <a:prstGeom prst="rect">
            <a:avLst/>
          </a:prstGeom>
        </p:spPr>
      </p:pic>
      <p:sp>
        <p:nvSpPr>
          <p:cNvPr id="20" name="Rectángulo 19"/>
          <p:cNvSpPr/>
          <p:nvPr/>
        </p:nvSpPr>
        <p:spPr>
          <a:xfrm>
            <a:off x="5781964" y="1315564"/>
            <a:ext cx="2244436" cy="4247317"/>
          </a:xfrm>
          <a:prstGeom prst="rect">
            <a:avLst/>
          </a:prstGeom>
          <a:noFill/>
        </p:spPr>
        <p:txBody>
          <a:bodyPr wrap="square">
            <a:spAutoFit/>
          </a:bodyPr>
          <a:lstStyle/>
          <a:p>
            <a:pPr algn="ctr"/>
            <a:r>
              <a:rPr lang="es-ES" sz="1200" b="1" i="1" dirty="0">
                <a:solidFill>
                  <a:srgbClr val="C00000"/>
                </a:solidFill>
                <a:latin typeface="Arial Narrow" panose="020B0606020202030204" pitchFamily="34" charset="0"/>
                <a:cs typeface="Times New Roman" pitchFamily="18" charset="0"/>
              </a:rPr>
              <a:t>10</a:t>
            </a:r>
            <a:r>
              <a:rPr lang="es-ES" b="1" i="1" dirty="0">
                <a:solidFill>
                  <a:srgbClr val="361B00"/>
                </a:solidFill>
                <a:latin typeface="Arial Narrow" panose="020B0606020202030204" pitchFamily="34" charset="0"/>
                <a:cs typeface="Times New Roman" pitchFamily="18" charset="0"/>
              </a:rPr>
              <a:t> El que es de fiar en lo poco, lo es también en lo mucho; el que no es honrado en lo mínimo tampoco en lo importante es honrado</a:t>
            </a:r>
            <a:r>
              <a:rPr lang="es-ES" b="1" i="1" dirty="0" smtClean="0">
                <a:solidFill>
                  <a:srgbClr val="361B00"/>
                </a:solidFill>
                <a:latin typeface="Arial Narrow" panose="020B0606020202030204" pitchFamily="34" charset="0"/>
                <a:cs typeface="Times New Roman" pitchFamily="18" charset="0"/>
              </a:rPr>
              <a:t>. </a:t>
            </a:r>
            <a:r>
              <a:rPr lang="es-ES" sz="1200" b="1" i="1" dirty="0">
                <a:solidFill>
                  <a:srgbClr val="C00000"/>
                </a:solidFill>
                <a:latin typeface="Arial Narrow" panose="020B0606020202030204" pitchFamily="34" charset="0"/>
                <a:cs typeface="Times New Roman" pitchFamily="18" charset="0"/>
              </a:rPr>
              <a:t>11</a:t>
            </a:r>
            <a:r>
              <a:rPr lang="es-ES" b="1" i="1" dirty="0">
                <a:solidFill>
                  <a:srgbClr val="361B00"/>
                </a:solidFill>
                <a:latin typeface="Arial Narrow" panose="020B0606020202030204" pitchFamily="34" charset="0"/>
                <a:cs typeface="Times New Roman" pitchFamily="18" charset="0"/>
              </a:rPr>
              <a:t>Si no  fueron de confianza con el injusto dinero, ¿quién les confiará los bienes verdaderos? </a:t>
            </a:r>
            <a:r>
              <a:rPr lang="es-ES" b="1" i="1" dirty="0" smtClean="0">
                <a:solidFill>
                  <a:srgbClr val="361B00"/>
                </a:solidFill>
                <a:latin typeface="Arial Narrow" panose="020B0606020202030204" pitchFamily="34" charset="0"/>
                <a:cs typeface="Times New Roman" pitchFamily="18" charset="0"/>
              </a:rPr>
              <a:t>                                    </a:t>
            </a:r>
            <a:r>
              <a:rPr lang="es-ES" sz="1400" b="1" i="1" dirty="0" smtClean="0">
                <a:solidFill>
                  <a:srgbClr val="C00000"/>
                </a:solidFill>
                <a:latin typeface="Arial Narrow" panose="020B0606020202030204" pitchFamily="34" charset="0"/>
                <a:cs typeface="Times New Roman" pitchFamily="18" charset="0"/>
              </a:rPr>
              <a:t>12</a:t>
            </a:r>
            <a:r>
              <a:rPr lang="es-ES" b="1" i="1" dirty="0" smtClean="0">
                <a:solidFill>
                  <a:srgbClr val="361B00"/>
                </a:solidFill>
                <a:latin typeface="Arial Narrow" panose="020B0606020202030204" pitchFamily="34" charset="0"/>
                <a:cs typeface="Times New Roman" pitchFamily="18" charset="0"/>
              </a:rPr>
              <a:t>Y </a:t>
            </a:r>
            <a:r>
              <a:rPr lang="es-ES" b="1" i="1" dirty="0">
                <a:solidFill>
                  <a:srgbClr val="361B00"/>
                </a:solidFill>
                <a:latin typeface="Arial Narrow" panose="020B0606020202030204" pitchFamily="34" charset="0"/>
                <a:cs typeface="Times New Roman" pitchFamily="18" charset="0"/>
              </a:rPr>
              <a:t>si no fueron </a:t>
            </a:r>
            <a:r>
              <a:rPr lang="es-ES" b="1" i="1" dirty="0" smtClean="0">
                <a:solidFill>
                  <a:srgbClr val="361B00"/>
                </a:solidFill>
                <a:latin typeface="Arial Narrow" panose="020B0606020202030204" pitchFamily="34" charset="0"/>
                <a:cs typeface="Times New Roman" pitchFamily="18" charset="0"/>
              </a:rPr>
              <a:t>fieles </a:t>
            </a:r>
            <a:r>
              <a:rPr lang="es-ES" b="1" i="1" dirty="0">
                <a:solidFill>
                  <a:srgbClr val="361B00"/>
                </a:solidFill>
                <a:latin typeface="Arial Narrow" panose="020B0606020202030204" pitchFamily="34" charset="0"/>
                <a:cs typeface="Times New Roman" pitchFamily="18" charset="0"/>
              </a:rPr>
              <a:t>con lo ajeno, ¿quién les confiará lo que les pertenece a ustedes?</a:t>
            </a:r>
            <a:endParaRPr lang="es-PE" b="1" dirty="0"/>
          </a:p>
        </p:txBody>
      </p:sp>
      <p:sp>
        <p:nvSpPr>
          <p:cNvPr id="19" name="2 Marcador de contenido"/>
          <p:cNvSpPr txBox="1">
            <a:spLocks/>
          </p:cNvSpPr>
          <p:nvPr/>
        </p:nvSpPr>
        <p:spPr bwMode="auto">
          <a:xfrm>
            <a:off x="1080651" y="1232436"/>
            <a:ext cx="3112657" cy="1409163"/>
          </a:xfrm>
          <a:prstGeom prst="rect">
            <a:avLst/>
          </a:prstGeom>
          <a:noFill/>
          <a:ln w="9525">
            <a:noFill/>
            <a:miter lim="800000"/>
            <a:headEnd/>
            <a:tailEnd/>
          </a:ln>
        </p:spPr>
        <p:txBody>
          <a:bodyPr vert="horz" wrap="square" lIns="91440" tIns="45720" rIns="91440" bIns="45720" numCol="1" anchor="t" anchorCtr="0" compatLnSpc="1"/>
          <a:lstStyle/>
          <a:p>
            <a:pPr algn="ctr" eaLnBrk="0" fontAlgn="base" hangingPunct="0">
              <a:spcAft>
                <a:spcPct val="0"/>
              </a:spcAft>
              <a:defRPr/>
            </a:pPr>
            <a:r>
              <a:rPr lang="es-PE" b="1" kern="0" dirty="0" smtClean="0">
                <a:latin typeface="Arial Black" panose="020B0A04020102020204" pitchFamily="34" charset="0"/>
              </a:rPr>
              <a:t>VV. 10-12 </a:t>
            </a:r>
            <a:r>
              <a:rPr lang="es-PE" sz="2100" b="1" kern="0" dirty="0" smtClean="0">
                <a:solidFill>
                  <a:schemeClr val="tx1">
                    <a:lumMod val="95000"/>
                    <a:lumOff val="5000"/>
                  </a:schemeClr>
                </a:solidFill>
              </a:rPr>
              <a:t>¿Qué </a:t>
            </a:r>
            <a:r>
              <a:rPr lang="es-PE" sz="2100" b="1" kern="0" dirty="0">
                <a:solidFill>
                  <a:schemeClr val="tx1">
                    <a:lumMod val="95000"/>
                    <a:lumOff val="5000"/>
                  </a:schemeClr>
                </a:solidFill>
              </a:rPr>
              <a:t>elementos </a:t>
            </a:r>
            <a:r>
              <a:rPr lang="es-PE" sz="2100" b="1" kern="0" dirty="0" smtClean="0">
                <a:solidFill>
                  <a:schemeClr val="tx1">
                    <a:lumMod val="95000"/>
                    <a:lumOff val="5000"/>
                  </a:schemeClr>
                </a:solidFill>
              </a:rPr>
              <a:t>se contraponen                    en cada caso?</a:t>
            </a:r>
          </a:p>
          <a:p>
            <a:pPr algn="ctr" eaLnBrk="0" fontAlgn="base" hangingPunct="0">
              <a:spcAft>
                <a:spcPct val="0"/>
              </a:spcAft>
              <a:defRPr/>
            </a:pPr>
            <a:r>
              <a:rPr lang="es-PE" sz="2100" b="1" kern="0" dirty="0" smtClean="0">
                <a:solidFill>
                  <a:schemeClr val="tx1">
                    <a:lumMod val="95000"/>
                    <a:lumOff val="5000"/>
                  </a:schemeClr>
                </a:solidFill>
              </a:rPr>
              <a:t>¿</a:t>
            </a:r>
            <a:r>
              <a:rPr lang="es-PE" sz="2100" b="1" kern="0" dirty="0">
                <a:solidFill>
                  <a:schemeClr val="tx1">
                    <a:lumMod val="95000"/>
                    <a:lumOff val="5000"/>
                  </a:schemeClr>
                </a:solidFill>
              </a:rPr>
              <a:t>Cuál es la enseñanza </a:t>
            </a:r>
            <a:r>
              <a:rPr lang="es-PE" sz="2100" b="1" kern="0" dirty="0" smtClean="0">
                <a:solidFill>
                  <a:schemeClr val="tx1">
                    <a:lumMod val="95000"/>
                    <a:lumOff val="5000"/>
                  </a:schemeClr>
                </a:solidFill>
              </a:rPr>
              <a:t> que </a:t>
            </a:r>
            <a:r>
              <a:rPr lang="es-PE" sz="2100" b="1" kern="0" dirty="0">
                <a:solidFill>
                  <a:schemeClr val="tx1">
                    <a:lumMod val="95000"/>
                    <a:lumOff val="5000"/>
                  </a:schemeClr>
                </a:solidFill>
              </a:rPr>
              <a:t>se desprende</a:t>
            </a:r>
            <a:r>
              <a:rPr lang="es-PE" sz="2100" b="1" kern="0" dirty="0" smtClean="0">
                <a:solidFill>
                  <a:schemeClr val="tx1">
                    <a:lumMod val="95000"/>
                    <a:lumOff val="5000"/>
                  </a:schemeClr>
                </a:solidFill>
              </a:rPr>
              <a:t>?</a:t>
            </a:r>
            <a:endParaRPr lang="es-PE" sz="2100" kern="0" dirty="0">
              <a:solidFill>
                <a:schemeClr val="tx1">
                  <a:lumMod val="95000"/>
                  <a:lumOff val="5000"/>
                </a:schemeClr>
              </a:solidFill>
              <a:effectLst>
                <a:glow rad="88900">
                  <a:schemeClr val="accent4">
                    <a:satMod val="175000"/>
                  </a:schemeClr>
                </a:glow>
                <a:outerShdw blurRad="50800" dist="38100" algn="l" rotWithShape="0">
                  <a:prstClr val="black"/>
                </a:outerShdw>
              </a:effectLst>
            </a:endParaRPr>
          </a:p>
          <a:p>
            <a:pPr marL="342900" indent="-342900" algn="ctr" eaLnBrk="0" fontAlgn="base" hangingPunct="0">
              <a:spcBef>
                <a:spcPct val="20000"/>
              </a:spcBef>
              <a:spcAft>
                <a:spcPct val="0"/>
              </a:spcAft>
              <a:defRPr/>
            </a:pPr>
            <a:endParaRPr lang="es-PE" sz="2000" kern="0" dirty="0">
              <a:solidFill>
                <a:schemeClr val="bg1"/>
              </a:solidFill>
              <a:effectLst>
                <a:glow rad="88900">
                  <a:schemeClr val="accent4">
                    <a:satMod val="175000"/>
                  </a:schemeClr>
                </a:glow>
                <a:outerShdw blurRad="50800" dist="38100" algn="l" rotWithShape="0">
                  <a:prstClr val="black"/>
                </a:outerShdw>
              </a:effectLst>
            </a:endParaRPr>
          </a:p>
        </p:txBody>
      </p:sp>
    </p:spTree>
    <p:extLst>
      <p:ext uri="{BB962C8B-B14F-4D97-AF65-F5344CB8AC3E}">
        <p14:creationId xmlns:p14="http://schemas.microsoft.com/office/powerpoint/2010/main" val="24963826"/>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1"/>
                                          </p:val>
                                        </p:tav>
                                        <p:tav tm="100000">
                                          <p:val>
                                            <p:strVal val="#ppt_x"/>
                                          </p:val>
                                        </p:tav>
                                      </p:tavLst>
                                    </p:anim>
                                    <p:anim calcmode="lin" valueType="num">
                                      <p:cBhvr>
                                        <p:cTn id="9" dur="1000" fill="hold"/>
                                        <p:tgtEl>
                                          <p:spTgt spid="19"/>
                                        </p:tgtEl>
                                        <p:attrNameLst>
                                          <p:attrName>ppt_y</p:attrName>
                                        </p:attrNameLst>
                                      </p:cBhvr>
                                      <p:tavLst>
                                        <p:tav tm="0">
                                          <p:val>
                                            <p:strVal val="#ppt_y"/>
                                          </p:val>
                                        </p:tav>
                                        <p:tav tm="100000">
                                          <p:val>
                                            <p:strVal val="#ppt_y"/>
                                          </p:val>
                                        </p:tav>
                                      </p:tavLst>
                                    </p:anim>
                                  </p:childTnLst>
                                </p:cTn>
                              </p:par>
                            </p:childTnLst>
                          </p:cTn>
                        </p:par>
                        <p:par>
                          <p:cTn id="10" fill="hold">
                            <p:stCondLst>
                              <p:cond delay="87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1"/>
                                          </p:val>
                                        </p:tav>
                                        <p:tav tm="100000">
                                          <p:val>
                                            <p:strVal val="#ppt_x"/>
                                          </p:val>
                                        </p:tav>
                                      </p:tavLst>
                                    </p:anim>
                                    <p:anim calcmode="lin" valueType="num">
                                      <p:cBhvr>
                                        <p:cTn id="15"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407" y="470684"/>
            <a:ext cx="8300720" cy="5883933"/>
          </a:xfrm>
          <a:prstGeom prst="rect">
            <a:avLst/>
          </a:prstGeom>
        </p:spPr>
      </p:pic>
      <p:sp>
        <p:nvSpPr>
          <p:cNvPr id="11" name="2 Marcador de contenido"/>
          <p:cNvSpPr txBox="1">
            <a:spLocks/>
          </p:cNvSpPr>
          <p:nvPr/>
        </p:nvSpPr>
        <p:spPr bwMode="auto">
          <a:xfrm>
            <a:off x="560185" y="470684"/>
            <a:ext cx="8017163" cy="510142"/>
          </a:xfrm>
          <a:prstGeom prst="rect">
            <a:avLst/>
          </a:prstGeom>
          <a:noFill/>
          <a:ln w="9525">
            <a:noFill/>
            <a:miter lim="800000"/>
            <a:headEnd/>
            <a:tailEnd/>
          </a:ln>
        </p:spPr>
        <p:txBody>
          <a:bodyPr vert="horz" wrap="square" lIns="91440" tIns="45720" rIns="91440" bIns="45720" numCol="1" anchor="t" anchorCtr="0" compatLnSpc="1"/>
          <a:lstStyle/>
          <a:p>
            <a:pPr marL="342900" indent="-342900" algn="ctr" eaLnBrk="0" fontAlgn="base" hangingPunct="0">
              <a:spcBef>
                <a:spcPct val="20000"/>
              </a:spcBef>
              <a:spcAft>
                <a:spcPct val="0"/>
              </a:spcAft>
              <a:defRPr/>
            </a:pPr>
            <a:r>
              <a:rPr lang="es-PE" sz="3200" b="1" kern="0" dirty="0">
                <a:solidFill>
                  <a:schemeClr val="bg1"/>
                </a:solidFill>
                <a:effectLst>
                  <a:glow rad="101600">
                    <a:schemeClr val="bg2">
                      <a:lumMod val="50000"/>
                      <a:alpha val="60000"/>
                    </a:schemeClr>
                  </a:glow>
                </a:effectLst>
              </a:rPr>
              <a:t> v. 13: </a:t>
            </a:r>
            <a:r>
              <a:rPr lang="es-PE" sz="3200" b="1" kern="0" dirty="0" smtClean="0">
                <a:solidFill>
                  <a:schemeClr val="bg1"/>
                </a:solidFill>
                <a:effectLst>
                  <a:glow rad="101600">
                    <a:schemeClr val="bg2">
                      <a:lumMod val="50000"/>
                      <a:alpha val="60000"/>
                    </a:schemeClr>
                  </a:glow>
                </a:effectLst>
              </a:rPr>
              <a:t>¿</a:t>
            </a:r>
            <a:r>
              <a:rPr lang="es-PE" sz="3200" b="1" kern="0" dirty="0">
                <a:solidFill>
                  <a:schemeClr val="bg1"/>
                </a:solidFill>
                <a:effectLst>
                  <a:glow rad="101600">
                    <a:schemeClr val="bg2">
                      <a:lumMod val="50000"/>
                      <a:alpha val="60000"/>
                    </a:schemeClr>
                  </a:glow>
                </a:effectLst>
              </a:rPr>
              <a:t>cuál es </a:t>
            </a:r>
            <a:r>
              <a:rPr lang="es-PE" sz="3200" b="1" kern="0" dirty="0" smtClean="0">
                <a:solidFill>
                  <a:schemeClr val="bg1"/>
                </a:solidFill>
                <a:effectLst>
                  <a:glow rad="101600">
                    <a:schemeClr val="bg2">
                      <a:lumMod val="50000"/>
                      <a:alpha val="60000"/>
                    </a:schemeClr>
                  </a:glow>
                </a:effectLst>
              </a:rPr>
              <a:t>el Planteamiento radical</a:t>
            </a:r>
            <a:r>
              <a:rPr lang="es-PE" sz="3200" b="1" kern="0" dirty="0">
                <a:solidFill>
                  <a:schemeClr val="bg1"/>
                </a:solidFill>
                <a:effectLst>
                  <a:glow rad="101600">
                    <a:schemeClr val="bg2">
                      <a:lumMod val="50000"/>
                      <a:alpha val="60000"/>
                    </a:schemeClr>
                  </a:glow>
                </a:effectLst>
              </a:rPr>
              <a:t>?</a:t>
            </a:r>
          </a:p>
        </p:txBody>
      </p:sp>
      <p:sp>
        <p:nvSpPr>
          <p:cNvPr id="10" name="Rectángulo 9"/>
          <p:cNvSpPr/>
          <p:nvPr/>
        </p:nvSpPr>
        <p:spPr>
          <a:xfrm>
            <a:off x="1809906" y="4347863"/>
            <a:ext cx="5799056" cy="1569660"/>
          </a:xfrm>
          <a:prstGeom prst="rect">
            <a:avLst/>
          </a:prstGeom>
          <a:noFill/>
        </p:spPr>
        <p:txBody>
          <a:bodyPr wrap="square">
            <a:spAutoFit/>
          </a:bodyPr>
          <a:lstStyle/>
          <a:p>
            <a:pPr algn="ctr"/>
            <a:r>
              <a:rPr lang="es-ES" sz="1600" b="1" i="1" dirty="0" smtClean="0">
                <a:solidFill>
                  <a:schemeClr val="bg1"/>
                </a:solidFill>
                <a:effectLst>
                  <a:glow rad="101600">
                    <a:schemeClr val="tx1">
                      <a:lumMod val="95000"/>
                      <a:lumOff val="5000"/>
                      <a:alpha val="60000"/>
                    </a:schemeClr>
                  </a:glow>
                </a:effectLst>
                <a:latin typeface="Arial Narrow" panose="020B0606020202030204" pitchFamily="34" charset="0"/>
                <a:cs typeface="Times New Roman" pitchFamily="18" charset="0"/>
              </a:rPr>
              <a:t>13 </a:t>
            </a:r>
            <a:r>
              <a:rPr lang="es-ES" sz="2400" b="1" i="1" dirty="0" smtClean="0">
                <a:solidFill>
                  <a:schemeClr val="bg1"/>
                </a:solidFill>
                <a:effectLst>
                  <a:glow rad="101600">
                    <a:schemeClr val="tx1">
                      <a:lumMod val="95000"/>
                      <a:lumOff val="5000"/>
                      <a:alpha val="60000"/>
                    </a:schemeClr>
                  </a:glow>
                </a:effectLst>
                <a:latin typeface="Arial Narrow" panose="020B0606020202030204" pitchFamily="34" charset="0"/>
                <a:cs typeface="Times New Roman" pitchFamily="18" charset="0"/>
              </a:rPr>
              <a:t>Ningún </a:t>
            </a:r>
            <a:r>
              <a:rPr lang="es-ES" sz="2400" b="1" i="1" dirty="0">
                <a:solidFill>
                  <a:schemeClr val="bg1"/>
                </a:solidFill>
                <a:effectLst>
                  <a:glow rad="101600">
                    <a:schemeClr val="tx1">
                      <a:lumMod val="95000"/>
                      <a:lumOff val="5000"/>
                      <a:alpha val="60000"/>
                    </a:schemeClr>
                  </a:glow>
                </a:effectLst>
                <a:latin typeface="Arial Narrow" panose="020B0606020202030204" pitchFamily="34" charset="0"/>
                <a:cs typeface="Times New Roman" pitchFamily="18" charset="0"/>
              </a:rPr>
              <a:t>siervo puede servir a dos señores, pues odiará a uno y amará al otro o será fiel a uno y </a:t>
            </a:r>
            <a:r>
              <a:rPr lang="es-ES" sz="2400" b="1" i="1" dirty="0" smtClean="0">
                <a:solidFill>
                  <a:schemeClr val="bg1"/>
                </a:solidFill>
                <a:effectLst>
                  <a:glow rad="101600">
                    <a:schemeClr val="tx1">
                      <a:lumMod val="95000"/>
                      <a:lumOff val="5000"/>
                      <a:alpha val="60000"/>
                    </a:schemeClr>
                  </a:glow>
                </a:effectLst>
                <a:latin typeface="Arial Narrow" panose="020B0606020202030204" pitchFamily="34" charset="0"/>
                <a:cs typeface="Times New Roman" pitchFamily="18" charset="0"/>
              </a:rPr>
              <a:t>despreciará </a:t>
            </a:r>
            <a:r>
              <a:rPr lang="es-ES" sz="2400" b="1" i="1" dirty="0">
                <a:solidFill>
                  <a:schemeClr val="bg1"/>
                </a:solidFill>
                <a:effectLst>
                  <a:glow rad="101600">
                    <a:schemeClr val="tx1">
                      <a:lumMod val="95000"/>
                      <a:lumOff val="5000"/>
                      <a:alpha val="60000"/>
                    </a:schemeClr>
                  </a:glow>
                </a:effectLst>
                <a:latin typeface="Arial Narrow" panose="020B0606020202030204" pitchFamily="34" charset="0"/>
                <a:cs typeface="Times New Roman" pitchFamily="18" charset="0"/>
              </a:rPr>
              <a:t>al otro. No pueden  servir a Dios y al dinero</a:t>
            </a:r>
            <a:endParaRPr lang="es-PE" sz="2400" b="1" dirty="0">
              <a:solidFill>
                <a:schemeClr val="bg1"/>
              </a:solidFill>
              <a:effectLst>
                <a:glow rad="101600">
                  <a:schemeClr val="tx1">
                    <a:lumMod val="95000"/>
                    <a:lumOff val="5000"/>
                    <a:alpha val="60000"/>
                  </a:schemeClr>
                </a:glow>
              </a:effectLst>
            </a:endParaRPr>
          </a:p>
        </p:txBody>
      </p:sp>
    </p:spTree>
    <p:extLst>
      <p:ext uri="{BB962C8B-B14F-4D97-AF65-F5344CB8AC3E}">
        <p14:creationId xmlns:p14="http://schemas.microsoft.com/office/powerpoint/2010/main" val="2903484661"/>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animEffect transition="in" filter="fade">
                                      <p:cBhvr>
                                        <p:cTn id="9" dur="1750"/>
                                        <p:tgtEl>
                                          <p:spTgt spid="11"/>
                                        </p:tgtEl>
                                      </p:cBhvr>
                                    </p:animEffect>
                                  </p:childTnLst>
                                </p:cTn>
                              </p:par>
                            </p:childTnLst>
                          </p:cTn>
                        </p:par>
                        <p:par>
                          <p:cTn id="10" fill="hold">
                            <p:stCondLst>
                              <p:cond delay="17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1"/>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332" y="488907"/>
            <a:ext cx="8069903" cy="5833574"/>
          </a:xfrm>
          <a:prstGeom prst="rect">
            <a:avLst/>
          </a:prstGeom>
        </p:spPr>
      </p:pic>
      <p:sp>
        <p:nvSpPr>
          <p:cNvPr id="8" name="2 Marcador de contenido"/>
          <p:cNvSpPr txBox="1">
            <a:spLocks/>
          </p:cNvSpPr>
          <p:nvPr/>
        </p:nvSpPr>
        <p:spPr>
          <a:xfrm>
            <a:off x="500001" y="4807269"/>
            <a:ext cx="8145234" cy="1375829"/>
          </a:xfrm>
          <a:prstGeom prst="rect">
            <a:avLst/>
          </a:prstGeom>
          <a:noFill/>
          <a:effectLst>
            <a:softEdge rad="63500"/>
          </a:effectLst>
        </p:spPr>
        <p:txBody>
          <a:bodyPr/>
          <a:lstStyle/>
          <a:p>
            <a:pPr algn="ctr" eaLnBrk="0" fontAlgn="base" hangingPunct="0">
              <a:spcBef>
                <a:spcPct val="20000"/>
              </a:spcBef>
              <a:spcAft>
                <a:spcPct val="0"/>
              </a:spcAft>
              <a:defRPr/>
            </a:pPr>
            <a:r>
              <a:rPr lang="es-PE" sz="2800" i="1" kern="0" dirty="0" smtClean="0">
                <a:solidFill>
                  <a:srgbClr val="FFFFFF"/>
                </a:solidFill>
                <a:effectLst>
                  <a:glow rad="101600">
                    <a:srgbClr val="000000"/>
                  </a:glow>
                  <a:outerShdw blurRad="50800" dist="38100" algn="l" rotWithShape="0">
                    <a:srgbClr val="000000">
                      <a:lumMod val="95000"/>
                      <a:lumOff val="5000"/>
                      <a:alpha val="40000"/>
                    </a:srgbClr>
                  </a:outerShdw>
                </a:effectLst>
                <a:latin typeface="Arial Narrow" panose="020B0606020202030204" pitchFamily="34" charset="0"/>
              </a:rPr>
              <a:t>Para recorrer el camino de la vida, el Señor ha puesto en nuestras manos unos bienes:  el uso que hagamos de ellos dependerá de la meta que queramos alcanzar. </a:t>
            </a:r>
            <a:endParaRPr lang="es-PE" sz="2800" i="1" kern="0" dirty="0">
              <a:solidFill>
                <a:srgbClr val="FFFFFF"/>
              </a:solidFill>
              <a:effectLst>
                <a:glow rad="101600">
                  <a:srgbClr val="000000"/>
                </a:glow>
                <a:outerShdw blurRad="50800" dist="38100" algn="l" rotWithShape="0">
                  <a:srgbClr val="000000">
                    <a:lumMod val="95000"/>
                    <a:lumOff val="5000"/>
                    <a:alpha val="40000"/>
                  </a:srgbClr>
                </a:outerShdw>
              </a:effectLst>
              <a:latin typeface="Arial Narrow" panose="020B0606020202030204"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5332" y="488907"/>
            <a:ext cx="3364992" cy="883920"/>
          </a:xfrm>
          <a:prstGeom prst="roundRect">
            <a:avLst/>
          </a:prstGeom>
        </p:spPr>
      </p:pic>
      <p:sp>
        <p:nvSpPr>
          <p:cNvPr id="9" name="Rectángulo 8"/>
          <p:cNvSpPr/>
          <p:nvPr/>
        </p:nvSpPr>
        <p:spPr>
          <a:xfrm>
            <a:off x="2184715" y="1554080"/>
            <a:ext cx="1755609" cy="523220"/>
          </a:xfrm>
          <a:prstGeom prst="rect">
            <a:avLst/>
          </a:prstGeom>
        </p:spPr>
        <p:txBody>
          <a:bodyPr wrap="none">
            <a:spAutoFit/>
          </a:bodyPr>
          <a:lstStyle/>
          <a:p>
            <a:r>
              <a:rPr lang="es-PE" sz="2800" i="1" kern="0" dirty="0">
                <a:solidFill>
                  <a:srgbClr val="FFFFFF"/>
                </a:solidFill>
                <a:effectLst>
                  <a:glow rad="101600">
                    <a:srgbClr val="000000"/>
                  </a:glow>
                  <a:outerShdw blurRad="50800" dist="38100" algn="l" rotWithShape="0">
                    <a:srgbClr val="000000">
                      <a:lumMod val="95000"/>
                      <a:lumOff val="5000"/>
                      <a:alpha val="40000"/>
                    </a:srgbClr>
                  </a:outerShdw>
                </a:effectLst>
                <a:latin typeface="Arial Narrow" panose="020B0606020202030204" pitchFamily="34" charset="0"/>
              </a:rPr>
              <a:t>Motivación: </a:t>
            </a:r>
            <a:endParaRPr lang="en-US" sz="2800" dirty="0"/>
          </a:p>
        </p:txBody>
      </p:sp>
    </p:spTree>
    <p:extLst>
      <p:ext uri="{BB962C8B-B14F-4D97-AF65-F5344CB8AC3E}">
        <p14:creationId xmlns:p14="http://schemas.microsoft.com/office/powerpoint/2010/main" val="158970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8083" y="522041"/>
            <a:ext cx="8212571" cy="5749450"/>
          </a:xfrm>
          <a:prstGeom prst="rect">
            <a:avLst/>
          </a:prstGeom>
        </p:spPr>
      </p:pic>
      <p:sp>
        <p:nvSpPr>
          <p:cNvPr id="4" name="Text Box 4"/>
          <p:cNvSpPr txBox="1">
            <a:spLocks noChangeArrowheads="1"/>
          </p:cNvSpPr>
          <p:nvPr/>
        </p:nvSpPr>
        <p:spPr bwMode="auto">
          <a:xfrm>
            <a:off x="4978399" y="3922438"/>
            <a:ext cx="2390266" cy="1938992"/>
          </a:xfrm>
          <a:prstGeom prst="rect">
            <a:avLst/>
          </a:prstGeom>
          <a:no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3000" b="1" dirty="0">
                <a:solidFill>
                  <a:srgbClr val="FFFF00"/>
                </a:solidFill>
                <a:effectLst>
                  <a:glow rad="63500">
                    <a:schemeClr val="accent4">
                      <a:satMod val="175000"/>
                      <a:alpha val="40000"/>
                    </a:schemeClr>
                  </a:glow>
                  <a:outerShdw blurRad="50800" dist="38100" algn="l" rotWithShape="0">
                    <a:prstClr val="black"/>
                  </a:outerShdw>
                </a:effectLst>
                <a:latin typeface="Arial" charset="0"/>
                <a:cs typeface="Times New Roman" pitchFamily="18" charset="0"/>
              </a:rPr>
              <a:t>¿Vivimos para Dios o para el dinero?</a:t>
            </a:r>
          </a:p>
        </p:txBody>
      </p:sp>
      <p:sp>
        <p:nvSpPr>
          <p:cNvPr id="3" name="Text Box 6"/>
          <p:cNvSpPr txBox="1">
            <a:spLocks noChangeArrowheads="1"/>
          </p:cNvSpPr>
          <p:nvPr/>
        </p:nvSpPr>
        <p:spPr bwMode="auto">
          <a:xfrm>
            <a:off x="1601532" y="3777788"/>
            <a:ext cx="2669349" cy="2246769"/>
          </a:xfrm>
          <a:prstGeom prst="rect">
            <a:avLst/>
          </a:prstGeom>
          <a:no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2800" b="1" dirty="0">
                <a:solidFill>
                  <a:schemeClr val="tx1">
                    <a:lumMod val="95000"/>
                    <a:lumOff val="5000"/>
                  </a:schemeClr>
                </a:solidFill>
                <a:effectLst>
                  <a:glow rad="228600">
                    <a:srgbClr val="FFFFFF"/>
                  </a:glow>
                </a:effectLst>
              </a:rPr>
              <a:t>¿Son una ayuda o una dificultad en nuestra vida como discípulos de Jesús?</a:t>
            </a:r>
            <a:endParaRPr lang="es-ES" sz="2800" b="1" dirty="0">
              <a:solidFill>
                <a:schemeClr val="tx1">
                  <a:lumMod val="95000"/>
                  <a:lumOff val="5000"/>
                </a:schemeClr>
              </a:solidFill>
              <a:effectLst>
                <a:glow rad="228600">
                  <a:srgbClr val="FFFFFF"/>
                </a:glow>
              </a:effectLst>
            </a:endParaRPr>
          </a:p>
        </p:txBody>
      </p:sp>
      <p:sp>
        <p:nvSpPr>
          <p:cNvPr id="2" name="Text Box 5"/>
          <p:cNvSpPr txBox="1">
            <a:spLocks noChangeArrowheads="1"/>
          </p:cNvSpPr>
          <p:nvPr/>
        </p:nvSpPr>
        <p:spPr bwMode="auto">
          <a:xfrm>
            <a:off x="515792" y="436239"/>
            <a:ext cx="8072464" cy="954107"/>
          </a:xfrm>
          <a:prstGeom prst="rect">
            <a:avLst/>
          </a:prstGeom>
          <a:noFill/>
          <a:ln w="9525">
            <a:noFill/>
            <a:miter lim="800000"/>
            <a:headEnd/>
            <a:tailEnd/>
          </a:ln>
          <a:effectLst>
            <a:softEdge rad="63500"/>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2800" b="1" dirty="0">
                <a:solidFill>
                  <a:srgbClr val="C00000"/>
                </a:solidFill>
                <a:effectLst>
                  <a:glow rad="228600">
                    <a:srgbClr val="FFFFFF"/>
                  </a:glow>
                  <a:outerShdw blurRad="38100" dist="38100" dir="2700000" algn="tl">
                    <a:srgbClr val="000000"/>
                  </a:outerShdw>
                </a:effectLst>
                <a:latin typeface="Arial" charset="0"/>
              </a:rPr>
              <a:t>Pensemos en nuestra relación con los bienes materiales. </a:t>
            </a:r>
            <a:endParaRPr lang="es-ES" sz="2800" b="1" dirty="0">
              <a:solidFill>
                <a:srgbClr val="C00000"/>
              </a:solidFill>
              <a:effectLst>
                <a:glow rad="228600">
                  <a:srgbClr val="FFFFFF"/>
                </a:glow>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314330172"/>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by="(-#ppt_w*2)" calcmode="lin" valueType="num">
                                      <p:cBhvr rctx="PPT">
                                        <p:cTn id="13" dur="500" autoRev="1" fill="hold">
                                          <p:stCondLst>
                                            <p:cond delay="0"/>
                                          </p:stCondLst>
                                        </p:cTn>
                                        <p:tgtEl>
                                          <p:spTgt spid="3"/>
                                        </p:tgtEl>
                                        <p:attrNameLst>
                                          <p:attrName>ppt_w</p:attrName>
                                        </p:attrNameLst>
                                      </p:cBhvr>
                                    </p:anim>
                                    <p:anim by="(#ppt_w*0.50)" calcmode="lin" valueType="num">
                                      <p:cBhvr>
                                        <p:cTn id="14" dur="500" decel="50000" autoRev="1" fill="hold">
                                          <p:stCondLst>
                                            <p:cond delay="0"/>
                                          </p:stCondLst>
                                        </p:cTn>
                                        <p:tgtEl>
                                          <p:spTgt spid="3"/>
                                        </p:tgtEl>
                                        <p:attrNameLst>
                                          <p:attrName>ppt_x</p:attrName>
                                        </p:attrNameLst>
                                      </p:cBhvr>
                                    </p:anim>
                                    <p:anim from="(-#ppt_h/2)" to="(#ppt_y)" calcmode="lin" valueType="num">
                                      <p:cBhvr>
                                        <p:cTn id="15" dur="1000" fill="hold">
                                          <p:stCondLst>
                                            <p:cond delay="0"/>
                                          </p:stCondLst>
                                        </p:cTn>
                                        <p:tgtEl>
                                          <p:spTgt spid="3"/>
                                        </p:tgtEl>
                                        <p:attrNameLst>
                                          <p:attrName>ppt_y</p:attrName>
                                        </p:attrNameLst>
                                      </p:cBhvr>
                                    </p:anim>
                                    <p:animRot by="21600000">
                                      <p:cBhvr>
                                        <p:cTn id="16" dur="1000" fill="hold">
                                          <p:stCondLst>
                                            <p:cond delay="0"/>
                                          </p:stCondLst>
                                        </p:cTn>
                                        <p:tgtEl>
                                          <p:spTgt spid="3"/>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728" y="494699"/>
            <a:ext cx="8191454" cy="5822973"/>
          </a:xfrm>
          <a:prstGeom prst="rect">
            <a:avLst/>
          </a:prstGeom>
        </p:spPr>
      </p:pic>
      <p:sp>
        <p:nvSpPr>
          <p:cNvPr id="53252" name="Text Box 4"/>
          <p:cNvSpPr txBox="1">
            <a:spLocks noChangeArrowheads="1"/>
          </p:cNvSpPr>
          <p:nvPr/>
        </p:nvSpPr>
        <p:spPr bwMode="auto">
          <a:xfrm>
            <a:off x="1514764" y="1482411"/>
            <a:ext cx="3713019" cy="3970318"/>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2800" dirty="0">
                <a:latin typeface="AR ESSENCE" panose="02000000000000000000" pitchFamily="2" charset="0"/>
              </a:rPr>
              <a:t>¿Cómo “administro” lo que se me ha confiado en los distintos ámbitos y aspectos de mi vida: afectos, </a:t>
            </a:r>
            <a:endParaRPr lang="es-PE" sz="2800" dirty="0" smtClean="0">
              <a:latin typeface="AR ESSENCE" panose="02000000000000000000" pitchFamily="2" charset="0"/>
            </a:endParaRPr>
          </a:p>
          <a:p>
            <a:pPr algn="ctr" fontAlgn="base">
              <a:spcBef>
                <a:spcPct val="0"/>
              </a:spcBef>
              <a:spcAft>
                <a:spcPct val="0"/>
              </a:spcAft>
              <a:defRPr/>
            </a:pPr>
            <a:r>
              <a:rPr lang="es-PE" sz="2800" dirty="0" smtClean="0">
                <a:latin typeface="AR ESSENCE" panose="02000000000000000000" pitchFamily="2" charset="0"/>
              </a:rPr>
              <a:t>posesiones</a:t>
            </a:r>
            <a:r>
              <a:rPr lang="es-PE" sz="2800" dirty="0">
                <a:latin typeface="AR ESSENCE" panose="02000000000000000000" pitchFamily="2" charset="0"/>
              </a:rPr>
              <a:t>, responsabilidades, </a:t>
            </a:r>
            <a:endParaRPr lang="es-PE" sz="2800" dirty="0" smtClean="0">
              <a:latin typeface="AR ESSENCE" panose="02000000000000000000" pitchFamily="2" charset="0"/>
            </a:endParaRPr>
          </a:p>
          <a:p>
            <a:pPr algn="ctr" fontAlgn="base">
              <a:spcBef>
                <a:spcPct val="0"/>
              </a:spcBef>
              <a:spcAft>
                <a:spcPct val="0"/>
              </a:spcAft>
              <a:defRPr/>
            </a:pPr>
            <a:r>
              <a:rPr lang="es-PE" sz="2800" dirty="0" smtClean="0">
                <a:latin typeface="AR ESSENCE" panose="02000000000000000000" pitchFamily="2" charset="0"/>
              </a:rPr>
              <a:t>dinero</a:t>
            </a:r>
            <a:r>
              <a:rPr lang="es-PE" sz="2800" dirty="0">
                <a:latin typeface="AR ESSENCE" panose="02000000000000000000" pitchFamily="2" charset="0"/>
              </a:rPr>
              <a:t>, </a:t>
            </a:r>
            <a:r>
              <a:rPr lang="es-PE" sz="2800" dirty="0" smtClean="0">
                <a:latin typeface="AR ESSENCE" panose="02000000000000000000" pitchFamily="2" charset="0"/>
              </a:rPr>
              <a:t>etc</a:t>
            </a:r>
            <a:r>
              <a:rPr lang="es-PE" sz="2800" dirty="0">
                <a:latin typeface="AR ESSENCE" panose="02000000000000000000" pitchFamily="2" charset="0"/>
              </a:rPr>
              <a:t>.?</a:t>
            </a:r>
            <a:endParaRPr lang="es-ES" sz="2800" dirty="0">
              <a:latin typeface="AR ESSENCE" panose="02000000000000000000" pitchFamily="2" charset="0"/>
            </a:endParaRPr>
          </a:p>
        </p:txBody>
      </p:sp>
    </p:spTree>
    <p:extLst>
      <p:ext uri="{BB962C8B-B14F-4D97-AF65-F5344CB8AC3E}">
        <p14:creationId xmlns:p14="http://schemas.microsoft.com/office/powerpoint/2010/main" val="654348788"/>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0" fill="hold"/>
                                        <p:tgtEl>
                                          <p:spTgt spid="53252"/>
                                        </p:tgtEl>
                                        <p:attrNameLst>
                                          <p:attrName>ppt_w</p:attrName>
                                        </p:attrNameLst>
                                      </p:cBhvr>
                                      <p:tavLst>
                                        <p:tav tm="0">
                                          <p:val>
                                            <p:fltVal val="0"/>
                                          </p:val>
                                        </p:tav>
                                        <p:tav tm="100000">
                                          <p:val>
                                            <p:strVal val="#ppt_w"/>
                                          </p:val>
                                        </p:tav>
                                      </p:tavLst>
                                    </p:anim>
                                    <p:anim calcmode="lin" valueType="num">
                                      <p:cBhvr>
                                        <p:cTn id="8" dur="5000" fill="hold"/>
                                        <p:tgtEl>
                                          <p:spTgt spid="53252"/>
                                        </p:tgtEl>
                                        <p:attrNameLst>
                                          <p:attrName>ppt_h</p:attrName>
                                        </p:attrNameLst>
                                      </p:cBhvr>
                                      <p:tavLst>
                                        <p:tav tm="0">
                                          <p:val>
                                            <p:fltVal val="0"/>
                                          </p:val>
                                        </p:tav>
                                        <p:tav tm="100000">
                                          <p:val>
                                            <p:strVal val="#ppt_h"/>
                                          </p:val>
                                        </p:tav>
                                      </p:tavLst>
                                    </p:anim>
                                    <p:animEffect transition="in" filter="fade">
                                      <p:cBhvr>
                                        <p:cTn id="9" dur="5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4472" y="509109"/>
            <a:ext cx="8207710" cy="5771618"/>
          </a:xfrm>
          <a:prstGeom prst="rect">
            <a:avLst/>
          </a:prstGeom>
        </p:spPr>
      </p:pic>
      <p:sp>
        <p:nvSpPr>
          <p:cNvPr id="57348" name="Text Box 4"/>
          <p:cNvSpPr txBox="1">
            <a:spLocks noChangeArrowheads="1"/>
          </p:cNvSpPr>
          <p:nvPr/>
        </p:nvSpPr>
        <p:spPr bwMode="auto">
          <a:xfrm>
            <a:off x="5251417" y="1669179"/>
            <a:ext cx="2491853" cy="39703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_tradnl" sz="2800" dirty="0">
                <a:solidFill>
                  <a:schemeClr val="bg1"/>
                </a:solidFill>
                <a:effectLst>
                  <a:glow rad="101600">
                    <a:schemeClr val="accent4">
                      <a:satMod val="175000"/>
                      <a:alpha val="40000"/>
                    </a:schemeClr>
                  </a:glow>
                  <a:outerShdw blurRad="50800" dist="38100" algn="l" rotWithShape="0">
                    <a:prstClr val="black"/>
                  </a:outerShdw>
                </a:effectLst>
                <a:latin typeface="AR CENA" panose="02000000000000000000" pitchFamily="2" charset="0"/>
              </a:rPr>
              <a:t>soy superficial o busco con inteligencia ser astuto y sagaz para que el Reino de Dios realmente se difunda entre los hombres?</a:t>
            </a:r>
            <a:endParaRPr lang="es-ES" sz="2800" dirty="0">
              <a:solidFill>
                <a:schemeClr val="bg1"/>
              </a:solidFill>
              <a:effectLst>
                <a:glow rad="101600">
                  <a:schemeClr val="accent4">
                    <a:satMod val="175000"/>
                    <a:alpha val="40000"/>
                  </a:schemeClr>
                </a:glow>
                <a:outerShdw blurRad="50800" dist="38100" algn="l" rotWithShape="0">
                  <a:prstClr val="black"/>
                </a:outerShdw>
              </a:effectLst>
              <a:latin typeface="AR CENA" panose="02000000000000000000" pitchFamily="2" charset="0"/>
            </a:endParaRPr>
          </a:p>
        </p:txBody>
      </p:sp>
      <p:sp>
        <p:nvSpPr>
          <p:cNvPr id="57349" name="Text Box 5"/>
          <p:cNvSpPr txBox="1">
            <a:spLocks noChangeArrowheads="1"/>
          </p:cNvSpPr>
          <p:nvPr/>
        </p:nvSpPr>
        <p:spPr bwMode="auto">
          <a:xfrm>
            <a:off x="544004" y="421632"/>
            <a:ext cx="8072464" cy="1138773"/>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3400" b="1" dirty="0">
                <a:solidFill>
                  <a:schemeClr val="bg1"/>
                </a:solidFill>
                <a:effectLst>
                  <a:glow rad="139700">
                    <a:srgbClr val="000000">
                      <a:satMod val="175000"/>
                      <a:alpha val="40000"/>
                    </a:srgbClr>
                  </a:glow>
                  <a:outerShdw blurRad="38100" dist="38100" dir="2700000" algn="tl">
                    <a:srgbClr val="000000"/>
                  </a:outerShdw>
                </a:effectLst>
                <a:latin typeface="AR CENA" panose="02000000000000000000" pitchFamily="2" charset="0"/>
              </a:rPr>
              <a:t>¿En la “administración” de las </a:t>
            </a:r>
            <a:r>
              <a:rPr lang="es-PE" sz="3400" b="1" dirty="0" smtClean="0">
                <a:solidFill>
                  <a:schemeClr val="bg1"/>
                </a:solidFill>
                <a:effectLst>
                  <a:glow rad="139700">
                    <a:srgbClr val="000000">
                      <a:satMod val="175000"/>
                      <a:alpha val="40000"/>
                    </a:srgbClr>
                  </a:glow>
                  <a:outerShdw blurRad="38100" dist="38100" dir="2700000" algn="tl">
                    <a:srgbClr val="000000"/>
                  </a:outerShdw>
                </a:effectLst>
                <a:latin typeface="AR CENA" panose="02000000000000000000" pitchFamily="2" charset="0"/>
              </a:rPr>
              <a:t>                                   “</a:t>
            </a:r>
            <a:r>
              <a:rPr lang="es-PE" sz="3400" b="1" dirty="0">
                <a:solidFill>
                  <a:schemeClr val="bg1"/>
                </a:solidFill>
                <a:effectLst>
                  <a:glow rad="139700">
                    <a:srgbClr val="000000">
                      <a:satMod val="175000"/>
                      <a:alpha val="40000"/>
                    </a:srgbClr>
                  </a:glow>
                  <a:outerShdw blurRad="38100" dist="38100" dir="2700000" algn="tl">
                    <a:srgbClr val="000000"/>
                  </a:outerShdw>
                </a:effectLst>
                <a:latin typeface="AR CENA" panose="02000000000000000000" pitchFamily="2" charset="0"/>
              </a:rPr>
              <a:t>cosas de Dios”</a:t>
            </a:r>
            <a:endParaRPr lang="es-ES" sz="3400" b="1" dirty="0">
              <a:solidFill>
                <a:schemeClr val="bg1"/>
              </a:solidFill>
              <a:effectLst>
                <a:glow rad="139700">
                  <a:srgbClr val="000000">
                    <a:satMod val="175000"/>
                    <a:alpha val="40000"/>
                  </a:srgbClr>
                </a:glow>
                <a:outerShdw blurRad="38100" dist="38100" dir="2700000" algn="tl">
                  <a:srgbClr val="000000"/>
                </a:outerShdw>
              </a:effectLst>
              <a:latin typeface="AR CENA" panose="02000000000000000000" pitchFamily="2" charset="0"/>
            </a:endParaRPr>
          </a:p>
        </p:txBody>
      </p:sp>
    </p:spTree>
    <p:extLst>
      <p:ext uri="{BB962C8B-B14F-4D97-AF65-F5344CB8AC3E}">
        <p14:creationId xmlns:p14="http://schemas.microsoft.com/office/powerpoint/2010/main" val="293806670"/>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Effect transition="in" filter="fade">
                                      <p:cBhvr>
                                        <p:cTn id="9" dur="500"/>
                                        <p:tgtEl>
                                          <p:spTgt spid="57349"/>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57348"/>
                                        </p:tgtEl>
                                        <p:attrNameLst>
                                          <p:attrName>style.visibility</p:attrName>
                                        </p:attrNameLst>
                                      </p:cBhvr>
                                      <p:to>
                                        <p:strVal val="visible"/>
                                      </p:to>
                                    </p:set>
                                    <p:anim by="(-#ppt_w*2)" calcmode="lin" valueType="num">
                                      <p:cBhvr rctx="PPT">
                                        <p:cTn id="13" dur="500" autoRev="1" fill="hold">
                                          <p:stCondLst>
                                            <p:cond delay="0"/>
                                          </p:stCondLst>
                                        </p:cTn>
                                        <p:tgtEl>
                                          <p:spTgt spid="57348"/>
                                        </p:tgtEl>
                                        <p:attrNameLst>
                                          <p:attrName>ppt_w</p:attrName>
                                        </p:attrNameLst>
                                      </p:cBhvr>
                                    </p:anim>
                                    <p:anim by="(#ppt_w*0.50)" calcmode="lin" valueType="num">
                                      <p:cBhvr>
                                        <p:cTn id="14" dur="500" decel="50000" autoRev="1" fill="hold">
                                          <p:stCondLst>
                                            <p:cond delay="0"/>
                                          </p:stCondLst>
                                        </p:cTn>
                                        <p:tgtEl>
                                          <p:spTgt spid="57348"/>
                                        </p:tgtEl>
                                        <p:attrNameLst>
                                          <p:attrName>ppt_x</p:attrName>
                                        </p:attrNameLst>
                                      </p:cBhvr>
                                    </p:anim>
                                    <p:anim from="(-#ppt_h/2)" to="(#ppt_y)" calcmode="lin" valueType="num">
                                      <p:cBhvr>
                                        <p:cTn id="15" dur="1000" fill="hold">
                                          <p:stCondLst>
                                            <p:cond delay="0"/>
                                          </p:stCondLst>
                                        </p:cTn>
                                        <p:tgtEl>
                                          <p:spTgt spid="57348"/>
                                        </p:tgtEl>
                                        <p:attrNameLst>
                                          <p:attrName>ppt_y</p:attrName>
                                        </p:attrNameLst>
                                      </p:cBhvr>
                                    </p:anim>
                                    <p:animRot by="21600000">
                                      <p:cBhvr>
                                        <p:cTn id="16" dur="1000" fill="hold">
                                          <p:stCondLst>
                                            <p:cond delay="0"/>
                                          </p:stCondLst>
                                        </p:cTn>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P spid="573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614" y="509928"/>
            <a:ext cx="8161622" cy="5789272"/>
          </a:xfrm>
          <a:prstGeom prst="rect">
            <a:avLst/>
          </a:prstGeom>
        </p:spPr>
      </p:pic>
      <p:sp>
        <p:nvSpPr>
          <p:cNvPr id="2" name="Rectángulo 1"/>
          <p:cNvSpPr/>
          <p:nvPr/>
        </p:nvSpPr>
        <p:spPr>
          <a:xfrm>
            <a:off x="1404978" y="1763777"/>
            <a:ext cx="2097049" cy="584775"/>
          </a:xfrm>
          <a:prstGeom prst="rect">
            <a:avLst/>
          </a:prstGeom>
        </p:spPr>
        <p:txBody>
          <a:bodyPr wrap="none">
            <a:spAutoFit/>
          </a:bodyPr>
          <a:lstStyle/>
          <a:p>
            <a:r>
              <a:rPr lang="es-PE" sz="3200" kern="0" dirty="0">
                <a:solidFill>
                  <a:schemeClr val="tx1">
                    <a:lumMod val="95000"/>
                    <a:lumOff val="5000"/>
                  </a:schemeClr>
                </a:solidFill>
                <a:effectLst>
                  <a:outerShdw blurRad="38100" dist="38100" dir="2700000" algn="tl">
                    <a:srgbClr val="000000">
                      <a:alpha val="43137"/>
                    </a:srgbClr>
                  </a:outerShdw>
                </a:effectLst>
                <a:latin typeface="AR CENA" panose="02000000000000000000" pitchFamily="2" charset="0"/>
              </a:rPr>
              <a:t>Motivación: </a:t>
            </a:r>
            <a:endParaRPr lang="en-US" sz="3200" dirty="0">
              <a:solidFill>
                <a:schemeClr val="tx1">
                  <a:lumMod val="95000"/>
                  <a:lumOff val="5000"/>
                </a:schemeClr>
              </a:solidFill>
            </a:endParaRPr>
          </a:p>
        </p:txBody>
      </p:sp>
      <p:sp>
        <p:nvSpPr>
          <p:cNvPr id="14" name="2 Marcador de contenido"/>
          <p:cNvSpPr txBox="1">
            <a:spLocks/>
          </p:cNvSpPr>
          <p:nvPr/>
        </p:nvSpPr>
        <p:spPr bwMode="auto">
          <a:xfrm>
            <a:off x="4019215" y="988453"/>
            <a:ext cx="3887112" cy="462725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algn="ctr" eaLnBrk="0" fontAlgn="base" hangingPunct="0">
              <a:spcAft>
                <a:spcPct val="0"/>
              </a:spcAft>
              <a:defRPr/>
            </a:pPr>
            <a:r>
              <a:rPr lang="es-PE" sz="2700" kern="0" dirty="0" smtClean="0">
                <a:solidFill>
                  <a:schemeClr val="bg1"/>
                </a:solidFill>
                <a:effectLst>
                  <a:outerShdw blurRad="38100" dist="38100" dir="2700000" algn="tl">
                    <a:srgbClr val="000000">
                      <a:alpha val="43137"/>
                    </a:srgbClr>
                  </a:outerShdw>
                </a:effectLst>
                <a:latin typeface="AR CENA" panose="02000000000000000000" pitchFamily="2" charset="0"/>
              </a:rPr>
              <a:t>Pidamos a Dios que nos dé un corazón sensato, capaz de reconocer los bienes verdaderos. </a:t>
            </a:r>
            <a:r>
              <a:rPr lang="es-ES" sz="2700" kern="0" dirty="0">
                <a:solidFill>
                  <a:schemeClr val="bg1"/>
                </a:solidFill>
                <a:effectLst>
                  <a:outerShdw blurRad="38100" dist="38100" dir="2700000" algn="tl">
                    <a:srgbClr val="000000">
                      <a:alpha val="43137"/>
                    </a:srgbClr>
                  </a:outerShdw>
                </a:effectLst>
                <a:latin typeface="AR CENA" panose="02000000000000000000" pitchFamily="2" charset="0"/>
              </a:rPr>
              <a:t>Necesitamos, también, una importante dosis de audacia, que nos ayude a responder desde las exigencias del Reino a las cuestiones que se nos plantean </a:t>
            </a:r>
            <a:r>
              <a:rPr lang="es-ES" sz="2700" kern="0" dirty="0" smtClean="0">
                <a:solidFill>
                  <a:schemeClr val="bg1"/>
                </a:solidFill>
                <a:effectLst>
                  <a:outerShdw blurRad="38100" dist="38100" dir="2700000" algn="tl">
                    <a:srgbClr val="000000">
                      <a:alpha val="43137"/>
                    </a:srgbClr>
                  </a:outerShdw>
                </a:effectLst>
                <a:latin typeface="AR CENA" panose="02000000000000000000" pitchFamily="2" charset="0"/>
              </a:rPr>
              <a:t>en nuestra </a:t>
            </a:r>
            <a:r>
              <a:rPr lang="es-ES" sz="2700" kern="0" dirty="0">
                <a:solidFill>
                  <a:schemeClr val="bg1"/>
                </a:solidFill>
                <a:effectLst>
                  <a:outerShdw blurRad="38100" dist="38100" dir="2700000" algn="tl">
                    <a:srgbClr val="000000">
                      <a:alpha val="43137"/>
                    </a:srgbClr>
                  </a:outerShdw>
                </a:effectLst>
                <a:latin typeface="AR CENA" panose="02000000000000000000" pitchFamily="2" charset="0"/>
              </a:rPr>
              <a:t>vida diaria.</a:t>
            </a:r>
          </a:p>
          <a:p>
            <a:pPr algn="ctr" eaLnBrk="0" fontAlgn="base" hangingPunct="0">
              <a:spcAft>
                <a:spcPct val="0"/>
              </a:spcAft>
              <a:defRPr/>
            </a:pPr>
            <a:endParaRPr lang="es-ES" sz="2700" kern="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eaLnBrk="0" fontAlgn="base" hangingPunct="0">
              <a:spcAft>
                <a:spcPct val="0"/>
              </a:spcAft>
              <a:defRPr/>
            </a:pPr>
            <a:endParaRPr lang="es-ES" sz="2700" kern="0" dirty="0">
              <a:solidFill>
                <a:schemeClr val="bg1"/>
              </a:solidFill>
              <a:effectLst>
                <a:outerShdw blurRad="38100" dist="38100" dir="2700000" algn="tl">
                  <a:srgbClr val="000000">
                    <a:alpha val="43137"/>
                  </a:srgbClr>
                </a:outerShdw>
              </a:effectLst>
              <a:latin typeface="AR CENA" panose="02000000000000000000" pitchFamily="2" charset="0"/>
            </a:endParaRPr>
          </a:p>
          <a:p>
            <a:pPr algn="ctr" eaLnBrk="0" fontAlgn="base" hangingPunct="0">
              <a:spcAft>
                <a:spcPct val="0"/>
              </a:spcAft>
              <a:defRPr/>
            </a:pPr>
            <a:endParaRPr lang="es-ES" sz="2700" kern="0" dirty="0">
              <a:solidFill>
                <a:schemeClr val="bg1"/>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392817712"/>
      </p:ext>
    </p:extLst>
  </p:cSld>
  <p:clrMapOvr>
    <a:masterClrMapping/>
  </p:clrMapOvr>
  <mc:AlternateContent xmlns:mc="http://schemas.openxmlformats.org/markup-compatibility/2006">
    <mc:Choice xmlns:p14="http://schemas.microsoft.com/office/powerpoint/2010/main" Requires="p14">
      <p:transition spd="slow" p14:dur="2000">
        <p14:prism dir="u"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Periódico de México | Noticias de México | Columnas-VoxDei | &quot;No podéis  servir a Dios y al diner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40" y="546764"/>
            <a:ext cx="8129444" cy="576167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320991" y="5357627"/>
            <a:ext cx="7648560" cy="830997"/>
          </a:xfrm>
          <a:prstGeom prst="rect">
            <a:avLst/>
          </a:prstGeom>
        </p:spPr>
        <p:txBody>
          <a:bodyPr wrap="square">
            <a:spAutoFit/>
          </a:bodyPr>
          <a:lstStyle/>
          <a:p>
            <a:pPr fontAlgn="base">
              <a:spcBef>
                <a:spcPct val="0"/>
              </a:spcBef>
              <a:spcAft>
                <a:spcPct val="0"/>
              </a:spcAft>
            </a:pPr>
            <a:r>
              <a:rPr lang="es-ES_tradnl" sz="2400" b="1" dirty="0">
                <a:solidFill>
                  <a:srgbClr val="FFFFFF"/>
                </a:solidFill>
                <a:effectLst>
                  <a:glow rad="139700">
                    <a:srgbClr val="000000">
                      <a:alpha val="40000"/>
                    </a:srgbClr>
                  </a:glow>
                  <a:outerShdw blurRad="50800" dist="38100" algn="l" rotWithShape="0">
                    <a:prstClr val="black"/>
                  </a:outerShdw>
                </a:effectLst>
                <a:latin typeface="Calibri Light" pitchFamily="34" charset="0"/>
              </a:rPr>
              <a:t>Luego de un tiempo de oración personal</a:t>
            </a:r>
            <a:r>
              <a:rPr lang="es-ES_tradnl" sz="2400" b="1" dirty="0" smtClean="0">
                <a:solidFill>
                  <a:srgbClr val="FFFFFF"/>
                </a:solidFill>
                <a:effectLst>
                  <a:glow rad="139700">
                    <a:srgbClr val="000000">
                      <a:alpha val="40000"/>
                    </a:srgbClr>
                  </a:glow>
                  <a:outerShdw blurRad="50800" dist="38100" algn="l" rotWithShape="0">
                    <a:prstClr val="black"/>
                  </a:outerShdw>
                </a:effectLst>
                <a:latin typeface="Calibri Light" pitchFamily="34" charset="0"/>
              </a:rPr>
              <a:t>,  compartimos </a:t>
            </a:r>
            <a:r>
              <a:rPr lang="es-ES_tradnl" sz="2400" b="1" dirty="0">
                <a:solidFill>
                  <a:srgbClr val="FFFFFF"/>
                </a:solidFill>
                <a:effectLst>
                  <a:glow rad="139700">
                    <a:srgbClr val="000000">
                      <a:alpha val="40000"/>
                    </a:srgbClr>
                  </a:glow>
                  <a:outerShdw blurRad="50800" dist="38100" algn="l" rotWithShape="0">
                    <a:prstClr val="black"/>
                  </a:outerShdw>
                </a:effectLst>
                <a:latin typeface="Calibri Light" pitchFamily="34" charset="0"/>
              </a:rPr>
              <a:t>nuestra </a:t>
            </a:r>
            <a:r>
              <a:rPr lang="es-ES_tradnl" sz="2400" b="1" dirty="0" smtClean="0">
                <a:solidFill>
                  <a:srgbClr val="FFFFFF"/>
                </a:solidFill>
                <a:effectLst>
                  <a:glow rad="139700">
                    <a:srgbClr val="000000">
                      <a:alpha val="40000"/>
                    </a:srgbClr>
                  </a:glow>
                  <a:outerShdw blurRad="50800" dist="38100" algn="l" rotWithShape="0">
                    <a:prstClr val="black"/>
                  </a:outerShdw>
                </a:effectLst>
                <a:latin typeface="Calibri Light" pitchFamily="34" charset="0"/>
              </a:rPr>
              <a:t>oración. Se puede,  recitar el salmo 112.</a:t>
            </a:r>
            <a:endParaRPr lang="es-PE" sz="2400" b="1" dirty="0">
              <a:solidFill>
                <a:srgbClr val="FFFFFF"/>
              </a:solidFill>
              <a:effectLst>
                <a:glow rad="139700">
                  <a:srgbClr val="000000">
                    <a:alpha val="40000"/>
                  </a:srgbClr>
                </a:glow>
                <a:outerShdw blurRad="50800" dist="38100" algn="l" rotWithShape="0">
                  <a:prstClr val="black"/>
                </a:outerShdw>
              </a:effectLst>
              <a:latin typeface="Calibri Light" pitchFamily="34" charset="0"/>
            </a:endParaRPr>
          </a:p>
        </p:txBody>
      </p:sp>
    </p:spTree>
    <p:extLst>
      <p:ext uri="{BB962C8B-B14F-4D97-AF65-F5344CB8AC3E}">
        <p14:creationId xmlns:p14="http://schemas.microsoft.com/office/powerpoint/2010/main" val="15453184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380" y="525556"/>
            <a:ext cx="8207802" cy="5829066"/>
          </a:xfrm>
          <a:prstGeom prst="rect">
            <a:avLst/>
          </a:prstGeom>
        </p:spPr>
      </p:pic>
      <p:sp>
        <p:nvSpPr>
          <p:cNvPr id="6" name="Rectangle 8"/>
          <p:cNvSpPr>
            <a:spLocks noChangeArrowheads="1"/>
          </p:cNvSpPr>
          <p:nvPr/>
        </p:nvSpPr>
        <p:spPr bwMode="auto">
          <a:xfrm>
            <a:off x="804441" y="5831402"/>
            <a:ext cx="7460410" cy="523220"/>
          </a:xfrm>
          <a:prstGeom prst="rect">
            <a:avLst/>
          </a:prstGeom>
          <a:noFill/>
          <a:ln w="9525">
            <a:noFill/>
            <a:miter lim="800000"/>
            <a:headEnd/>
            <a:tailEnd/>
          </a:ln>
          <a:effectLst/>
        </p:spPr>
        <p:txBody>
          <a:bodyPr wrap="square" anchor="ctr">
            <a:spAutoFit/>
          </a:bodyPr>
          <a:lstStyle/>
          <a:p>
            <a:pPr algn="ctr" fontAlgn="base">
              <a:spcBef>
                <a:spcPct val="0"/>
              </a:spcBef>
              <a:spcAft>
                <a:spcPct val="0"/>
              </a:spcAft>
              <a:defRPr/>
            </a:pPr>
            <a:r>
              <a:rPr lang="ca-ES" sz="2800" b="1" i="1" dirty="0">
                <a:solidFill>
                  <a:schemeClr val="bg1"/>
                </a:solidFill>
                <a:effectLst>
                  <a:outerShdw blurRad="38100" dist="38100" dir="2700000" algn="tl">
                    <a:srgbClr val="000000"/>
                  </a:outerShdw>
                </a:effectLst>
                <a:latin typeface="Times New Roman" pitchFamily="18" charset="0"/>
                <a:cs typeface="Times New Roman" pitchFamily="18" charset="0"/>
              </a:rPr>
              <a:t>Alaben al Señor, </a:t>
            </a:r>
            <a:r>
              <a:rPr lang="ca-ES" sz="2800" b="1" i="1" dirty="0" smtClean="0">
                <a:solidFill>
                  <a:schemeClr val="bg1"/>
                </a:solidFill>
                <a:effectLst>
                  <a:outerShdw blurRad="38100" dist="38100" dir="2700000" algn="tl">
                    <a:srgbClr val="000000"/>
                  </a:outerShdw>
                </a:effectLst>
                <a:latin typeface="Times New Roman" pitchFamily="18" charset="0"/>
                <a:cs typeface="Times New Roman" pitchFamily="18" charset="0"/>
              </a:rPr>
              <a:t>que </a:t>
            </a:r>
            <a:r>
              <a:rPr lang="ca-ES" sz="2800" b="1" i="1" dirty="0" err="1">
                <a:solidFill>
                  <a:schemeClr val="bg1"/>
                </a:solidFill>
                <a:effectLst>
                  <a:outerShdw blurRad="38100" dist="38100" dir="2700000" algn="tl">
                    <a:srgbClr val="000000"/>
                  </a:outerShdw>
                </a:effectLst>
                <a:latin typeface="Times New Roman" pitchFamily="18" charset="0"/>
                <a:cs typeface="Times New Roman" pitchFamily="18" charset="0"/>
              </a:rPr>
              <a:t>alza</a:t>
            </a:r>
            <a:r>
              <a:rPr lang="ca-ES" sz="2800" b="1" i="1" dirty="0">
                <a:solidFill>
                  <a:schemeClr val="bg1"/>
                </a:solidFill>
                <a:effectLst>
                  <a:outerShdw blurRad="38100" dist="38100" dir="2700000" algn="tl">
                    <a:srgbClr val="000000"/>
                  </a:outerShdw>
                </a:effectLst>
                <a:latin typeface="Times New Roman" pitchFamily="18" charset="0"/>
                <a:cs typeface="Times New Roman" pitchFamily="18" charset="0"/>
              </a:rPr>
              <a:t> de la </a:t>
            </a:r>
            <a:r>
              <a:rPr lang="ca-ES" sz="2800" b="1" i="1" dirty="0" err="1">
                <a:solidFill>
                  <a:schemeClr val="bg1"/>
                </a:solidFill>
                <a:effectLst>
                  <a:outerShdw blurRad="38100" dist="38100" dir="2700000" algn="tl">
                    <a:srgbClr val="000000"/>
                  </a:outerShdw>
                </a:effectLst>
                <a:latin typeface="Times New Roman" pitchFamily="18" charset="0"/>
                <a:cs typeface="Times New Roman" pitchFamily="18" charset="0"/>
              </a:rPr>
              <a:t>miseria</a:t>
            </a:r>
            <a:r>
              <a:rPr lang="ca-ES" sz="2800" b="1" i="1" dirty="0">
                <a:solidFill>
                  <a:schemeClr val="bg1"/>
                </a:solidFill>
                <a:effectLst>
                  <a:outerShdw blurRad="38100" dist="38100" dir="2700000" algn="tl">
                    <a:srgbClr val="000000"/>
                  </a:outerShdw>
                </a:effectLst>
                <a:latin typeface="Times New Roman" pitchFamily="18" charset="0"/>
                <a:cs typeface="Times New Roman" pitchFamily="18" charset="0"/>
              </a:rPr>
              <a:t> al pobre.</a:t>
            </a:r>
          </a:p>
        </p:txBody>
      </p:sp>
      <p:sp>
        <p:nvSpPr>
          <p:cNvPr id="5125" name="Text Box 5"/>
          <p:cNvSpPr txBox="1">
            <a:spLocks noChangeArrowheads="1"/>
          </p:cNvSpPr>
          <p:nvPr/>
        </p:nvSpPr>
        <p:spPr bwMode="auto">
          <a:xfrm>
            <a:off x="842367" y="553264"/>
            <a:ext cx="2316468" cy="6463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fontAlgn="base" hangingPunct="0">
              <a:spcBef>
                <a:spcPct val="0"/>
              </a:spcBef>
              <a:spcAft>
                <a:spcPct val="0"/>
              </a:spcAft>
              <a:defRPr/>
            </a:pPr>
            <a:r>
              <a:rPr lang="ca-ES" sz="3600" b="1" i="1" dirty="0">
                <a:solidFill>
                  <a:srgbClr val="FFFFFF"/>
                </a:solidFill>
                <a:effectLst>
                  <a:outerShdw blurRad="38100" dist="38100" dir="2700000" algn="tl">
                    <a:srgbClr val="000000">
                      <a:alpha val="43137"/>
                    </a:srgbClr>
                  </a:outerShdw>
                </a:effectLst>
                <a:latin typeface="Times New Roman" pitchFamily="18" charset="0"/>
              </a:rPr>
              <a:t> </a:t>
            </a:r>
            <a:r>
              <a:rPr lang="ca-ES" sz="3600" b="1" i="1" dirty="0" err="1">
                <a:solidFill>
                  <a:srgbClr val="FFFFFF"/>
                </a:solidFill>
                <a:effectLst>
                  <a:outerShdw blurRad="38100" dist="38100" dir="2700000" algn="tl">
                    <a:srgbClr val="000000">
                      <a:alpha val="43137"/>
                    </a:srgbClr>
                  </a:outerShdw>
                </a:effectLst>
                <a:latin typeface="Times New Roman" pitchFamily="18" charset="0"/>
              </a:rPr>
              <a:t>Salmo</a:t>
            </a:r>
            <a:r>
              <a:rPr lang="ca-ES" sz="3600" b="1" i="1" dirty="0">
                <a:solidFill>
                  <a:srgbClr val="FFFFFF"/>
                </a:solidFill>
                <a:effectLst>
                  <a:outerShdw blurRad="38100" dist="38100" dir="2700000" algn="tl">
                    <a:srgbClr val="000000">
                      <a:alpha val="43137"/>
                    </a:srgbClr>
                  </a:outerShdw>
                </a:effectLst>
                <a:latin typeface="Times New Roman" pitchFamily="18" charset="0"/>
              </a:rPr>
              <a:t> </a:t>
            </a:r>
            <a:r>
              <a:rPr lang="ca-ES" sz="2800" b="1" i="1" dirty="0">
                <a:solidFill>
                  <a:srgbClr val="FFFFFF"/>
                </a:solidFill>
                <a:effectLst>
                  <a:outerShdw blurRad="38100" dist="38100" dir="2700000" algn="tl">
                    <a:srgbClr val="C0C0C0"/>
                  </a:outerShdw>
                </a:effectLst>
                <a:latin typeface="Times New Roman" pitchFamily="18" charset="0"/>
              </a:rPr>
              <a:t>112 </a:t>
            </a:r>
          </a:p>
        </p:txBody>
      </p:sp>
      <p:sp>
        <p:nvSpPr>
          <p:cNvPr id="5129" name="Rectangle 9"/>
          <p:cNvSpPr>
            <a:spLocks noChangeArrowheads="1"/>
          </p:cNvSpPr>
          <p:nvPr/>
        </p:nvSpPr>
        <p:spPr bwMode="auto">
          <a:xfrm>
            <a:off x="711342" y="1281594"/>
            <a:ext cx="3622332" cy="2677656"/>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s-ES" sz="2400" b="1" dirty="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Alaben, siervos del Señor, alaben el nombre del Señor</a:t>
            </a:r>
            <a:r>
              <a:rPr lang="es-ES" sz="2400" b="1" dirty="0" smtClean="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 Bendito </a:t>
            </a:r>
            <a:r>
              <a:rPr lang="es-ES" sz="2400" b="1" dirty="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sea el nombre </a:t>
            </a:r>
            <a:r>
              <a:rPr lang="es-ES" sz="2400" b="1" dirty="0" smtClean="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del </a:t>
            </a:r>
            <a:r>
              <a:rPr lang="es-ES" sz="2400" b="1" dirty="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Señor, </a:t>
            </a:r>
            <a:r>
              <a:rPr lang="es-ES" sz="2400" b="1" dirty="0" smtClean="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ahora                           y por </a:t>
            </a:r>
            <a:r>
              <a:rPr lang="es-ES" sz="2400" b="1" dirty="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rPr>
              <a:t>siempre</a:t>
            </a:r>
            <a:endParaRPr lang="ca-ES" sz="2800" b="1" dirty="0">
              <a:solidFill>
                <a:srgbClr val="FFFFFF"/>
              </a:solidFill>
              <a:effectLst>
                <a:glow rad="101600">
                  <a:srgbClr val="260000">
                    <a:alpha val="60000"/>
                  </a:srgbClr>
                </a:glow>
                <a:outerShdw blurRad="50800" dist="38100" algn="l" rotWithShape="0">
                  <a:prstClr val="black"/>
                </a:outerShdw>
              </a:effectLst>
              <a:latin typeface="Verdana" pitchFamily="34" charset="0"/>
              <a:cs typeface="Times New Roman" pitchFamily="18" charset="0"/>
            </a:endParaRPr>
          </a:p>
        </p:txBody>
      </p:sp>
      <p:pic>
        <p:nvPicPr>
          <p:cNvPr id="4" name="Imagen 3"/>
          <p:cNvPicPr>
            <a:picLocks noChangeAspect="1"/>
          </p:cNvPicPr>
          <p:nvPr/>
        </p:nvPicPr>
        <p:blipFill rotWithShape="1">
          <a:blip r:embed="rId4"/>
          <a:srcRect b="31323"/>
          <a:stretch/>
        </p:blipFill>
        <p:spPr>
          <a:xfrm>
            <a:off x="5843490" y="432123"/>
            <a:ext cx="1632464" cy="1220661"/>
          </a:xfrm>
          <a:prstGeom prst="rect">
            <a:avLst/>
          </a:prstGeom>
          <a:effectLst>
            <a:softEdge rad="317500"/>
          </a:effectLst>
        </p:spPr>
      </p:pic>
    </p:spTree>
    <p:custDataLst>
      <p:tags r:id="rId1"/>
    </p:custDataLst>
    <p:extLst>
      <p:ext uri="{BB962C8B-B14F-4D97-AF65-F5344CB8AC3E}">
        <p14:creationId xmlns:p14="http://schemas.microsoft.com/office/powerpoint/2010/main" val="2884024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129"/>
                                        </p:tgtEl>
                                        <p:attrNameLst>
                                          <p:attrName>style.visibility</p:attrName>
                                        </p:attrNameLst>
                                      </p:cBhvr>
                                      <p:to>
                                        <p:strVal val="visible"/>
                                      </p:to>
                                    </p:set>
                                    <p:anim calcmode="lin" valueType="num">
                                      <p:cBhvr>
                                        <p:cTn id="7" dur="750" fill="hold"/>
                                        <p:tgtEl>
                                          <p:spTgt spid="5129"/>
                                        </p:tgtEl>
                                        <p:attrNameLst>
                                          <p:attrName>ppt_w</p:attrName>
                                        </p:attrNameLst>
                                      </p:cBhvr>
                                      <p:tavLst>
                                        <p:tav tm="0">
                                          <p:val>
                                            <p:fltVal val="0"/>
                                          </p:val>
                                        </p:tav>
                                        <p:tav tm="100000">
                                          <p:val>
                                            <p:strVal val="#ppt_w"/>
                                          </p:val>
                                        </p:tav>
                                      </p:tavLst>
                                    </p:anim>
                                    <p:anim calcmode="lin" valueType="num">
                                      <p:cBhvr>
                                        <p:cTn id="8" dur="750" fill="hold"/>
                                        <p:tgtEl>
                                          <p:spTgt spid="5129"/>
                                        </p:tgtEl>
                                        <p:attrNameLst>
                                          <p:attrName>ppt_h</p:attrName>
                                        </p:attrNameLst>
                                      </p:cBhvr>
                                      <p:tavLst>
                                        <p:tav tm="0">
                                          <p:val>
                                            <p:fltVal val="0"/>
                                          </p:val>
                                        </p:tav>
                                        <p:tav tm="100000">
                                          <p:val>
                                            <p:strVal val="#ppt_h"/>
                                          </p:val>
                                        </p:tav>
                                      </p:tavLst>
                                    </p:anim>
                                  </p:childTnLst>
                                </p:cTn>
                              </p:par>
                            </p:childTnLst>
                          </p:cTn>
                        </p:par>
                        <p:par>
                          <p:cTn id="9" fill="hold">
                            <p:stCondLst>
                              <p:cond delay="735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516497"/>
            <a:ext cx="8260820" cy="5810411"/>
          </a:xfrm>
          <a:prstGeom prst="rect">
            <a:avLst/>
          </a:prstGeom>
          <a:scene3d>
            <a:camera prst="orthographicFront"/>
            <a:lightRig rig="threePt" dir="t"/>
          </a:scene3d>
          <a:sp3d>
            <a:bevelT w="152400" h="50800" prst="softRound"/>
          </a:sp3d>
        </p:spPr>
      </p:pic>
      <p:sp>
        <p:nvSpPr>
          <p:cNvPr id="16" name="2 Marcador de contenido"/>
          <p:cNvSpPr txBox="1">
            <a:spLocks/>
          </p:cNvSpPr>
          <p:nvPr/>
        </p:nvSpPr>
        <p:spPr>
          <a:xfrm>
            <a:off x="421490" y="383982"/>
            <a:ext cx="8352928" cy="1143008"/>
          </a:xfrm>
          <a:prstGeom prst="rect">
            <a:avLst/>
          </a:prstGeom>
          <a:noFill/>
        </p:spPr>
        <p:txBody>
          <a:bodyPr/>
          <a:lstStyle/>
          <a:p>
            <a:pPr marL="342900" indent="-342900" algn="ctr" eaLnBrk="0" fontAlgn="base" hangingPunct="0">
              <a:spcBef>
                <a:spcPct val="20000"/>
              </a:spcBef>
              <a:spcAft>
                <a:spcPct val="0"/>
              </a:spcAft>
              <a:defRPr/>
            </a:pPr>
            <a:r>
              <a:rPr lang="es-ES_tradnl" sz="2400" b="1" u="sng" kern="0" dirty="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rPr>
              <a:t>Ambientación:</a:t>
            </a:r>
            <a:r>
              <a:rPr lang="es-PE" sz="2400" b="1" u="sng" kern="0" dirty="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rPr>
              <a:t> </a:t>
            </a:r>
            <a:r>
              <a:rPr lang="es-PE" sz="2400" b="1" kern="0" dirty="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rPr>
              <a:t>Recortes de revistas con anuncios publicitarios que nos aseguran una vida mejor. Al lado de estos recortes, </a:t>
            </a:r>
          </a:p>
        </p:txBody>
      </p:sp>
      <p:sp>
        <p:nvSpPr>
          <p:cNvPr id="17" name="16 CuadroTexto"/>
          <p:cNvSpPr txBox="1"/>
          <p:nvPr/>
        </p:nvSpPr>
        <p:spPr>
          <a:xfrm>
            <a:off x="1545961" y="5771899"/>
            <a:ext cx="7133983" cy="461665"/>
          </a:xfrm>
          <a:prstGeom prst="rect">
            <a:avLst/>
          </a:prstGeom>
          <a:noFill/>
        </p:spPr>
        <p:txBody>
          <a:bodyPr wrap="square" rtlCol="0">
            <a:spAutoFit/>
          </a:bodyPr>
          <a:lstStyle/>
          <a:p>
            <a:pPr fontAlgn="base">
              <a:spcBef>
                <a:spcPct val="0"/>
              </a:spcBef>
              <a:spcAft>
                <a:spcPct val="0"/>
              </a:spcAft>
            </a:pPr>
            <a:r>
              <a:rPr lang="es-ES_tradnl" sz="2400" b="1" dirty="0">
                <a:solidFill>
                  <a:schemeClr val="bg1"/>
                </a:solidFill>
                <a:effectLst>
                  <a:glow rad="101600">
                    <a:schemeClr val="accent4">
                      <a:satMod val="175000"/>
                      <a:alpha val="40000"/>
                    </a:schemeClr>
                  </a:glow>
                  <a:outerShdw blurRad="50800" dist="38100" algn="l" rotWithShape="0">
                    <a:prstClr val="black"/>
                  </a:outerShdw>
                </a:effectLst>
              </a:rPr>
              <a:t>Cantos sugeridos:</a:t>
            </a:r>
            <a:r>
              <a:rPr lang="es-PE" sz="2400" b="1" dirty="0">
                <a:solidFill>
                  <a:schemeClr val="bg1"/>
                </a:solidFill>
                <a:effectLst>
                  <a:glow rad="101600">
                    <a:schemeClr val="accent4">
                      <a:satMod val="175000"/>
                      <a:alpha val="40000"/>
                    </a:schemeClr>
                  </a:glow>
                  <a:outerShdw blurRad="50800" dist="38100" algn="l" rotWithShape="0">
                    <a:prstClr val="black"/>
                  </a:outerShdw>
                </a:effectLst>
              </a:rPr>
              <a:t> Cuando el pobre nada tiene</a:t>
            </a:r>
          </a:p>
        </p:txBody>
      </p:sp>
      <p:pic>
        <p:nvPicPr>
          <p:cNvPr id="4" name="Imagen 3"/>
          <p:cNvPicPr>
            <a:picLocks noChangeAspect="1"/>
          </p:cNvPicPr>
          <p:nvPr/>
        </p:nvPicPr>
        <p:blipFill>
          <a:blip r:embed="rId3"/>
          <a:stretch>
            <a:fillRect/>
          </a:stretch>
        </p:blipFill>
        <p:spPr>
          <a:xfrm rot="20702940">
            <a:off x="5143009" y="4391608"/>
            <a:ext cx="192716" cy="258279"/>
          </a:xfrm>
          <a:prstGeom prst="rect">
            <a:avLst/>
          </a:prstGeom>
        </p:spPr>
      </p:pic>
      <p:sp>
        <p:nvSpPr>
          <p:cNvPr id="19" name="2 Marcador de contenido"/>
          <p:cNvSpPr txBox="1">
            <a:spLocks/>
          </p:cNvSpPr>
          <p:nvPr/>
        </p:nvSpPr>
        <p:spPr>
          <a:xfrm>
            <a:off x="3049235" y="1656211"/>
            <a:ext cx="2871274" cy="1292844"/>
          </a:xfrm>
          <a:prstGeom prst="rect">
            <a:avLst/>
          </a:prstGeom>
          <a:noFill/>
        </p:spPr>
        <p:txBody>
          <a:bodyPr/>
          <a:lstStyle/>
          <a:p>
            <a:pPr marL="342900" indent="-342900" algn="ctr" eaLnBrk="0" fontAlgn="base" hangingPunct="0">
              <a:spcBef>
                <a:spcPct val="20000"/>
              </a:spcBef>
              <a:spcAft>
                <a:spcPct val="0"/>
              </a:spcAft>
              <a:defRPr/>
            </a:pPr>
            <a:r>
              <a:rPr lang="es-PE" sz="2400" b="1" kern="0" dirty="0" smtClean="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rPr>
              <a:t>colocamos </a:t>
            </a:r>
            <a:r>
              <a:rPr lang="es-PE" sz="2400" b="1" kern="0" dirty="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rPr>
              <a:t>diversos carteles de las necesidades de los hombres y mujeres de hoy.</a:t>
            </a:r>
          </a:p>
          <a:p>
            <a:pPr marL="342900" indent="-342900" algn="ctr" eaLnBrk="0" fontAlgn="base" hangingPunct="0">
              <a:spcBef>
                <a:spcPct val="20000"/>
              </a:spcBef>
              <a:spcAft>
                <a:spcPct val="0"/>
              </a:spcAft>
              <a:defRPr/>
            </a:pPr>
            <a:endParaRPr lang="es-PE" sz="2400" b="1" kern="0" dirty="0">
              <a:solidFill>
                <a:srgbClr val="FFFFFF"/>
              </a:solidFill>
              <a:effectLst>
                <a:glow rad="228600">
                  <a:srgbClr val="002600"/>
                </a:glow>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0331566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4500"/>
                                        <p:tgtEl>
                                          <p:spTgt spid="16"/>
                                        </p:tgtEl>
                                      </p:cBhvr>
                                    </p:animEffect>
                                  </p:childTnLst>
                                </p:cTn>
                              </p:par>
                            </p:childTnLst>
                          </p:cTn>
                        </p:par>
                        <p:par>
                          <p:cTn id="8" fill="hold">
                            <p:stCondLst>
                              <p:cond delay="4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4500"/>
                                        <p:tgtEl>
                                          <p:spTgt spid="19"/>
                                        </p:tgtEl>
                                      </p:cBhvr>
                                    </p:animEffect>
                                  </p:childTnLst>
                                </p:cTn>
                              </p:par>
                            </p:childTnLst>
                          </p:cTn>
                        </p:par>
                        <p:par>
                          <p:cTn id="12" fill="hold">
                            <p:stCondLst>
                              <p:cond delay="9000"/>
                            </p:stCondLst>
                            <p:childTnLst>
                              <p:par>
                                <p:cTn id="13" presetID="38" presetClass="entr" presetSubtype="0" accel="50000" fill="hold" grpId="0" nodeType="afterEffect">
                                  <p:stCondLst>
                                    <p:cond delay="0"/>
                                  </p:stCondLst>
                                  <p:iterate type="lt">
                                    <p:tmPct val="50000"/>
                                  </p:iterate>
                                  <p:childTnLst>
                                    <p:set>
                                      <p:cBhvr>
                                        <p:cTn id="14" dur="1" fill="hold">
                                          <p:stCondLst>
                                            <p:cond delay="0"/>
                                          </p:stCondLst>
                                        </p:cTn>
                                        <p:tgtEl>
                                          <p:spTgt spid="17"/>
                                        </p:tgtEl>
                                        <p:attrNameLst>
                                          <p:attrName>style.visibility</p:attrName>
                                        </p:attrNameLst>
                                      </p:cBhvr>
                                      <p:to>
                                        <p:strVal val="visible"/>
                                      </p:to>
                                    </p:set>
                                    <p:set>
                                      <p:cBhvr>
                                        <p:cTn id="15" dur="114" fill="hold">
                                          <p:stCondLst>
                                            <p:cond delay="0"/>
                                          </p:stCondLst>
                                        </p:cTn>
                                        <p:tgtEl>
                                          <p:spTgt spid="17"/>
                                        </p:tgtEl>
                                        <p:attrNameLst>
                                          <p:attrName>style.rotation</p:attrName>
                                        </p:attrNameLst>
                                      </p:cBhvr>
                                      <p:to>
                                        <p:strVal val="-45.0"/>
                                      </p:to>
                                    </p:set>
                                    <p:anim calcmode="lin" valueType="num">
                                      <p:cBhvr>
                                        <p:cTn id="16" dur="114" fill="hold">
                                          <p:stCondLst>
                                            <p:cond delay="114"/>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18" dur="39" decel="50000" autoRev="1" fill="hold">
                                          <p:stCondLst>
                                            <p:cond delay="114"/>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19" dur="34" fill="hold">
                                          <p:stCondLst>
                                            <p:cond delay="216"/>
                                          </p:stCondLst>
                                        </p:cTn>
                                        <p:tgtEl>
                                          <p:spTgt spid="1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63/93/ad/6393add8bfd597f53584e5df7d2dcf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28" y="536828"/>
            <a:ext cx="8120207" cy="576349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50" name="Rectangle 6"/>
          <p:cNvSpPr>
            <a:spLocks noChangeArrowheads="1"/>
          </p:cNvSpPr>
          <p:nvPr/>
        </p:nvSpPr>
        <p:spPr bwMode="auto">
          <a:xfrm>
            <a:off x="552736" y="703960"/>
            <a:ext cx="2809660" cy="526297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es-ES" sz="2400" b="1" dirty="0">
                <a:latin typeface="Verdana" pitchFamily="34" charset="0"/>
                <a:cs typeface="Times New Roman" pitchFamily="18" charset="0"/>
              </a:rPr>
              <a:t>El Señor se eleva sobre todos los pueblos, </a:t>
            </a:r>
            <a:r>
              <a:rPr lang="es-ES" sz="2400" b="1" dirty="0" smtClean="0">
                <a:latin typeface="Verdana" pitchFamily="34" charset="0"/>
                <a:cs typeface="Times New Roman" pitchFamily="18" charset="0"/>
              </a:rPr>
              <a:t>           su </a:t>
            </a:r>
            <a:r>
              <a:rPr lang="es-ES" sz="2400" b="1" dirty="0">
                <a:latin typeface="Verdana" pitchFamily="34" charset="0"/>
                <a:cs typeface="Times New Roman" pitchFamily="18" charset="0"/>
              </a:rPr>
              <a:t>gloria </a:t>
            </a:r>
            <a:r>
              <a:rPr lang="es-ES" sz="2400" b="1" dirty="0" smtClean="0">
                <a:latin typeface="Verdana" pitchFamily="34" charset="0"/>
                <a:cs typeface="Times New Roman" pitchFamily="18" charset="0"/>
              </a:rPr>
              <a:t> sobre </a:t>
            </a:r>
            <a:r>
              <a:rPr lang="es-ES" sz="2400" b="1" dirty="0">
                <a:latin typeface="Verdana" pitchFamily="34" charset="0"/>
                <a:cs typeface="Times New Roman" pitchFamily="18" charset="0"/>
              </a:rPr>
              <a:t>los cielos. ¿Quién como el Señor, Dios nuestro, que se eleva en su trono y se inclina para mirar al cielo y a la tierra.</a:t>
            </a:r>
            <a:endParaRPr lang="ca-ES" sz="2400" b="1" dirty="0">
              <a:latin typeface="Verdana" pitchFamily="34" charset="0"/>
              <a:cs typeface="Times New Roman" pitchFamily="18" charset="0"/>
            </a:endParaRPr>
          </a:p>
        </p:txBody>
      </p:sp>
      <p:sp>
        <p:nvSpPr>
          <p:cNvPr id="6149" name="Rectangle 5"/>
          <p:cNvSpPr>
            <a:spLocks noChangeArrowheads="1"/>
          </p:cNvSpPr>
          <p:nvPr/>
        </p:nvSpPr>
        <p:spPr bwMode="auto">
          <a:xfrm>
            <a:off x="5098473" y="3902156"/>
            <a:ext cx="3619436" cy="1754326"/>
          </a:xfrm>
          <a:prstGeom prst="rect">
            <a:avLst/>
          </a:prstGeom>
          <a:noFill/>
          <a:ln w="9525">
            <a:noFill/>
            <a:miter lim="800000"/>
            <a:headEnd/>
            <a:tailEnd/>
          </a:ln>
          <a:effectLst/>
        </p:spPr>
        <p:txBody>
          <a:bodyPr wrap="square" anchor="ctr">
            <a:spAutoFit/>
          </a:bodyPr>
          <a:lstStyle/>
          <a:p>
            <a:pPr algn="ctr" fontAlgn="base">
              <a:spcBef>
                <a:spcPct val="0"/>
              </a:spcBef>
              <a:spcAft>
                <a:spcPct val="0"/>
              </a:spcAft>
              <a:defRPr/>
            </a:pPr>
            <a:r>
              <a:rPr lang="es-PE" sz="3600" b="1" i="1" dirty="0">
                <a:solidFill>
                  <a:srgbClr val="FF0000"/>
                </a:solidFill>
                <a:effectLst>
                  <a:outerShdw blurRad="38100" dist="38100" dir="2700000" algn="tl">
                    <a:srgbClr val="000000"/>
                  </a:outerShdw>
                </a:effectLst>
                <a:latin typeface="Times New Roman" pitchFamily="18" charset="0"/>
                <a:cs typeface="Times New Roman" pitchFamily="18" charset="0"/>
              </a:rPr>
              <a:t>Alaben al Señor, que alza de la miseria al pobre.</a:t>
            </a:r>
          </a:p>
        </p:txBody>
      </p:sp>
    </p:spTree>
    <p:custDataLst>
      <p:tags r:id="rId1"/>
    </p:custDataLst>
    <p:extLst>
      <p:ext uri="{BB962C8B-B14F-4D97-AF65-F5344CB8AC3E}">
        <p14:creationId xmlns:p14="http://schemas.microsoft.com/office/powerpoint/2010/main" val="1697068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6150"/>
                                        </p:tgtEl>
                                        <p:attrNameLst>
                                          <p:attrName>style.visibility</p:attrName>
                                        </p:attrNameLst>
                                      </p:cBhvr>
                                      <p:to>
                                        <p:strVal val="visible"/>
                                      </p:to>
                                    </p:set>
                                    <p:anim calcmode="lin" valueType="num">
                                      <p:cBhvr>
                                        <p:cTn id="7" dur="750" fill="hold"/>
                                        <p:tgtEl>
                                          <p:spTgt spid="6150"/>
                                        </p:tgtEl>
                                        <p:attrNameLst>
                                          <p:attrName>ppt_w</p:attrName>
                                        </p:attrNameLst>
                                      </p:cBhvr>
                                      <p:tavLst>
                                        <p:tav tm="0">
                                          <p:val>
                                            <p:fltVal val="0"/>
                                          </p:val>
                                        </p:tav>
                                        <p:tav tm="100000">
                                          <p:val>
                                            <p:strVal val="#ppt_w"/>
                                          </p:val>
                                        </p:tav>
                                      </p:tavLst>
                                    </p:anim>
                                    <p:anim calcmode="lin" valueType="num">
                                      <p:cBhvr>
                                        <p:cTn id="8" dur="750" fill="hold"/>
                                        <p:tgtEl>
                                          <p:spTgt spid="6150"/>
                                        </p:tgtEl>
                                        <p:attrNameLst>
                                          <p:attrName>ppt_h</p:attrName>
                                        </p:attrNameLst>
                                      </p:cBhvr>
                                      <p:tavLst>
                                        <p:tav tm="0">
                                          <p:val>
                                            <p:fltVal val="0"/>
                                          </p:val>
                                        </p:tav>
                                        <p:tav tm="100000">
                                          <p:val>
                                            <p:strVal val="#ppt_h"/>
                                          </p:val>
                                        </p:tav>
                                      </p:tavLst>
                                    </p:anim>
                                  </p:childTnLst>
                                </p:cTn>
                              </p:par>
                            </p:childTnLst>
                          </p:cTn>
                        </p:par>
                        <p:par>
                          <p:cTn id="9" fill="hold">
                            <p:stCondLst>
                              <p:cond delay="114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6149"/>
                                        </p:tgtEl>
                                        <p:attrNameLst>
                                          <p:attrName>style.visibility</p:attrName>
                                        </p:attrNameLst>
                                      </p:cBhvr>
                                      <p:to>
                                        <p:strVal val="visible"/>
                                      </p:to>
                                    </p:set>
                                    <p:anim calcmode="lin" valueType="num">
                                      <p:cBhvr>
                                        <p:cTn id="12" dur="750" fill="hold"/>
                                        <p:tgtEl>
                                          <p:spTgt spid="6149"/>
                                        </p:tgtEl>
                                        <p:attrNameLst>
                                          <p:attrName>ppt_w</p:attrName>
                                        </p:attrNameLst>
                                      </p:cBhvr>
                                      <p:tavLst>
                                        <p:tav tm="0">
                                          <p:val>
                                            <p:fltVal val="0"/>
                                          </p:val>
                                        </p:tav>
                                        <p:tav tm="100000">
                                          <p:val>
                                            <p:strVal val="#ppt_w"/>
                                          </p:val>
                                        </p:tav>
                                      </p:tavLst>
                                    </p:anim>
                                    <p:anim calcmode="lin" valueType="num">
                                      <p:cBhvr>
                                        <p:cTn id="13" dur="75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2e/9b/23/2e9b2327e140f47f498622bcadbad0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9" y="537576"/>
            <a:ext cx="8135166" cy="571730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276460" y="537576"/>
            <a:ext cx="8365264" cy="1200329"/>
          </a:xfrm>
          <a:prstGeom prst="rect">
            <a:avLst/>
          </a:prstGeom>
          <a:noFill/>
          <a:ln w="9525">
            <a:noFill/>
            <a:miter lim="800000"/>
            <a:headEnd/>
            <a:tailEnd/>
          </a:ln>
          <a:effectLst/>
        </p:spPr>
        <p:txBody>
          <a:bodyPr wrap="square" anchor="ctr">
            <a:spAutoFit/>
          </a:bodyPr>
          <a:lstStyle/>
          <a:p>
            <a:pPr algn="ctr" fontAlgn="base">
              <a:spcBef>
                <a:spcPct val="0"/>
              </a:spcBef>
              <a:spcAft>
                <a:spcPct val="0"/>
              </a:spcAft>
              <a:defRPr/>
            </a:pPr>
            <a:r>
              <a:rPr lang="ca-ES" sz="2400" b="1" dirty="0">
                <a:solidFill>
                  <a:srgbClr val="FFFFFF"/>
                </a:solidFill>
                <a:effectLst>
                  <a:glow rad="101600">
                    <a:srgbClr val="880C02">
                      <a:alpha val="60000"/>
                    </a:srgbClr>
                  </a:glow>
                  <a:outerShdw blurRad="38100" dist="38100" dir="2700000" algn="tl">
                    <a:srgbClr val="000000"/>
                  </a:outerShdw>
                </a:effectLst>
                <a:latin typeface="Verdana" panose="020B0604030504040204" pitchFamily="34" charset="0"/>
                <a:ea typeface="Verdana" panose="020B0604030504040204" pitchFamily="34" charset="0"/>
              </a:rPr>
              <a:t> L</a:t>
            </a:r>
            <a:r>
              <a:rPr lang="es-ES" sz="2400" b="1" dirty="0" err="1">
                <a:solidFill>
                  <a:srgbClr val="FFFFFF"/>
                </a:solidFill>
                <a:effectLst>
                  <a:glow rad="101600">
                    <a:srgbClr val="880C02">
                      <a:alpha val="60000"/>
                    </a:srgbClr>
                  </a:glow>
                  <a:outerShdw blurRad="38100" dist="38100" dir="2700000" algn="tl">
                    <a:srgbClr val="000000"/>
                  </a:outerShdw>
                </a:effectLst>
                <a:latin typeface="Verdana" panose="020B0604030504040204" pitchFamily="34" charset="0"/>
                <a:ea typeface="Verdana" panose="020B0604030504040204" pitchFamily="34" charset="0"/>
                <a:cs typeface="Times New Roman" pitchFamily="18" charset="0"/>
              </a:rPr>
              <a:t>evanta</a:t>
            </a:r>
            <a:r>
              <a:rPr lang="es-ES" sz="2400" b="1" dirty="0">
                <a:solidFill>
                  <a:srgbClr val="FFFFFF"/>
                </a:solidFill>
                <a:effectLst>
                  <a:glow rad="101600">
                    <a:srgbClr val="880C02">
                      <a:alpha val="60000"/>
                    </a:srgbClr>
                  </a:glow>
                  <a:outerShdw blurRad="38100" dist="38100" dir="2700000" algn="tl">
                    <a:srgbClr val="000000"/>
                  </a:outerShdw>
                </a:effectLst>
                <a:latin typeface="Verdana" panose="020B0604030504040204" pitchFamily="34" charset="0"/>
                <a:ea typeface="Verdana" panose="020B0604030504040204" pitchFamily="34" charset="0"/>
                <a:cs typeface="Times New Roman" pitchFamily="18" charset="0"/>
              </a:rPr>
              <a:t> del polvo al desvalido, alza de la basura al pobre, para sentarlo con los príncipes</a:t>
            </a:r>
            <a:r>
              <a:rPr lang="es-ES" sz="2400" b="1" dirty="0" smtClean="0">
                <a:solidFill>
                  <a:srgbClr val="FFFFFF"/>
                </a:solidFill>
                <a:effectLst>
                  <a:glow rad="101600">
                    <a:srgbClr val="880C02">
                      <a:alpha val="60000"/>
                    </a:srgbClr>
                  </a:glow>
                  <a:outerShdw blurRad="38100" dist="38100" dir="2700000" algn="tl">
                    <a:srgbClr val="000000"/>
                  </a:outerShdw>
                </a:effectLst>
                <a:latin typeface="Verdana" panose="020B0604030504040204" pitchFamily="34" charset="0"/>
                <a:ea typeface="Verdana" panose="020B0604030504040204" pitchFamily="34" charset="0"/>
                <a:cs typeface="Times New Roman" pitchFamily="18" charset="0"/>
              </a:rPr>
              <a:t>, los </a:t>
            </a:r>
            <a:r>
              <a:rPr lang="es-ES" sz="2400" b="1" dirty="0">
                <a:solidFill>
                  <a:srgbClr val="FFFFFF"/>
                </a:solidFill>
                <a:effectLst>
                  <a:glow rad="101600">
                    <a:srgbClr val="880C02">
                      <a:alpha val="60000"/>
                    </a:srgbClr>
                  </a:glow>
                  <a:outerShdw blurRad="38100" dist="38100" dir="2700000" algn="tl">
                    <a:srgbClr val="000000"/>
                  </a:outerShdw>
                </a:effectLst>
                <a:latin typeface="Verdana" panose="020B0604030504040204" pitchFamily="34" charset="0"/>
                <a:ea typeface="Verdana" panose="020B0604030504040204" pitchFamily="34" charset="0"/>
                <a:cs typeface="Times New Roman" pitchFamily="18" charset="0"/>
              </a:rPr>
              <a:t>príncipes de su pueblo.</a:t>
            </a:r>
          </a:p>
        </p:txBody>
      </p:sp>
      <p:sp>
        <p:nvSpPr>
          <p:cNvPr id="10245" name="Rectangle 5"/>
          <p:cNvSpPr>
            <a:spLocks noChangeArrowheads="1"/>
          </p:cNvSpPr>
          <p:nvPr/>
        </p:nvSpPr>
        <p:spPr bwMode="auto">
          <a:xfrm>
            <a:off x="569875" y="5556628"/>
            <a:ext cx="7972054" cy="523220"/>
          </a:xfrm>
          <a:prstGeom prst="rect">
            <a:avLst/>
          </a:prstGeom>
          <a:noFill/>
          <a:ln w="9525">
            <a:noFill/>
            <a:miter lim="800000"/>
            <a:headEnd/>
            <a:tailEnd/>
          </a:ln>
          <a:effectLst/>
        </p:spPr>
        <p:txBody>
          <a:bodyPr wrap="none" anchor="ctr">
            <a:spAutoFit/>
          </a:bodyPr>
          <a:lstStyle/>
          <a:p>
            <a:pPr algn="ctr" fontAlgn="base">
              <a:spcBef>
                <a:spcPct val="0"/>
              </a:spcBef>
              <a:spcAft>
                <a:spcPct val="0"/>
              </a:spcAft>
              <a:defRPr/>
            </a:pPr>
            <a:r>
              <a:rPr lang="es-PE" sz="2800" b="1" i="1" dirty="0">
                <a:solidFill>
                  <a:schemeClr val="bg1"/>
                </a:solidFill>
                <a:effectLst>
                  <a:outerShdw blurRad="38100" dist="38100" dir="2700000" algn="tl">
                    <a:srgbClr val="000000"/>
                  </a:outerShdw>
                </a:effectLst>
                <a:latin typeface="Segoe UI Semibold" panose="020B0702040204020203" pitchFamily="34" charset="0"/>
                <a:cs typeface="Segoe UI Semibold" panose="020B0702040204020203" pitchFamily="34" charset="0"/>
              </a:rPr>
              <a:t>Alaben al Señor, que alza de la miseria al pobre.</a:t>
            </a:r>
            <a:endParaRPr lang="ca-ES" sz="2400" b="1" i="1" dirty="0">
              <a:solidFill>
                <a:schemeClr val="bg1"/>
              </a:solidFill>
              <a:effectLst>
                <a:outerShdw blurRad="38100" dist="38100" dir="2700000" algn="tl">
                  <a:srgbClr val="000000"/>
                </a:outerShdw>
              </a:effectLst>
              <a:latin typeface="Segoe UI Semibold" panose="020B0702040204020203" pitchFamily="34" charset="0"/>
              <a:cs typeface="Segoe UI Semibold" panose="020B0702040204020203" pitchFamily="34" charset="0"/>
            </a:endParaRPr>
          </a:p>
        </p:txBody>
      </p:sp>
    </p:spTree>
    <p:custDataLst>
      <p:tags r:id="rId1"/>
    </p:custDataLst>
    <p:extLst>
      <p:ext uri="{BB962C8B-B14F-4D97-AF65-F5344CB8AC3E}">
        <p14:creationId xmlns:p14="http://schemas.microsoft.com/office/powerpoint/2010/main" val="8602735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0246"/>
                                        </p:tgtEl>
                                        <p:attrNameLst>
                                          <p:attrName>style.visibility</p:attrName>
                                        </p:attrNameLst>
                                      </p:cBhvr>
                                      <p:to>
                                        <p:strVal val="visible"/>
                                      </p:to>
                                    </p:set>
                                    <p:anim calcmode="lin" valueType="num">
                                      <p:cBhvr>
                                        <p:cTn id="7" dur="750" fill="hold"/>
                                        <p:tgtEl>
                                          <p:spTgt spid="10246"/>
                                        </p:tgtEl>
                                        <p:attrNameLst>
                                          <p:attrName>ppt_w</p:attrName>
                                        </p:attrNameLst>
                                      </p:cBhvr>
                                      <p:tavLst>
                                        <p:tav tm="0">
                                          <p:val>
                                            <p:fltVal val="0"/>
                                          </p:val>
                                        </p:tav>
                                        <p:tav tm="100000">
                                          <p:val>
                                            <p:strVal val="#ppt_w"/>
                                          </p:val>
                                        </p:tav>
                                      </p:tavLst>
                                    </p:anim>
                                    <p:anim calcmode="lin" valueType="num">
                                      <p:cBhvr>
                                        <p:cTn id="8" dur="750" fill="hold"/>
                                        <p:tgtEl>
                                          <p:spTgt spid="10246"/>
                                        </p:tgtEl>
                                        <p:attrNameLst>
                                          <p:attrName>ppt_h</p:attrName>
                                        </p:attrNameLst>
                                      </p:cBhvr>
                                      <p:tavLst>
                                        <p:tav tm="0">
                                          <p:val>
                                            <p:fltVal val="0"/>
                                          </p:val>
                                        </p:tav>
                                        <p:tav tm="100000">
                                          <p:val>
                                            <p:strVal val="#ppt_h"/>
                                          </p:val>
                                        </p:tav>
                                      </p:tavLst>
                                    </p:anim>
                                  </p:childTnLst>
                                </p:cTn>
                              </p:par>
                            </p:childTnLst>
                          </p:cTn>
                        </p:par>
                        <p:par>
                          <p:cTn id="9" fill="hold">
                            <p:stCondLst>
                              <p:cond delay="8175"/>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10245"/>
                                        </p:tgtEl>
                                        <p:attrNameLst>
                                          <p:attrName>style.visibility</p:attrName>
                                        </p:attrNameLst>
                                      </p:cBhvr>
                                      <p:to>
                                        <p:strVal val="visible"/>
                                      </p:to>
                                    </p:set>
                                    <p:anim calcmode="lin" valueType="num">
                                      <p:cBhvr>
                                        <p:cTn id="12" dur="750" fill="hold"/>
                                        <p:tgtEl>
                                          <p:spTgt spid="10245"/>
                                        </p:tgtEl>
                                        <p:attrNameLst>
                                          <p:attrName>ppt_w</p:attrName>
                                        </p:attrNameLst>
                                      </p:cBhvr>
                                      <p:tavLst>
                                        <p:tav tm="0">
                                          <p:val>
                                            <p:fltVal val="0"/>
                                          </p:val>
                                        </p:tav>
                                        <p:tav tm="100000">
                                          <p:val>
                                            <p:strVal val="#ppt_w"/>
                                          </p:val>
                                        </p:tav>
                                      </p:tavLst>
                                    </p:anim>
                                    <p:anim calcmode="lin" valueType="num">
                                      <p:cBhvr>
                                        <p:cTn id="13" dur="75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2a/c5/05/2ac50517fd14b6288e6c13fa53462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51" y="462557"/>
            <a:ext cx="8188931" cy="58181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1159099" y="1060546"/>
            <a:ext cx="6958146" cy="4693593"/>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algn="r">
              <a:defRPr/>
            </a:pPr>
            <a:r>
              <a:rPr lang="es-PE" sz="2400" b="1" kern="0" dirty="0">
                <a:solidFill>
                  <a:srgbClr val="700000"/>
                </a:solidFill>
                <a:latin typeface="Tekton Pro" panose="020F0603020208020904" pitchFamily="34" charset="0"/>
              </a:rPr>
              <a:t>Motivación: San Vicente nos dice: </a:t>
            </a:r>
          </a:p>
          <a:p>
            <a:pPr algn="ctr">
              <a:defRPr/>
            </a:pPr>
            <a:r>
              <a:rPr lang="es-PE" sz="2300" b="1" kern="0" dirty="0" smtClean="0">
                <a:latin typeface="Tekton Pro" panose="020F0603020208020904" pitchFamily="34" charset="0"/>
              </a:rPr>
              <a:t>“</a:t>
            </a:r>
            <a:r>
              <a:rPr lang="es-PE" sz="2300" b="1" kern="0" dirty="0">
                <a:latin typeface="Tekton Pro" panose="020F0603020208020904" pitchFamily="34" charset="0"/>
              </a:rPr>
              <a:t>La razón por la que nuestro Señor quiere que se renuncie a todo, es que, al hacerlo así, necesariamente hay que amar a Dios. El corazón tiende hacia el amor lo mismo que la piedra tiende hacia abajo y el fuego hacia arriba, como su centro... Por eso, si Dios nos ha destetado de todos los bienes, ha sido para que le amásemos con todo nuestro corazón, con todas nuestras fuerzas; pues es un Dios celoso. ¡Quiera Dios que tengamos este espíritu de pobreza, sí, este espíritu de pobreza! ¡Entonces amaremos a </a:t>
            </a:r>
            <a:r>
              <a:rPr lang="es-PE" sz="2300" b="1" kern="0" dirty="0" smtClean="0">
                <a:latin typeface="Tekton Pro" panose="020F0603020208020904" pitchFamily="34" charset="0"/>
              </a:rPr>
              <a:t>Dios   	perfectamente</a:t>
            </a:r>
            <a:r>
              <a:rPr lang="es-PE" sz="2300" b="1" kern="0" dirty="0">
                <a:latin typeface="Tekton Pro" panose="020F0603020208020904" pitchFamily="34" charset="0"/>
              </a:rPr>
              <a:t>!  </a:t>
            </a:r>
            <a:r>
              <a:rPr lang="es-PE" b="1" kern="0" dirty="0" smtClean="0">
                <a:latin typeface="Tekton Pro" panose="020F0603020208020904" pitchFamily="34" charset="0"/>
              </a:rPr>
              <a:t>(San Vicente de Paúl XI</a:t>
            </a:r>
            <a:r>
              <a:rPr lang="es-PE" b="1" kern="0" dirty="0">
                <a:latin typeface="Tekton Pro" panose="020F0603020208020904" pitchFamily="34" charset="0"/>
              </a:rPr>
              <a:t>, 657)</a:t>
            </a:r>
          </a:p>
          <a:p>
            <a:pPr algn="ctr">
              <a:defRPr/>
            </a:pPr>
            <a:endParaRPr lang="es-ES" sz="2300" b="1" kern="0" dirty="0">
              <a:latin typeface="Tekton Pro" panose="020F0603020208020904" pitchFamily="34" charset="0"/>
            </a:endParaRPr>
          </a:p>
        </p:txBody>
      </p:sp>
      <p:sp>
        <p:nvSpPr>
          <p:cNvPr id="12" name="Text Box 4"/>
          <p:cNvSpPr txBox="1">
            <a:spLocks noChangeArrowheads="1"/>
          </p:cNvSpPr>
          <p:nvPr/>
        </p:nvSpPr>
        <p:spPr bwMode="auto">
          <a:xfrm>
            <a:off x="428596" y="5285673"/>
            <a:ext cx="7959828" cy="523220"/>
          </a:xfrm>
          <a:prstGeom prst="rect">
            <a:avLst/>
          </a:prstGeom>
          <a:noFill/>
          <a:ln w="9525">
            <a:noFill/>
            <a:miter lim="800000"/>
            <a:headEnd/>
            <a:tailEnd/>
          </a:ln>
          <a:effectLst/>
          <a:scene3d>
            <a:camera prst="orthographicFront"/>
            <a:lightRig rig="threePt" dir="t"/>
          </a:scene3d>
          <a:sp3d>
            <a:bevelT w="114300" prst="hardEdge"/>
          </a:sp3d>
        </p:spPr>
        <p:txBody>
          <a:bodyPr wrap="square">
            <a:spAutoFit/>
          </a:bodyPr>
          <a:lstStyle/>
          <a:p>
            <a:pPr algn="ctr">
              <a:defRPr/>
            </a:pPr>
            <a:endParaRPr lang="es-ES" sz="2800" b="1" kern="0" dirty="0">
              <a:solidFill>
                <a:srgbClr val="FFFFFF"/>
              </a:solidFill>
              <a:effectLst>
                <a:glow rad="101600">
                  <a:srgbClr val="880C02">
                    <a:alpha val="60000"/>
                  </a:srgbClr>
                </a:glow>
                <a:outerShdw blurRad="38100" dist="38100" dir="2700000" algn="tl">
                  <a:srgbClr val="000000">
                    <a:alpha val="43137"/>
                  </a:srgbClr>
                </a:outerShdw>
              </a:effectLst>
              <a:latin typeface="Arial"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0195" y="544372"/>
            <a:ext cx="3115056" cy="933446"/>
          </a:xfrm>
          <a:prstGeom prst="roundRect">
            <a:avLst/>
          </a:prstGeom>
        </p:spPr>
      </p:pic>
    </p:spTree>
    <p:extLst>
      <p:ext uri="{BB962C8B-B14F-4D97-AF65-F5344CB8AC3E}">
        <p14:creationId xmlns:p14="http://schemas.microsoft.com/office/powerpoint/2010/main" val="279935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wd">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11"/>
                                        </p:tgtEl>
                                        <p:attrNameLst>
                                          <p:attrName>ppt_y</p:attrName>
                                        </p:attrNameLst>
                                      </p:cBhvr>
                                      <p:tavLst>
                                        <p:tav tm="0">
                                          <p:val>
                                            <p:strVal val="#ppt_y"/>
                                          </p:val>
                                        </p:tav>
                                        <p:tav tm="100000">
                                          <p:val>
                                            <p:strVal val="#ppt_y"/>
                                          </p:val>
                                        </p:tav>
                                      </p:tavLst>
                                    </p:anim>
                                    <p:anim calcmode="lin" valueType="num">
                                      <p:cBhvr>
                                        <p:cTn id="15"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3915" y="495344"/>
            <a:ext cx="8180557" cy="5776145"/>
          </a:xfrm>
          <a:prstGeom prst="rect">
            <a:avLst/>
          </a:prstGeom>
        </p:spPr>
      </p:pic>
      <p:sp>
        <p:nvSpPr>
          <p:cNvPr id="5" name="2 Marcador de contenido"/>
          <p:cNvSpPr txBox="1">
            <a:spLocks/>
          </p:cNvSpPr>
          <p:nvPr/>
        </p:nvSpPr>
        <p:spPr bwMode="auto">
          <a:xfrm>
            <a:off x="473915" y="2235627"/>
            <a:ext cx="4211782" cy="3601732"/>
          </a:xfrm>
          <a:prstGeom prst="rect">
            <a:avLst/>
          </a:prstGeom>
          <a:noFill/>
          <a:ln w="9525">
            <a:noFill/>
            <a:miter lim="800000"/>
            <a:headEnd/>
            <a:tailEnd/>
          </a:ln>
          <a:effectLst/>
          <a:scene3d>
            <a:camera prst="orthographicFront"/>
            <a:lightRig rig="threePt" dir="t"/>
          </a:scene3d>
          <a:sp3d>
            <a:bevelT prst="relaxedInset"/>
          </a:sp3d>
        </p:spPr>
        <p:txBody>
          <a:bodyPr vert="horz" wrap="square" lIns="91440" tIns="45720" rIns="91440" bIns="45720" numCol="1" anchor="t" anchorCtr="0" compatLnSpc="1">
            <a:prstTxWarp prst="textNoShape">
              <a:avLst/>
            </a:prstTxWarp>
          </a:bodyPr>
          <a:lstStyle/>
          <a:p>
            <a:pPr marL="457200" indent="-457200" eaLnBrk="0" fontAlgn="base" hangingPunct="0">
              <a:spcBef>
                <a:spcPct val="20000"/>
              </a:spcBef>
              <a:spcAft>
                <a:spcPct val="0"/>
              </a:spcAft>
              <a:buFont typeface="Wingdings" panose="05000000000000000000" pitchFamily="2" charset="2"/>
              <a:buChar char="v"/>
              <a:defRPr/>
            </a:pPr>
            <a:r>
              <a:rPr lang="es-PE" sz="2800" b="1" kern="0" dirty="0" smtClean="0">
                <a:solidFill>
                  <a:schemeClr val="bg1"/>
                </a:solidFill>
                <a:effectLst>
                  <a:glow rad="63500">
                    <a:schemeClr val="accent4">
                      <a:satMod val="175000"/>
                      <a:alpha val="40000"/>
                    </a:schemeClr>
                  </a:glow>
                  <a:outerShdw blurRad="50800" dist="50800" algn="l" rotWithShape="0">
                    <a:prstClr val="black"/>
                  </a:outerShdw>
                </a:effectLst>
                <a:latin typeface="Adobe Heiti Std R" pitchFamily="34" charset="-128"/>
                <a:ea typeface="Adobe Heiti Std R" pitchFamily="34" charset="-128"/>
              </a:rPr>
              <a:t>Asumir </a:t>
            </a:r>
            <a:r>
              <a:rPr lang="es-PE" sz="2800" b="1" kern="0" dirty="0">
                <a:solidFill>
                  <a:schemeClr val="bg1"/>
                </a:solidFill>
                <a:effectLst>
                  <a:glow rad="63500">
                    <a:schemeClr val="accent4">
                      <a:satMod val="175000"/>
                      <a:alpha val="40000"/>
                    </a:schemeClr>
                  </a:glow>
                  <a:outerShdw blurRad="50800" dist="50800" algn="l" rotWithShape="0">
                    <a:prstClr val="black"/>
                  </a:outerShdw>
                </a:effectLst>
                <a:latin typeface="Adobe Heiti Std R" pitchFamily="34" charset="-128"/>
                <a:ea typeface="Adobe Heiti Std R" pitchFamily="34" charset="-128"/>
              </a:rPr>
              <a:t>con responsabilidad el llamado a ser testigos de la misericordia en medio de un mundo que olvida la solidaridad y la presencia de Cristo en los pobres.</a:t>
            </a:r>
            <a:r>
              <a:rPr lang="es-ES_tradnl" sz="2800" b="1" kern="0" dirty="0" smtClean="0">
                <a:solidFill>
                  <a:schemeClr val="bg1"/>
                </a:solidFill>
                <a:effectLst>
                  <a:glow rad="63500">
                    <a:schemeClr val="accent4">
                      <a:satMod val="175000"/>
                      <a:alpha val="40000"/>
                    </a:schemeClr>
                  </a:glow>
                  <a:outerShdw blurRad="50800" dist="50800" algn="l" rotWithShape="0">
                    <a:prstClr val="black"/>
                  </a:outerShdw>
                </a:effectLst>
                <a:latin typeface="Adobe Heiti Std R" pitchFamily="34" charset="-128"/>
                <a:ea typeface="Adobe Heiti Std R" pitchFamily="34" charset="-128"/>
              </a:rPr>
              <a:t> </a:t>
            </a:r>
            <a:endParaRPr lang="es-PE" sz="2800" b="1" kern="0" dirty="0">
              <a:solidFill>
                <a:schemeClr val="bg1"/>
              </a:solidFill>
              <a:effectLst>
                <a:glow rad="63500">
                  <a:schemeClr val="accent4">
                    <a:satMod val="175000"/>
                    <a:alpha val="40000"/>
                  </a:schemeClr>
                </a:glow>
                <a:outerShdw blurRad="50800" dist="50800" algn="l" rotWithShape="0">
                  <a:prstClr val="black"/>
                </a:outerShdw>
              </a:effectLst>
              <a:latin typeface="Adobe Heiti Std R" pitchFamily="34" charset="-128"/>
              <a:ea typeface="Adobe Heiti Std R" pitchFamily="34" charset="-128"/>
            </a:endParaRPr>
          </a:p>
        </p:txBody>
      </p:sp>
    </p:spTree>
    <p:extLst>
      <p:ext uri="{BB962C8B-B14F-4D97-AF65-F5344CB8AC3E}">
        <p14:creationId xmlns:p14="http://schemas.microsoft.com/office/powerpoint/2010/main" val="21033444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ppt_x</p:attrName>
                                        </p:attrNameLst>
                                      </p:cBhvr>
                                      <p:tavLst>
                                        <p:tav tm="0">
                                          <p:val>
                                            <p:fltVal val="0.5"/>
                                          </p:val>
                                        </p:tav>
                                        <p:tav tm="100000">
                                          <p:val>
                                            <p:strVal val="#ppt_x"/>
                                          </p:val>
                                        </p:tav>
                                      </p:tavLst>
                                    </p:anim>
                                    <p:anim calcmode="lin" valueType="num">
                                      <p:cBhvr>
                                        <p:cTn id="10" dur="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307" y="501135"/>
            <a:ext cx="8201932" cy="5779591"/>
          </a:xfrm>
          <a:prstGeom prst="rect">
            <a:avLst/>
          </a:prstGeom>
        </p:spPr>
      </p:pic>
      <p:sp>
        <p:nvSpPr>
          <p:cNvPr id="3" name="2 Marcador de contenido"/>
          <p:cNvSpPr>
            <a:spLocks noGrp="1"/>
          </p:cNvSpPr>
          <p:nvPr>
            <p:ph idx="1"/>
          </p:nvPr>
        </p:nvSpPr>
        <p:spPr>
          <a:xfrm>
            <a:off x="3233625" y="648915"/>
            <a:ext cx="5459614" cy="5128021"/>
          </a:xfrm>
          <a:noFill/>
          <a:scene3d>
            <a:camera prst="orthographicFront"/>
            <a:lightRig rig="threePt" dir="t"/>
          </a:scene3d>
          <a:sp3d>
            <a:bevelT prst="slope"/>
          </a:sp3d>
        </p:spPr>
        <p:txBody>
          <a:bodyPr/>
          <a:lstStyle/>
          <a:p>
            <a:pPr marL="0" indent="0" algn="ctr">
              <a:spcBef>
                <a:spcPts val="0"/>
              </a:spcBef>
              <a:buNone/>
            </a:pP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Señor Jesús, Tú nos dices que nadie puede servir a dos señores a la vez,                             porque amará a uno y odiará a otro,                                por </a:t>
            </a:r>
            <a:r>
              <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eso, Señor, ahora que nos haces ver la necesidad de que nuestro corazón  sea solo tuyo, y que nuestra vida, refleje y manifieste tu vida</a:t>
            </a: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 que </a:t>
            </a:r>
            <a:r>
              <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todo lo que hagamos y digamos, exprese tus enseñanzas, te pedimos que nos des la gracia </a:t>
            </a: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de </a:t>
            </a:r>
            <a:r>
              <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hacer vida lo que nos pides, de imitar tus actitudes</a:t>
            </a: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 y </a:t>
            </a:r>
            <a:r>
              <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así ser fieles en todo lo que nos pides, ya sea mucho o poco, pero fieles y auténticos,  como nos pides y como lo fuiste Tú. </a:t>
            </a:r>
            <a:endPar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endParaRPr>
          </a:p>
          <a:p>
            <a:pPr marL="0" indent="0" algn="ctr">
              <a:spcBef>
                <a:spcPts val="0"/>
              </a:spcBef>
              <a:buNone/>
            </a:pP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Que </a:t>
            </a:r>
            <a:r>
              <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así sea.</a:t>
            </a:r>
          </a:p>
          <a:p>
            <a:pPr marL="0" indent="0" algn="ctr">
              <a:spcBef>
                <a:spcPts val="0"/>
              </a:spcBef>
              <a:buNone/>
            </a:pPr>
            <a:endPar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endParaRPr>
          </a:p>
          <a:p>
            <a:pPr marL="0" indent="0" algn="ctr">
              <a:spcBef>
                <a:spcPts val="0"/>
              </a:spcBef>
              <a:buNone/>
            </a:pP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 </a:t>
            </a:r>
          </a:p>
          <a:p>
            <a:pPr marL="0" indent="0" algn="ctr">
              <a:spcBef>
                <a:spcPts val="0"/>
              </a:spcBef>
              <a:buNone/>
            </a:pPr>
            <a:endPar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endParaRPr>
          </a:p>
          <a:p>
            <a:pPr marL="0" indent="0" algn="ctr">
              <a:spcBef>
                <a:spcPts val="0"/>
              </a:spcBef>
              <a:buNone/>
            </a:pPr>
            <a:endPar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endParaRPr>
          </a:p>
          <a:p>
            <a:pPr marL="0" indent="0" algn="ctr">
              <a:spcBef>
                <a:spcPts val="0"/>
              </a:spcBef>
              <a:buNone/>
            </a:pPr>
            <a:r>
              <a:rPr lang="es-PE" sz="2400" b="1" dirty="0" smtClean="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rPr>
              <a:t> </a:t>
            </a:r>
            <a:endParaRPr lang="es-PE" sz="2400" b="1" dirty="0">
              <a:solidFill>
                <a:schemeClr val="bg1"/>
              </a:solidFill>
              <a:effectLst>
                <a:glow rad="101600">
                  <a:schemeClr val="accent4">
                    <a:satMod val="175000"/>
                    <a:alpha val="44000"/>
                  </a:schemeClr>
                </a:glow>
                <a:outerShdw blurRad="50800" dist="38100" algn="l" rotWithShape="0">
                  <a:prstClr val="black"/>
                </a:outerShdw>
              </a:effectLst>
              <a:latin typeface="Tekton Pro" pitchFamily="34" charset="0"/>
            </a:endParaRPr>
          </a:p>
        </p:txBody>
      </p:sp>
      <p:sp>
        <p:nvSpPr>
          <p:cNvPr id="6" name="5 Rectángulo"/>
          <p:cNvSpPr/>
          <p:nvPr/>
        </p:nvSpPr>
        <p:spPr>
          <a:xfrm>
            <a:off x="592907" y="453637"/>
            <a:ext cx="2318263" cy="523220"/>
          </a:xfrm>
          <a:prstGeom prst="rect">
            <a:avLst/>
          </a:prstGeom>
        </p:spPr>
        <p:txBody>
          <a:bodyPr wrap="none">
            <a:spAutoFit/>
          </a:bodyPr>
          <a:lstStyle/>
          <a:p>
            <a:pPr fontAlgn="base">
              <a:spcBef>
                <a:spcPct val="0"/>
              </a:spcBef>
              <a:spcAft>
                <a:spcPct val="0"/>
              </a:spcAft>
            </a:pPr>
            <a:r>
              <a:rPr lang="es-ES_tradnl" sz="2800" b="1" dirty="0">
                <a:solidFill>
                  <a:srgbClr val="FFFF00"/>
                </a:solidFill>
                <a:effectLst>
                  <a:outerShdw blurRad="50800" dist="38100" algn="l" rotWithShape="0">
                    <a:prstClr val="black"/>
                  </a:outerShdw>
                </a:effectLst>
                <a:latin typeface="Times New Roman" pitchFamily="18" charset="0"/>
              </a:rPr>
              <a:t>Oración final </a:t>
            </a:r>
            <a:endParaRPr lang="es-PE" sz="2800" dirty="0">
              <a:solidFill>
                <a:srgbClr val="FFFF00"/>
              </a:solidFill>
              <a:effectLst>
                <a:outerShdw blurRad="50800" dist="38100" algn="l" rotWithShape="0">
                  <a:prstClr val="black"/>
                </a:outerShdw>
              </a:effectLst>
              <a:latin typeface="Times New Roman" pitchFamily="18" charset="0"/>
            </a:endParaRPr>
          </a:p>
        </p:txBody>
      </p:sp>
    </p:spTree>
    <p:extLst>
      <p:ext uri="{BB962C8B-B14F-4D97-AF65-F5344CB8AC3E}">
        <p14:creationId xmlns:p14="http://schemas.microsoft.com/office/powerpoint/2010/main" val="335050684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542006" y="12609254"/>
            <a:ext cx="4924652" cy="615553"/>
          </a:xfrm>
          <a:prstGeom prst="rect">
            <a:avLst/>
          </a:prstGeom>
          <a:solidFill>
            <a:srgbClr val="487024"/>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Texto de Lectio Divina:  Padre César Chávez  Alva (Chuno) </a:t>
            </a:r>
            <a:r>
              <a:rPr lang="es-PE" sz="11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1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100" dirty="0">
                <a:solidFill>
                  <a:srgbClr val="FFFFFF"/>
                </a:solidFill>
                <a:effectLst>
                  <a:outerShdw blurRad="38100" dist="38100" dir="2700000" algn="tl">
                    <a:srgbClr val="000000">
                      <a:alpha val="43137"/>
                    </a:srgbClr>
                  </a:outerShdw>
                </a:effectLst>
                <a:latin typeface="Poor Richard" pitchFamily="18" charset="0"/>
              </a:rPr>
              <a:t> </a:t>
            </a:r>
            <a:r>
              <a:rPr lang="es-PE" sz="1100" dirty="0" err="1">
                <a:solidFill>
                  <a:srgbClr val="FFFFFF"/>
                </a:solidFill>
                <a:effectLst>
                  <a:outerShdw blurRad="38100" dist="38100" dir="2700000" algn="tl">
                    <a:srgbClr val="000000">
                      <a:alpha val="43137"/>
                    </a:srgbClr>
                  </a:outerShdw>
                </a:effectLst>
                <a:latin typeface="Poor Richard" pitchFamily="18" charset="0"/>
              </a:rPr>
              <a:t>Power</a:t>
            </a:r>
            <a:r>
              <a:rPr lang="es-PE" sz="11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1100" dirty="0" err="1">
                <a:solidFill>
                  <a:srgbClr val="FFFFFF"/>
                </a:solidFill>
                <a:effectLst>
                  <a:outerShdw blurRad="38100" dist="38100" dir="2700000" algn="tl">
                    <a:srgbClr val="000000">
                      <a:alpha val="43137"/>
                    </a:srgbClr>
                  </a:outerShdw>
                </a:effectLst>
                <a:latin typeface="Poor Richard" pitchFamily="18" charset="0"/>
              </a:rPr>
              <a:t>Caycho</a:t>
            </a:r>
            <a:r>
              <a:rPr lang="es-PE" sz="11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1100" dirty="0">
              <a:solidFill>
                <a:srgbClr val="FFFFFF"/>
              </a:solidFill>
              <a:effectLst>
                <a:outerShdw blurRad="38100" dist="38100" dir="2700000" algn="tl">
                  <a:srgbClr val="000000">
                    <a:alpha val="43137"/>
                  </a:srgbClr>
                </a:outerShdw>
              </a:effectLst>
              <a:latin typeface="Poor Richard" pitchFamily="18" charset="0"/>
            </a:endParaRPr>
          </a:p>
        </p:txBody>
      </p:sp>
      <p:sp>
        <p:nvSpPr>
          <p:cNvPr id="3" name="Elipse 2"/>
          <p:cNvSpPr/>
          <p:nvPr/>
        </p:nvSpPr>
        <p:spPr>
          <a:xfrm>
            <a:off x="8216348" y="290222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194" name="Picture 2" descr="https://i.pinimg.com/564x/83/22/73/832273efb331f36a94c4d1fdb5d265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29" y="517785"/>
            <a:ext cx="8129443" cy="577852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7284" y="517785"/>
            <a:ext cx="8129443" cy="5778523"/>
          </a:xfrm>
          <a:prstGeom prst="rect">
            <a:avLst/>
          </a:prstGeom>
        </p:spPr>
      </p:pic>
      <p:pic>
        <p:nvPicPr>
          <p:cNvPr id="10" name="Imagen 9"/>
          <p:cNvPicPr>
            <a:picLocks noChangeAspect="1"/>
          </p:cNvPicPr>
          <p:nvPr/>
        </p:nvPicPr>
        <p:blipFill rotWithShape="1">
          <a:blip r:embed="rId4" cstate="email">
            <a:extLst>
              <a:ext uri="{28A0092B-C50C-407E-A947-70E740481C1C}">
                <a14:useLocalDpi xmlns:a14="http://schemas.microsoft.com/office/drawing/2010/main" val="0"/>
              </a:ext>
            </a:extLst>
          </a:blip>
          <a:srcRect t="-1"/>
          <a:stretch/>
        </p:blipFill>
        <p:spPr>
          <a:xfrm>
            <a:off x="2452278" y="6296308"/>
            <a:ext cx="4419600" cy="561692"/>
          </a:xfrm>
          <a:prstGeom prst="roundRect">
            <a:avLst/>
          </a:prstGeom>
        </p:spPr>
      </p:pic>
    </p:spTree>
    <p:extLst>
      <p:ext uri="{BB962C8B-B14F-4D97-AF65-F5344CB8AC3E}">
        <p14:creationId xmlns:p14="http://schemas.microsoft.com/office/powerpoint/2010/main" val="192399723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963" y="508000"/>
            <a:ext cx="8131510" cy="5780301"/>
          </a:xfrm>
          <a:prstGeom prst="rect">
            <a:avLst/>
          </a:prstGeom>
        </p:spPr>
      </p:pic>
      <p:sp>
        <p:nvSpPr>
          <p:cNvPr id="4" name="3 Rectángulo"/>
          <p:cNvSpPr/>
          <p:nvPr/>
        </p:nvSpPr>
        <p:spPr>
          <a:xfrm>
            <a:off x="328523" y="508000"/>
            <a:ext cx="8325950" cy="1938992"/>
          </a:xfrm>
          <a:prstGeom prst="rect">
            <a:avLst/>
          </a:prstGeom>
          <a:noFill/>
          <a:scene3d>
            <a:camera prst="orthographicFront">
              <a:rot lat="0" lon="0" rev="0"/>
            </a:camera>
            <a:lightRig rig="threePt" dir="t">
              <a:rot lat="0" lon="0" rev="1200000"/>
            </a:lightRig>
          </a:scene3d>
          <a:sp3d>
            <a:bevelT w="63500" h="25400"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342900" indent="-342900" algn="ctr" eaLnBrk="0" fontAlgn="base" hangingPunct="0">
              <a:spcBef>
                <a:spcPct val="20000"/>
              </a:spcBef>
              <a:spcAft>
                <a:spcPct val="0"/>
              </a:spcAft>
              <a:defRPr/>
            </a:pPr>
            <a:r>
              <a:rPr lang="es-ES_tradnl" sz="2400"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PE" sz="2400" i="1" dirty="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AMBIENTACIÓN</a:t>
            </a:r>
            <a:r>
              <a:rPr lang="es-PE" sz="2400" i="1" dirty="0" smtClean="0">
                <a:solidFill>
                  <a:srgbClr val="FFFF00"/>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PE" sz="2400"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No </a:t>
            </a:r>
            <a:r>
              <a:rPr lang="es-PE" sz="2400"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se puede servir a Dios y al dinero. Cuando se idolatran los bienes materiales, se pierde el horizonte del Reino y Dios es desplazado de la vida del ser humano. Poco importan entonces los pobres, los explotados, los miserables. </a:t>
            </a:r>
          </a:p>
        </p:txBody>
      </p:sp>
    </p:spTree>
    <p:extLst>
      <p:ext uri="{BB962C8B-B14F-4D97-AF65-F5344CB8AC3E}">
        <p14:creationId xmlns:p14="http://schemas.microsoft.com/office/powerpoint/2010/main" val="179203708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177" y="517236"/>
            <a:ext cx="8204477" cy="5745018"/>
          </a:xfrm>
          <a:prstGeom prst="rect">
            <a:avLst/>
          </a:prstGeom>
        </p:spPr>
      </p:pic>
      <p:sp>
        <p:nvSpPr>
          <p:cNvPr id="7" name="6 Rectángulo"/>
          <p:cNvSpPr/>
          <p:nvPr/>
        </p:nvSpPr>
        <p:spPr>
          <a:xfrm>
            <a:off x="709260" y="517236"/>
            <a:ext cx="2465739" cy="523220"/>
          </a:xfrm>
          <a:prstGeom prst="rect">
            <a:avLst/>
          </a:prstGeom>
        </p:spPr>
        <p:txBody>
          <a:bodyPr wrap="none">
            <a:spAutoFit/>
          </a:bodyPr>
          <a:lstStyle/>
          <a:p>
            <a:pPr marL="342900" indent="-342900" algn="ctr" eaLnBrk="0" fontAlgn="base" hangingPunct="0">
              <a:spcBef>
                <a:spcPct val="20000"/>
              </a:spcBef>
              <a:spcAft>
                <a:spcPct val="0"/>
              </a:spcAft>
            </a:pPr>
            <a:r>
              <a:rPr lang="es-ES_tradnl" sz="2800" b="1" kern="0" dirty="0">
                <a:ln w="11430"/>
                <a:solidFill>
                  <a:srgbClr val="FFFF00"/>
                </a:solidFill>
                <a:effectLst>
                  <a:outerShdw blurRad="50800" dist="39000" dir="5460000" algn="tl">
                    <a:srgbClr val="000000">
                      <a:alpha val="38000"/>
                    </a:srgbClr>
                  </a:outerShdw>
                </a:effectLst>
              </a:rPr>
              <a:t>Oración inicial</a:t>
            </a:r>
            <a:endParaRPr lang="es-PE" sz="2800" b="1" kern="0" dirty="0">
              <a:ln w="11430"/>
              <a:solidFill>
                <a:srgbClr val="FFFF00"/>
              </a:solidFill>
              <a:effectLst>
                <a:outerShdw blurRad="50800" dist="39000" dir="5460000" algn="tl">
                  <a:srgbClr val="000000">
                    <a:alpha val="38000"/>
                  </a:srgbClr>
                </a:outerShdw>
              </a:effectLst>
            </a:endParaRPr>
          </a:p>
        </p:txBody>
      </p:sp>
      <p:sp>
        <p:nvSpPr>
          <p:cNvPr id="3" name="2 Marcador de contenido"/>
          <p:cNvSpPr>
            <a:spLocks noGrp="1"/>
          </p:cNvSpPr>
          <p:nvPr>
            <p:ph idx="1"/>
          </p:nvPr>
        </p:nvSpPr>
        <p:spPr>
          <a:xfrm>
            <a:off x="2890982" y="1092621"/>
            <a:ext cx="5680362" cy="4417559"/>
          </a:xfrm>
        </p:spPr>
        <p:txBody>
          <a:bodyPr/>
          <a:lstStyle/>
          <a:p>
            <a:pPr marL="0" indent="0" algn="ctr">
              <a:spcBef>
                <a:spcPts val="0"/>
              </a:spcBef>
              <a:buNone/>
            </a:pPr>
            <a:r>
              <a:rPr lang="es-ES_tradnl"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rPr>
              <a:t> </a:t>
            </a:r>
            <a:r>
              <a:rPr lang="es-PE"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rPr>
              <a:t>Señor Jesús Tú que nos dices que quien es fiel en lo poco  también lo es en lo mucho  y que quien no es fiel en lo poco tampoco lo será en lo mucho, al dejarnos estas enseñanzas donde nos invitas a ser astutos y precavidos en las cosas referentes a la vida eterna, te pedimos que nos ayudes, a tener la actitud de fidelidad y la disposición de docilidad para estar atentos a lo que nos pides, </a:t>
            </a:r>
            <a:r>
              <a:rPr lang="es-ES" sz="2400" dirty="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rPr>
              <a:t>buscando que seas Tú el único y verdadero sentido de nuestra vida, </a:t>
            </a:r>
            <a:r>
              <a:rPr lang="es-ES"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rPr>
              <a:t>el </a:t>
            </a:r>
            <a:r>
              <a:rPr lang="es-ES" sz="2400" dirty="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rPr>
              <a:t>único a quien seguimos y amamos, por quien y para quien, vivimos. Que así sea.</a:t>
            </a:r>
            <a:endParaRPr lang="es-PE"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endParaRPr>
          </a:p>
          <a:p>
            <a:pPr marL="0" indent="0" algn="ctr">
              <a:spcBef>
                <a:spcPts val="0"/>
              </a:spcBef>
              <a:buNone/>
            </a:pPr>
            <a:endParaRPr lang="es-PE"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endParaRPr>
          </a:p>
          <a:p>
            <a:pPr marL="0" indent="0" algn="ctr">
              <a:spcBef>
                <a:spcPts val="0"/>
              </a:spcBef>
              <a:buNone/>
            </a:pPr>
            <a:endParaRPr lang="es-PE"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endParaRPr>
          </a:p>
          <a:p>
            <a:pPr marL="0" indent="0" algn="ctr">
              <a:spcBef>
                <a:spcPts val="0"/>
              </a:spcBef>
              <a:buNone/>
            </a:pPr>
            <a:endParaRPr lang="es-ES_tradnl" sz="2400" dirty="0" smtClean="0">
              <a:ln w="19050">
                <a:solidFill>
                  <a:schemeClr val="tx2">
                    <a:tint val="1000"/>
                  </a:schemeClr>
                </a:solidFill>
                <a:prstDash val="solid"/>
              </a:ln>
              <a:solidFill>
                <a:srgbClr val="FFFF00"/>
              </a:solidFill>
              <a:effectLst>
                <a:glow rad="101600">
                  <a:srgbClr val="002600">
                    <a:alpha val="60000"/>
                  </a:srgbClr>
                </a:glow>
                <a:outerShdw blurRad="50800" dist="38100" algn="l" rotWithShape="0">
                  <a:srgbClr val="002600"/>
                </a:outerShdw>
              </a:effectLst>
              <a:latin typeface="Tekton Pro" panose="020F0603020208020904" pitchFamily="34" charset="0"/>
            </a:endParaRPr>
          </a:p>
        </p:txBody>
      </p:sp>
      <p:pic>
        <p:nvPicPr>
          <p:cNvPr id="6" name="Imagen 5" descr="25° tiempo ordinario"/>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9408" y="6383303"/>
            <a:ext cx="385988" cy="1520329"/>
          </a:xfrm>
          <a:prstGeom prst="rect">
            <a:avLst/>
          </a:prstGeom>
          <a:solidFill>
            <a:schemeClr val="bg1"/>
          </a:solidFill>
          <a:ln>
            <a:noFill/>
          </a:ln>
        </p:spPr>
      </p:pic>
    </p:spTree>
    <p:extLst>
      <p:ext uri="{BB962C8B-B14F-4D97-AF65-F5344CB8AC3E}">
        <p14:creationId xmlns:p14="http://schemas.microsoft.com/office/powerpoint/2010/main" val="402005972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strVal val="2/3*#ppt_w"/>
                                          </p:val>
                                        </p:tav>
                                        <p:tav tm="100000">
                                          <p:val>
                                            <p:strVal val="#ppt_w"/>
                                          </p:val>
                                        </p:tav>
                                      </p:tavLst>
                                    </p:anim>
                                    <p:anim calcmode="lin" valueType="num">
                                      <p:cBhvr>
                                        <p:cTn id="8" dur="175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236" y="530336"/>
            <a:ext cx="8144220" cy="5778100"/>
          </a:xfrm>
          <a:prstGeom prst="rect">
            <a:avLst/>
          </a:prstGeom>
        </p:spPr>
      </p:pic>
      <p:sp>
        <p:nvSpPr>
          <p:cNvPr id="3" name="2 Marcador de contenido"/>
          <p:cNvSpPr>
            <a:spLocks noGrp="1"/>
          </p:cNvSpPr>
          <p:nvPr>
            <p:ph idx="1"/>
          </p:nvPr>
        </p:nvSpPr>
        <p:spPr>
          <a:xfrm>
            <a:off x="0" y="1571612"/>
            <a:ext cx="4357718" cy="4143404"/>
          </a:xfrm>
        </p:spPr>
        <p:txBody>
          <a:bodyPr/>
          <a:lstStyle/>
          <a:p>
            <a:pPr algn="ctr">
              <a:buNone/>
            </a:pPr>
            <a:r>
              <a:rPr lang="es-ES" sz="2400" dirty="0" smtClean="0">
                <a:solidFill>
                  <a:schemeClr val="bg1"/>
                </a:solidFill>
                <a:effectLst>
                  <a:outerShdw blurRad="38100" dist="38100" dir="2700000" algn="tl">
                    <a:srgbClr val="000000">
                      <a:alpha val="43137"/>
                    </a:srgbClr>
                  </a:outerShdw>
                </a:effectLst>
              </a:rPr>
              <a:t> </a:t>
            </a:r>
            <a:endParaRPr lang="es-PE" sz="2400" dirty="0" smtClean="0">
              <a:solidFill>
                <a:schemeClr val="bg1"/>
              </a:solidFill>
              <a:effectLst>
                <a:outerShdw blurRad="38100" dist="38100" dir="2700000" algn="tl">
                  <a:srgbClr val="000000">
                    <a:alpha val="43137"/>
                  </a:srgbClr>
                </a:outerShdw>
              </a:effectLst>
            </a:endParaRPr>
          </a:p>
          <a:p>
            <a:pPr algn="ctr">
              <a:buNone/>
            </a:pPr>
            <a:endParaRPr lang="es-PE" sz="2400" dirty="0">
              <a:solidFill>
                <a:schemeClr val="bg1"/>
              </a:solidFill>
              <a:effectLst>
                <a:outerShdw blurRad="38100" dist="38100" dir="2700000" algn="tl">
                  <a:srgbClr val="000000">
                    <a:alpha val="43137"/>
                  </a:srgbClr>
                </a:outerShdw>
              </a:effectLst>
            </a:endParaRPr>
          </a:p>
        </p:txBody>
      </p:sp>
      <p:sp>
        <p:nvSpPr>
          <p:cNvPr id="10" name="9 Rectángulo"/>
          <p:cNvSpPr/>
          <p:nvPr/>
        </p:nvSpPr>
        <p:spPr>
          <a:xfrm>
            <a:off x="4572000" y="746323"/>
            <a:ext cx="3795365" cy="523220"/>
          </a:xfrm>
          <a:prstGeom prst="rect">
            <a:avLst/>
          </a:prstGeom>
        </p:spPr>
        <p:txBody>
          <a:bodyPr wrap="square">
            <a:spAutoFit/>
          </a:bodyPr>
          <a:lstStyle/>
          <a:p>
            <a:pPr marL="342900" indent="-342900" algn="r" eaLnBrk="0" fontAlgn="base" hangingPunct="0">
              <a:spcBef>
                <a:spcPct val="20000"/>
              </a:spcBef>
              <a:spcAft>
                <a:spcPct val="0"/>
              </a:spcAft>
            </a:pPr>
            <a:r>
              <a:rPr lang="es-PE" sz="2800" i="1" kern="0" dirty="0">
                <a:solidFill>
                  <a:srgbClr val="FFFFFF"/>
                </a:solidFill>
                <a:effectLst>
                  <a:glow rad="101600">
                    <a:srgbClr val="3F0C03">
                      <a:alpha val="60000"/>
                    </a:srgbClr>
                  </a:glow>
                  <a:outerShdw blurRad="38100" dist="38100" dir="2700000" algn="tl">
                    <a:srgbClr val="000000">
                      <a:alpha val="43137"/>
                    </a:srgbClr>
                  </a:outerShdw>
                </a:effectLst>
              </a:rPr>
              <a:t>    </a:t>
            </a:r>
            <a:endParaRPr lang="es-PE" sz="2800" kern="0" dirty="0">
              <a:solidFill>
                <a:srgbClr val="FFFFFF"/>
              </a:solidFill>
              <a:effectLst>
                <a:glow rad="101600">
                  <a:srgbClr val="3F0C03">
                    <a:alpha val="60000"/>
                  </a:srgbClr>
                </a:glow>
                <a:outerShdw blurRad="38100" dist="38100" dir="2700000" algn="tl">
                  <a:srgbClr val="000000">
                    <a:alpha val="43137"/>
                  </a:srgbClr>
                </a:outerShdw>
              </a:effectLst>
            </a:endParaRPr>
          </a:p>
        </p:txBody>
      </p:sp>
      <p:sp>
        <p:nvSpPr>
          <p:cNvPr id="9" name="8 Rectángulo"/>
          <p:cNvSpPr/>
          <p:nvPr/>
        </p:nvSpPr>
        <p:spPr>
          <a:xfrm>
            <a:off x="682880" y="4458333"/>
            <a:ext cx="7684485" cy="1815882"/>
          </a:xfrm>
          <a:prstGeom prst="rect">
            <a:avLst/>
          </a:prstGeom>
        </p:spPr>
        <p:txBody>
          <a:bodyPr wrap="square">
            <a:spAutoFit/>
          </a:bodyPr>
          <a:lstStyle/>
          <a:p>
            <a:pPr marL="342900" indent="-342900" algn="ctr" eaLnBrk="0" fontAlgn="base" hangingPunct="0">
              <a:spcBef>
                <a:spcPct val="20000"/>
              </a:spcBef>
              <a:spcAft>
                <a:spcPct val="0"/>
              </a:spcAft>
            </a:pPr>
            <a:r>
              <a:rPr lang="es-PE" sz="2800" kern="0"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Berlin Sans FB" panose="020E0602020502020306" pitchFamily="34" charset="0"/>
              </a:rPr>
              <a:t>El </a:t>
            </a:r>
            <a:r>
              <a:rPr lang="es-PE" sz="2800" kern="0"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Berlin Sans FB" panose="020E0602020502020306" pitchFamily="34" charset="0"/>
              </a:rPr>
              <a:t>seguimiento de Jesús exige la exclusividad: nadie puede servir a dos señores. Los bienes materiales son un instrumento más para la construcción del Reino, no un fin en sí mismos. Escuchemos:</a:t>
            </a:r>
          </a:p>
        </p:txBody>
      </p:sp>
      <p:sp>
        <p:nvSpPr>
          <p:cNvPr id="11" name="10 Rectángulo"/>
          <p:cNvSpPr/>
          <p:nvPr/>
        </p:nvSpPr>
        <p:spPr>
          <a:xfrm>
            <a:off x="179512" y="5406315"/>
            <a:ext cx="8496944" cy="523220"/>
          </a:xfrm>
          <a:prstGeom prst="rect">
            <a:avLst/>
          </a:prstGeom>
        </p:spPr>
        <p:txBody>
          <a:bodyPr wrap="square">
            <a:spAutoFit/>
          </a:bodyPr>
          <a:lstStyle/>
          <a:p>
            <a:pPr marL="342900" indent="-342900" algn="ctr" eaLnBrk="0" fontAlgn="base" hangingPunct="0">
              <a:spcBef>
                <a:spcPct val="20000"/>
              </a:spcBef>
              <a:spcAft>
                <a:spcPct val="0"/>
              </a:spcAft>
            </a:pPr>
            <a:r>
              <a:rPr lang="es-PE" sz="2800" b="1" i="1" kern="0" dirty="0">
                <a:solidFill>
                  <a:srgbClr val="FFFFFF"/>
                </a:solidFill>
                <a:effectLst>
                  <a:glow rad="101600">
                    <a:srgbClr val="3E0000">
                      <a:alpha val="60000"/>
                    </a:srgbClr>
                  </a:glow>
                  <a:outerShdw blurRad="38100" dist="38100" dir="2700000" algn="tl">
                    <a:srgbClr val="000000">
                      <a:alpha val="43137"/>
                    </a:srgbClr>
                  </a:outerShdw>
                </a:effectLst>
              </a:rPr>
              <a:t>   </a:t>
            </a: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976" y="530336"/>
            <a:ext cx="3311533" cy="841248"/>
          </a:xfrm>
          <a:prstGeom prst="roundRect">
            <a:avLst/>
          </a:prstGeom>
        </p:spPr>
      </p:pic>
      <p:sp>
        <p:nvSpPr>
          <p:cNvPr id="13" name="Rectángulo 12"/>
          <p:cNvSpPr/>
          <p:nvPr/>
        </p:nvSpPr>
        <p:spPr>
          <a:xfrm>
            <a:off x="822068" y="2418024"/>
            <a:ext cx="1991251" cy="523220"/>
          </a:xfrm>
          <a:prstGeom prst="rect">
            <a:avLst/>
          </a:prstGeom>
        </p:spPr>
        <p:txBody>
          <a:bodyPr wrap="none">
            <a:spAutoFit/>
          </a:bodyPr>
          <a:lstStyle/>
          <a:p>
            <a:r>
              <a:rPr lang="es-PE" sz="2800" kern="0" dirty="0">
                <a:solidFill>
                  <a:srgbClr val="FFFFFF"/>
                </a:solidFill>
                <a:effectLst>
                  <a:glow rad="101600">
                    <a:srgbClr val="3A0000">
                      <a:alpha val="60000"/>
                    </a:srgbClr>
                  </a:glow>
                  <a:outerShdw blurRad="38100" dist="38100" dir="2700000" algn="tl">
                    <a:srgbClr val="000000">
                      <a:alpha val="43137"/>
                    </a:srgbClr>
                  </a:outerShdw>
                </a:effectLst>
                <a:latin typeface="Berlin Sans FB" panose="020E0602020502020306" pitchFamily="34" charset="0"/>
              </a:rPr>
              <a:t>Motivación: </a:t>
            </a:r>
            <a:endParaRPr lang="en-US" sz="2800" dirty="0"/>
          </a:p>
        </p:txBody>
      </p:sp>
    </p:spTree>
    <p:extLst>
      <p:ext uri="{BB962C8B-B14F-4D97-AF65-F5344CB8AC3E}">
        <p14:creationId xmlns:p14="http://schemas.microsoft.com/office/powerpoint/2010/main" val="1708874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500"/>
                                        <p:tgtEl>
                                          <p:spTgt spid="11"/>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3"/>
                                        </p:tgtEl>
                                        <p:attrNameLst>
                                          <p:attrName>ppt_y</p:attrName>
                                        </p:attrNameLst>
                                      </p:cBhvr>
                                      <p:tavLst>
                                        <p:tav tm="0">
                                          <p:val>
                                            <p:strVal val="#ppt_y"/>
                                          </p:val>
                                        </p:tav>
                                        <p:tav tm="100000">
                                          <p:val>
                                            <p:strVal val="#ppt_y"/>
                                          </p:val>
                                        </p:tav>
                                      </p:tavLst>
                                    </p:anim>
                                    <p:anim calcmode="lin" valueType="num">
                                      <p:cBhvr>
                                        <p:cTn id="17" dur="2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3"/>
                                        </p:tgtEl>
                                      </p:cBhvr>
                                    </p:animEffect>
                                  </p:childTnLst>
                                </p:cTn>
                              </p:par>
                            </p:childTnLst>
                          </p:cTn>
                        </p:par>
                        <p:par>
                          <p:cTn id="20" fill="hold">
                            <p:stCondLst>
                              <p:cond delay="32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2000" fill="hold"/>
                                        <p:tgtEl>
                                          <p:spTgt spid="9"/>
                                        </p:tgtEl>
                                        <p:attrNameLst>
                                          <p:attrName>ppt_y</p:attrName>
                                        </p:attrNameLst>
                                      </p:cBhvr>
                                      <p:tavLst>
                                        <p:tav tm="0">
                                          <p:val>
                                            <p:strVal val="#ppt_y"/>
                                          </p:val>
                                        </p:tav>
                                        <p:tav tm="100000">
                                          <p:val>
                                            <p:strVal val="#ppt_y"/>
                                          </p:val>
                                        </p:tav>
                                      </p:tavLst>
                                    </p:anim>
                                    <p:anim calcmode="lin" valueType="num">
                                      <p:cBhvr>
                                        <p:cTn id="25"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049" y="486940"/>
            <a:ext cx="8077477" cy="5821495"/>
          </a:xfrm>
          <a:prstGeom prst="rect">
            <a:avLst/>
          </a:prstGeom>
        </p:spPr>
      </p:pic>
      <p:sp>
        <p:nvSpPr>
          <p:cNvPr id="34819" name="Rectangle 3"/>
          <p:cNvSpPr>
            <a:spLocks noChangeArrowheads="1"/>
          </p:cNvSpPr>
          <p:nvPr/>
        </p:nvSpPr>
        <p:spPr bwMode="auto">
          <a:xfrm>
            <a:off x="467543" y="4806731"/>
            <a:ext cx="8024346" cy="1384995"/>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ctr" fontAlgn="base">
              <a:spcBef>
                <a:spcPct val="50000"/>
              </a:spcBef>
              <a:spcAft>
                <a:spcPct val="0"/>
              </a:spcAft>
              <a:defRPr/>
            </a:pPr>
            <a:r>
              <a:rPr lang="es-ES" sz="2800" b="1" dirty="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En aquel tiempo, dijo Jesús a sus discípulos: </a:t>
            </a:r>
            <a:r>
              <a:rPr lang="es-ES" sz="2800" b="1" dirty="0" smtClean="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2800" b="1" dirty="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Un hombre rico tenía un administrador, a quien acusaron ante su señor de malgastar sus bienes. </a:t>
            </a:r>
            <a:r>
              <a:rPr lang="es-ES" sz="2800" b="1" dirty="0" smtClean="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endParaRPr lang="es-ES" sz="2800" b="1" dirty="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4" name="3 Rectángulo"/>
          <p:cNvSpPr/>
          <p:nvPr/>
        </p:nvSpPr>
        <p:spPr>
          <a:xfrm>
            <a:off x="1582829" y="631628"/>
            <a:ext cx="4507605" cy="523220"/>
          </a:xfrm>
          <a:prstGeom prst="rect">
            <a:avLst/>
          </a:prstGeom>
          <a:noFill/>
          <a:scene3d>
            <a:camera prst="orthographicFront"/>
            <a:lightRig rig="threePt" dir="t"/>
          </a:scene3d>
          <a:sp3d>
            <a:bevelT prst="convex"/>
          </a:sp3d>
        </p:spPr>
        <p:txBody>
          <a:bodyPr wrap="square" lIns="91440" tIns="45720" rIns="91440" bIns="45720">
            <a:spAutoFit/>
          </a:bodyPr>
          <a:lstStyle/>
          <a:p>
            <a:pPr algn="ctr" fontAlgn="base">
              <a:spcBef>
                <a:spcPct val="0"/>
              </a:spcBef>
              <a:spcAft>
                <a:spcPct val="0"/>
              </a:spcAft>
            </a:pPr>
            <a:r>
              <a:rPr lang="es-ES" sz="2800" b="1" dirty="0" smtClean="0">
                <a:solidFill>
                  <a:schemeClr val="bg1"/>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ea typeface="Arial Unicode MS" pitchFamily="34" charset="-128"/>
                <a:cs typeface="Arial Unicode MS" pitchFamily="34" charset="-128"/>
              </a:rPr>
              <a:t>Lucas  </a:t>
            </a:r>
            <a:r>
              <a:rPr lang="es-ES" sz="2800" b="1" dirty="0">
                <a:solidFill>
                  <a:schemeClr val="bg1"/>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ea typeface="Arial Unicode MS" pitchFamily="34" charset="-128"/>
                <a:cs typeface="Arial Unicode MS" pitchFamily="34" charset="-128"/>
              </a:rPr>
              <a:t>16, 1-13</a:t>
            </a:r>
            <a:endParaRPr lang="es-PE" sz="2400" b="1" dirty="0">
              <a:solidFill>
                <a:schemeClr val="bg1"/>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endParaRPr>
          </a:p>
        </p:txBody>
      </p:sp>
    </p:spTree>
    <p:extLst>
      <p:ext uri="{BB962C8B-B14F-4D97-AF65-F5344CB8AC3E}">
        <p14:creationId xmlns:p14="http://schemas.microsoft.com/office/powerpoint/2010/main" val="21295088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par>
                          <p:cTn id="12" fill="hold">
                            <p:stCondLst>
                              <p:cond delay="26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34819"/>
                                        </p:tgtEl>
                                        <p:attrNameLst>
                                          <p:attrName>style.visibility</p:attrName>
                                        </p:attrNameLst>
                                      </p:cBhvr>
                                      <p:to>
                                        <p:strVal val="visible"/>
                                      </p:to>
                                    </p:set>
                                    <p:anim calcmode="lin" valueType="num">
                                      <p:cBhvr>
                                        <p:cTn id="15" dur="2000" fill="hold"/>
                                        <p:tgtEl>
                                          <p:spTgt spid="34819"/>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34819"/>
                                        </p:tgtEl>
                                        <p:attrNameLst>
                                          <p:attrName>ppt_y</p:attrName>
                                        </p:attrNameLst>
                                      </p:cBhvr>
                                      <p:tavLst>
                                        <p:tav tm="0">
                                          <p:val>
                                            <p:strVal val="#ppt_y"/>
                                          </p:val>
                                        </p:tav>
                                        <p:tav tm="100000">
                                          <p:val>
                                            <p:strVal val="#ppt_y"/>
                                          </p:val>
                                        </p:tav>
                                      </p:tavLst>
                                    </p:anim>
                                    <p:anim calcmode="lin" valueType="num">
                                      <p:cBhvr>
                                        <p:cTn id="17" dur="2000" fill="hold"/>
                                        <p:tgtEl>
                                          <p:spTgt spid="34819"/>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348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955" y="521301"/>
            <a:ext cx="8167994" cy="5768663"/>
          </a:xfrm>
          <a:prstGeom prst="rect">
            <a:avLst/>
          </a:prstGeom>
        </p:spPr>
      </p:pic>
      <p:sp>
        <p:nvSpPr>
          <p:cNvPr id="4" name="Rectangle 3"/>
          <p:cNvSpPr>
            <a:spLocks noChangeArrowheads="1"/>
          </p:cNvSpPr>
          <p:nvPr/>
        </p:nvSpPr>
        <p:spPr bwMode="auto">
          <a:xfrm>
            <a:off x="628072" y="4820817"/>
            <a:ext cx="8194706" cy="138499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PE" sz="2800" dirty="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Entonces lo llamó y le dijo</a:t>
            </a:r>
            <a:r>
              <a:rPr lang="es-PE" sz="2800" dirty="0" smtClean="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ES" sz="2800" dirty="0" smtClean="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rPr>
              <a:t>“¿Es cierto lo que me cuentan de ti? Entrégame el balance de tu gestión, porque quedas despedido." </a:t>
            </a:r>
            <a:endParaRPr lang="es-ES" sz="2800" dirty="0">
              <a:solidFill>
                <a:schemeClr val="bg1"/>
              </a:solidFill>
              <a:effectLst>
                <a:glow rad="101600">
                  <a:srgbClr val="000000">
                    <a:alpha val="60000"/>
                  </a:srgbClr>
                </a:glow>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367952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 calcmode="lin" valueType="num">
                                      <p:cBhvr>
                                        <p:cTn id="9"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6709" y="537944"/>
            <a:ext cx="8135504" cy="5761255"/>
          </a:xfrm>
          <a:prstGeom prst="rect">
            <a:avLst/>
          </a:prstGeom>
        </p:spPr>
      </p:pic>
      <p:sp>
        <p:nvSpPr>
          <p:cNvPr id="6" name="Rectangle 3"/>
          <p:cNvSpPr>
            <a:spLocks noChangeArrowheads="1"/>
          </p:cNvSpPr>
          <p:nvPr/>
        </p:nvSpPr>
        <p:spPr bwMode="auto">
          <a:xfrm>
            <a:off x="526709" y="4840314"/>
            <a:ext cx="7984200" cy="1384995"/>
          </a:xfrm>
          <a:prstGeom prst="rect">
            <a:avLst/>
          </a:prstGeom>
          <a:noFill/>
          <a:ln w="9525">
            <a:noFill/>
            <a:miter lim="800000"/>
            <a:headEnd/>
            <a:tailEnd/>
          </a:ln>
          <a:effectLst/>
        </p:spPr>
        <p:txBody>
          <a:bodyPr wrap="square">
            <a:spAutoFit/>
          </a:bodyPr>
          <a:lstStyle/>
          <a:p>
            <a:pPr algn="ctr" fontAlgn="base">
              <a:spcAft>
                <a:spcPct val="0"/>
              </a:spcAft>
              <a:defRPr/>
            </a:pP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Ya </a:t>
            </a: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se </a:t>
            </a: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lo que voy a hacer para que, cuando me echen de la administración, encuentre quien me reciba en su casa. " </a:t>
            </a:r>
          </a:p>
        </p:txBody>
      </p:sp>
      <p:sp>
        <p:nvSpPr>
          <p:cNvPr id="5" name="Rectangle 3"/>
          <p:cNvSpPr>
            <a:spLocks noChangeArrowheads="1"/>
          </p:cNvSpPr>
          <p:nvPr/>
        </p:nvSpPr>
        <p:spPr bwMode="auto">
          <a:xfrm>
            <a:off x="451057" y="537945"/>
            <a:ext cx="8286808" cy="1815882"/>
          </a:xfrm>
          <a:prstGeom prst="rect">
            <a:avLst/>
          </a:prstGeom>
          <a:noFill/>
          <a:ln w="9525">
            <a:noFill/>
            <a:miter lim="800000"/>
            <a:headEnd/>
            <a:tailEnd/>
          </a:ln>
          <a:effectLst/>
        </p:spPr>
        <p:txBody>
          <a:bodyPr wrap="square">
            <a:spAutoFit/>
          </a:bodyPr>
          <a:lstStyle/>
          <a:p>
            <a:pPr algn="ctr" fontAlgn="base">
              <a:spcAft>
                <a:spcPct val="0"/>
              </a:spcAft>
              <a:defRPr/>
            </a:pPr>
            <a:r>
              <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El administrador se puso a pensar:</a:t>
            </a:r>
          </a:p>
          <a:p>
            <a:pPr algn="ctr" fontAlgn="base">
              <a:spcAft>
                <a:spcPct val="0"/>
              </a:spcAft>
              <a:defRPr/>
            </a:pPr>
            <a:r>
              <a:rPr lang="es-ES" sz="2800" dirty="0" smtClean="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rPr>
              <a:t>"¿Qué voy a hacer ahora  que mi señor me quita el empleo? Para trabajar la tierra no tengo fuerzas; mendigar me  da vergüenza. </a:t>
            </a:r>
            <a:endParaRPr lang="es-ES" sz="2800" dirty="0">
              <a:solidFill>
                <a:srgbClr val="FFFFFF"/>
              </a:solidFill>
              <a:effectLst>
                <a:glow rad="101600">
                  <a:srgbClr val="000000">
                    <a:alpha val="60000"/>
                  </a:srgbClr>
                </a:glow>
                <a:outerShdw blurRad="38100" dist="38100" dir="2700000" algn="tl">
                  <a:srgbClr val="000000"/>
                </a:outerShdw>
              </a:effectLst>
              <a:latin typeface="Berlin Sans FB" panose="020E0602020502020306"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4988879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par>
                          <p:cTn id="12" fill="hold">
                            <p:stCondLst>
                              <p:cond delay="86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6"/>
                                        </p:tgtEl>
                                        <p:attrNameLst>
                                          <p:attrName>ppt_y</p:attrName>
                                        </p:attrNameLst>
                                      </p:cBhvr>
                                      <p:tavLst>
                                        <p:tav tm="0">
                                          <p:val>
                                            <p:strVal val="#ppt_y"/>
                                          </p:val>
                                        </p:tav>
                                        <p:tav tm="100000">
                                          <p:val>
                                            <p:strVal val="#ppt_y"/>
                                          </p:val>
                                        </p:tav>
                                      </p:tavLst>
                                    </p:anim>
                                    <p:anim calcmode="lin" valueType="num">
                                      <p:cBhvr>
                                        <p:cTn id="17"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1.8"/>
</p:tagLst>
</file>

<file path=ppt/tags/tag2.xml><?xml version="1.0" encoding="utf-8"?>
<p:tagLst xmlns:a="http://schemas.openxmlformats.org/drawingml/2006/main" xmlns:r="http://schemas.openxmlformats.org/officeDocument/2006/relationships" xmlns:p="http://schemas.openxmlformats.org/presentationml/2006/main">
  <p:tag name="TIMING" val="|0.3|2.5"/>
</p:tagLst>
</file>

<file path=ppt/tags/tag3.xml><?xml version="1.0" encoding="utf-8"?>
<p:tagLst xmlns:a="http://schemas.openxmlformats.org/drawingml/2006/main" xmlns:r="http://schemas.openxmlformats.org/officeDocument/2006/relationships" xmlns:p="http://schemas.openxmlformats.org/presentationml/2006/main">
  <p:tag name="TIMING" val="|8.4|2.8"/>
</p:tagLst>
</file>

<file path=ppt/theme/theme1.xml><?xml version="1.0" encoding="utf-8"?>
<a:theme xmlns:a="http://schemas.openxmlformats.org/drawingml/2006/main" name="Copia de LA_AMISTAD3">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bg1"/>
            </a:solidFill>
            <a:effectLst/>
            <a:latin typeface="Times New Roman"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1527</TotalTime>
  <Words>1552</Words>
  <Application>Microsoft Office PowerPoint</Application>
  <PresentationFormat>Presentación en pantalla (4:3)</PresentationFormat>
  <Paragraphs>87</Paragraphs>
  <Slides>35</Slides>
  <Notes>1</Notes>
  <HiddenSlides>0</HiddenSlides>
  <MMClips>1</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35</vt:i4>
      </vt:variant>
    </vt:vector>
  </HeadingPairs>
  <TitlesOfParts>
    <vt:vector size="58" baseType="lpstr">
      <vt:lpstr>Adobe Fan Heiti Std B</vt:lpstr>
      <vt:lpstr>Adobe Gothic Std B</vt:lpstr>
      <vt:lpstr>Adobe Heiti Std R</vt:lpstr>
      <vt:lpstr>AR CENA</vt:lpstr>
      <vt:lpstr>AR ESSENCE</vt:lpstr>
      <vt:lpstr>AR HERMANN</vt:lpstr>
      <vt:lpstr>Arial</vt:lpstr>
      <vt:lpstr>Arial Black</vt:lpstr>
      <vt:lpstr>Arial Narrow</vt:lpstr>
      <vt:lpstr>Arial Unicode MS</vt:lpstr>
      <vt:lpstr>Berlin Sans FB</vt:lpstr>
      <vt:lpstr>Britannic Bold</vt:lpstr>
      <vt:lpstr>Calibri</vt:lpstr>
      <vt:lpstr>Calibri Light</vt:lpstr>
      <vt:lpstr>Comic Sans MS</vt:lpstr>
      <vt:lpstr>Impact</vt:lpstr>
      <vt:lpstr>Poor Richard</vt:lpstr>
      <vt:lpstr>Segoe UI Semibold</vt:lpstr>
      <vt:lpstr>Tekton Pro</vt:lpstr>
      <vt:lpstr>Times New Roman</vt:lpstr>
      <vt:lpstr>Verdana</vt:lpstr>
      <vt:lpstr>Wingdings</vt:lpstr>
      <vt:lpstr>Copia de LA_AMISTAD3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188</cp:revision>
  <dcterms:created xsi:type="dcterms:W3CDTF">2016-09-11T03:04:01Z</dcterms:created>
  <dcterms:modified xsi:type="dcterms:W3CDTF">2022-09-12T17:05:29Z</dcterms:modified>
</cp:coreProperties>
</file>