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  <p:sldMasterId id="2147483745" r:id="rId7"/>
    <p:sldMasterId id="2147483757" r:id="rId8"/>
    <p:sldMasterId id="2147483769" r:id="rId9"/>
  </p:sldMasterIdLst>
  <p:notesMasterIdLst>
    <p:notesMasterId r:id="rId47"/>
  </p:notesMasterIdLst>
  <p:sldIdLst>
    <p:sldId id="296" r:id="rId10"/>
    <p:sldId id="258" r:id="rId11"/>
    <p:sldId id="295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8FC2"/>
    <a:srgbClr val="4A93C6"/>
    <a:srgbClr val="AFC0C5"/>
    <a:srgbClr val="DBDCD6"/>
    <a:srgbClr val="A9B9C3"/>
    <a:srgbClr val="B2DCE8"/>
    <a:srgbClr val="CFDADF"/>
    <a:srgbClr val="F3E0B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2671A-F96F-4AF3-A873-9367963DAA9A}" type="datetimeFigureOut">
              <a:rPr lang="es-PE" smtClean="0"/>
              <a:t>5/09/2022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F805-D187-4422-8394-5C573D20C7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78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s-ES" sz="1000" i="1"/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/>
          </a:p>
        </p:txBody>
      </p:sp>
      <p:sp>
        <p:nvSpPr>
          <p:cNvPr id="41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8444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EE33E-13A5-447B-BD13-8A43BDC28AC7}" type="slidenum">
              <a:rPr lang="es-ES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65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6A36-C51F-45E7-91C2-19D15B3E62D5}" type="slidenum">
              <a:rPr lang="es-PE" smtClean="0">
                <a:solidFill>
                  <a:prstClr val="black"/>
                </a:solidFill>
              </a:rPr>
              <a:pPr/>
              <a:t>10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6A36-C51F-45E7-91C2-19D15B3E62D5}" type="slidenum">
              <a:rPr lang="es-PE" smtClean="0">
                <a:solidFill>
                  <a:prstClr val="black"/>
                </a:solidFill>
              </a:rPr>
              <a:pPr/>
              <a:t>11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0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6A36-C51F-45E7-91C2-19D15B3E62D5}" type="slidenum">
              <a:rPr lang="es-PE" smtClean="0">
                <a:solidFill>
                  <a:prstClr val="black"/>
                </a:solidFill>
              </a:rPr>
              <a:pPr/>
              <a:t>21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F62B9-5A0E-4E02-B74C-059887B9F868}" type="slidenum">
              <a:rPr lang="es-ES">
                <a:solidFill>
                  <a:prstClr val="black"/>
                </a:solidFill>
              </a:rPr>
              <a:pPr/>
              <a:t>33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0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E5E48-B871-4984-88DA-C77FCA8B7DF6}" type="slidenum">
              <a:rPr lang="es-ES">
                <a:solidFill>
                  <a:prstClr val="black"/>
                </a:solidFill>
              </a:rPr>
              <a:pPr/>
              <a:t>34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38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00EEA-CB40-4108-B112-00B88FB4869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604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03B28-6E80-422A-9FFE-DAE74DACC30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7917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9872-2921-4F5F-B319-952CA1528FA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4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0198B-BE81-497A-8E60-E120736E78F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13944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45E1F-E9A9-4810-B912-30BAEEDB30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9862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6762-342E-4B02-AA50-8311B1A794F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3266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49B7F-8D98-4550-8602-C82763B0F29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4167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EE2F5-EEF3-491D-9DE7-9A39513CEBE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7353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6656-ECEC-469D-A14B-7FC4B78310D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0479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02E8-150D-4EEF-A8C5-9CF8F03C679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9979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016C2-A079-40A3-9D73-F8D0D934CD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334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2844-2272-42FA-9A0C-4C62232619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0822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19074-2F27-4756-91A0-997ECDC5BE8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6048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2FA9F-8624-40BE-B160-A38DCC968DF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5431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E7876-3786-43F7-8F6A-7D597CA2B27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4721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7782F-8054-4A53-B493-6BF70FC1F16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1097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DB5E-C3DF-42FA-B390-4BCCACE85F8F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A99E-A9AB-4E5D-B2C0-3A370FF739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3581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AC47-9021-45CF-AADC-852ABBD67B10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6A59-A11D-4296-98A2-435DCA8309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4272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E924-19C8-41AC-B181-75775C1B74AF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45F3D-B072-4A5B-8B9A-199BA360032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3801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47F96-8D89-41E3-9F45-2A192575F532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47B5-3DCC-43FF-B140-C588E7D24A1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274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9747-2F94-47EF-88F7-A91C5D8627F3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16DA-BCCE-44BB-B722-3B3BF95E615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9696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CF86-4D6E-47A3-BD02-EFE23AFDFF15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19BF-0F2B-4814-9475-483308068C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27239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47AD3-BBAE-4C6C-8B01-EA433EAFF8A0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A72B-1BA5-44F8-8B33-323D361FAC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1410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44F16-3DC6-4784-90A1-5EA6A9A3D25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89541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DF23C-0440-4291-9FDC-AC22E1D8916D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91501-E8E2-4E27-9FA1-C03C04E160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7848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71709-6F4F-4878-A2C7-4125104F43E2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EB62A-FB80-475F-87D9-4BC6D931ADC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4294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B760-E3D8-479D-9720-E10FA44460A7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4BFB-FFD5-4967-B2C8-38AEC5FB47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38385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3A22D-695F-4938-A65F-5CD67430146D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847A-60CE-4A7D-BA9B-2B62DE0C7D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2729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4102-7F38-483D-A3EB-766AB8AED1E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96644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0A512-68BA-4082-8CF9-CCF0CFBC4E7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5122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BE64-2BEE-4051-ADCE-3FEB64DE068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87449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E8D7-C6A8-4780-8FD9-FA16EC83987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11341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18C-FC83-4447-9553-1F687313026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63865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35B3-F028-4FE4-B5DF-35E3BE7D2C3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43358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86FB9-CD63-48D9-9817-68264728322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54069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3651E-ED89-4108-8EAC-92F3E47CF79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22997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7CD2-4499-498A-BA06-B616CE61762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87161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520BB-08EC-4096-8C24-7E4ACFDF92E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27199"/>
      </p:ext>
    </p:extLst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33E9-9B9C-45B5-B1BE-1C3DFAAAC7E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77438"/>
      </p:ext>
    </p:extLst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A2A14-D12E-46F7-8DAE-42422A9D80C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35834"/>
      </p:ext>
    </p:extLst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1558A-19F0-4FFC-B44D-39FB877C12B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59605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5A93-E37D-4842-9E75-931F694D962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89463"/>
      </p:ext>
    </p:extLst>
  </p:cSld>
  <p:clrMapOvr>
    <a:masterClrMapping/>
  </p:clrMapOvr>
  <p:transition spd="med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9E24-384B-414C-8A6E-DC05E4BAD9D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577"/>
      </p:ext>
    </p:extLst>
  </p:cSld>
  <p:clrMapOvr>
    <a:masterClrMapping/>
  </p:clrMapOvr>
  <p:transition spd="med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379E-3CDD-434C-A329-0F0B4D2D846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2788"/>
      </p:ext>
    </p:extLst>
  </p:cSld>
  <p:clrMapOvr>
    <a:masterClrMapping/>
  </p:clrMapOvr>
  <p:transition spd="med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99785-BF6D-4073-A68B-35072401A30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46536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F8562-1BFF-47A5-91DB-247306C48F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87080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596BA-DD4A-40EA-BED9-C7B39861D6C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68193"/>
      </p:ext>
    </p:extLst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90AF3-8CF2-4FD5-9C25-4313A7C2B1A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19711"/>
      </p:ext>
    </p:extLst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BD040-25D9-44D3-B50C-98B59B4A5A2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90806"/>
      </p:ext>
    </p:extLst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364A1-93AF-474B-BF80-F05BEA5878A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84781"/>
      </p:ext>
    </p:extLst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F64A7-F012-48A1-835D-8F366B406E5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6393"/>
      </p:ext>
    </p:extLst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21A4E-65A9-4CCC-A750-C6BFC034243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80546"/>
      </p:ext>
    </p:extLst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24C765-0BB8-4303-B6D7-EBCD9963A31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87551"/>
      </p:ext>
    </p:extLst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8A7D1-6E27-4F29-AE21-11A74C490A77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9414"/>
      </p:ext>
    </p:extLst>
  </p:cSld>
  <p:clrMapOvr>
    <a:masterClrMapping/>
  </p:clrMapOvr>
  <p:transition spd="med" advClick="0" advTm="12000">
    <p:check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F64A1-437E-4D25-8479-F876E1956B2C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31270"/>
      </p:ext>
    </p:extLst>
  </p:cSld>
  <p:clrMapOvr>
    <a:masterClrMapping/>
  </p:clrMapOvr>
  <p:transition spd="med" advClick="0" advTm="12000">
    <p:check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0D77D-C8B6-4C05-92F8-A864A40143E1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31462"/>
      </p:ext>
    </p:extLst>
  </p:cSld>
  <p:clrMapOvr>
    <a:masterClrMapping/>
  </p:clrMapOvr>
  <p:transition spd="med" advClick="0" advTm="1200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1FAE8-141C-4E4F-91C5-3DE0D7D1791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89263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4DAB1-8FA9-40F5-B7ED-B5A0A3680331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34892"/>
      </p:ext>
    </p:extLst>
  </p:cSld>
  <p:clrMapOvr>
    <a:masterClrMapping/>
  </p:clrMapOvr>
  <p:transition spd="med" advClick="0" advTm="12000">
    <p:check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1B5B9-1245-4A1A-BB3C-296065FDA32B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2588"/>
      </p:ext>
    </p:extLst>
  </p:cSld>
  <p:clrMapOvr>
    <a:masterClrMapping/>
  </p:clrMapOvr>
  <p:transition spd="med" advClick="0" advTm="12000">
    <p:check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A7B54-2527-4EF7-A4C6-08A609CA5B7D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67498"/>
      </p:ext>
    </p:extLst>
  </p:cSld>
  <p:clrMapOvr>
    <a:masterClrMapping/>
  </p:clrMapOvr>
  <p:transition spd="med" advClick="0" advTm="12000">
    <p:check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F1B7C-AF88-4F3A-92EA-375752194B7B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36906"/>
      </p:ext>
    </p:extLst>
  </p:cSld>
  <p:clrMapOvr>
    <a:masterClrMapping/>
  </p:clrMapOvr>
  <p:transition spd="med" advClick="0" advTm="12000">
    <p:check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51093-3CB3-4AF9-A455-7BD054AA7424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61066"/>
      </p:ext>
    </p:extLst>
  </p:cSld>
  <p:clrMapOvr>
    <a:masterClrMapping/>
  </p:clrMapOvr>
  <p:transition spd="med" advClick="0" advTm="12000">
    <p:check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0E030-A6B6-4F9E-BD2B-CE381E6FC849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29860"/>
      </p:ext>
    </p:extLst>
  </p:cSld>
  <p:clrMapOvr>
    <a:masterClrMapping/>
  </p:clrMapOvr>
  <p:transition spd="med" advClick="0" advTm="12000">
    <p:check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3681F-FFA1-428E-B8B6-283343D58ED1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79720"/>
      </p:ext>
    </p:extLst>
  </p:cSld>
  <p:clrMapOvr>
    <a:masterClrMapping/>
  </p:clrMapOvr>
  <p:transition spd="med" advClick="0" advTm="12000">
    <p:check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7C6A0-2CF1-49A7-9DCD-806C2DD33DDD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78427"/>
      </p:ext>
    </p:extLst>
  </p:cSld>
  <p:clrMapOvr>
    <a:masterClrMapping/>
  </p:clrMapOvr>
  <p:transition spd="med" advClick="0" advTm="12000">
    <p:check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6B1D-0945-4682-9B2B-7C71138F0D4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68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2D067-D1BF-4DED-8A0D-8652DC109A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0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9748A-8C9F-4A90-99B3-9D0DD0CBCC9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6182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39ADD-9297-43C4-B1B2-765FD8C089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96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A8E70-B273-4737-9771-531F131161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9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23A57-9B00-48EF-A0CE-BC02A37F5A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490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FAB60-0F6B-4889-BBA9-0D1C26AF52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63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33DD-9279-4F6C-A16C-05B0FEA1D3C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1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AD21F-FDA3-40F2-84AD-A04497A3A4B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219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E4AA0-061F-4779-8486-2323C775446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32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E9265-DE57-48FE-A639-5A3EE3FE06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62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0EEB2-0FE4-459E-B769-C837C4AE6FE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95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A0C7A-FD00-46B5-B423-73D0F479BBE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EF707-6F4E-4376-886C-77E4969BEDC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0646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7143-BED6-4B18-BDC7-F0BDFCBE09F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85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5153-14C0-4685-96DA-3FB15C9550A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016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9DE72-D58B-407D-97A9-C5670CC9528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929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83EA5-7432-49FB-A5F6-DA32F93AC6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043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06B46-8342-4536-BF84-F5C62D8A524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045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BD594-1EDC-4814-9501-8A12F7BA0F8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754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3E492-820F-45D9-84E6-6E949F2E276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44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73D5D-0DCE-4EF5-8DD6-450FB1C0C70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442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09C73-124C-451A-A077-AABCF71AABB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40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7392-383A-4A37-9020-160DA806EF4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2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C8C80-0429-49A3-9AA9-C3A4B2EAB12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18408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5C2D-2A31-48EC-9E14-AFDD2D6CD04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94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D295-3A93-4BEE-8D22-0AC5F3B50E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222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18EA-C9CE-4D14-A146-490E48DFF87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585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B6BA-B960-4A25-9780-2AAE256136A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327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C80D-67A7-4C20-B14E-1B0C7B1E11C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777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CCC8-ABF8-4EF2-B897-86239D0239D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391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C5B9-7E3F-462A-8445-AE40B1F5ECE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724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F317-CA05-4CE7-B88E-1B7D4A4754E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76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879B-6BBC-4FCC-BD82-0B65CCD644B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829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62E9-8D5C-45B5-9367-7C8C56DE80D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A9E25-4B63-40CB-B99E-1D4608DC3EA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B6D362-701F-466C-816C-BE543F0963B0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8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9BF1C-55D8-41FE-B8B8-2B7680F96FF5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11:22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1E802-163E-4120-BAD1-19658520826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173A4-9014-41EB-BAF3-AA8534C68A74}" type="slidenum">
              <a:rPr lang="ca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1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0CF5F-4242-4452-B86F-77BB566C39F4}" type="slidenum"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67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D23E22-D052-4279-B93B-7959AAAE588D}" type="slidenum">
              <a:rPr lang="nl-NL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nl-NL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 advClick="0" advTm="12000">
    <p:checker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E102F4-83B1-496A-A04F-17D21233F341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F4F30F-7130-406D-A35B-E24A03061086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2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4F3456-A9A2-4E94-AB5C-378AD06A428C}" type="slidenum">
              <a:rPr lang="ca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0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cNx-Led87wAHjM&amp;tbnid=hOWaFuIMJoXbeM:&amp;ved=0CAUQjRw&amp;url=http://www.imagenestop.com/angeles-en-el-cielo&amp;ei=SosuUoOPHoba9ASXgoG4Bg&amp;bvm=bv.51773540,d.dmg&amp;psig=AFQjCNEYeeWTopddSc1EjDzKRMAtwAohqw&amp;ust=137886791697212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2" y="434600"/>
            <a:ext cx="8137236" cy="60031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64" y="6121755"/>
            <a:ext cx="4590686" cy="24995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50474" y="6107668"/>
            <a:ext cx="3199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b="1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Black" panose="020B0A04020102020204" pitchFamily="34" charset="0"/>
              </a:rPr>
              <a:t>11 setiembre 2022 </a:t>
            </a:r>
            <a:endParaRPr lang="es-ES" b="1" dirty="0">
              <a:ln w="6600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6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MAVRTodoEnLuzYSilencio 1a.wav"/>
          </p:stSnd>
        </p:sndAc>
      </p:transition>
    </mc:Choice>
    <mc:Fallback xmlns="">
      <p:transition spd="slow">
        <p:fade/>
        <p:sndAc>
          <p:stSnd loop="1">
            <p:snd r:embed="rId6" name="MAVRTodoEnLuzYSilencio 1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6" y="436704"/>
            <a:ext cx="8152867" cy="601027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5583" y="4193309"/>
            <a:ext cx="7592832" cy="2062103"/>
          </a:xfrm>
          <a:prstGeom prst="rect">
            <a:avLst/>
          </a:prstGeom>
          <a:solidFill>
            <a:srgbClr val="E9DDC4"/>
          </a:solidFill>
          <a:ln w="9525">
            <a:noFill/>
            <a:miter lim="800000"/>
            <a:headEnd/>
            <a:tailEnd/>
          </a:ln>
          <a:effectLst>
            <a:softEdge rad="12319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6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 Si uno de ustedes tiene cien ovejas y se le pierde una,  ¿no deja las noventa y nueve en el campo y va tras la descarriada,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6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                  hasta </a:t>
            </a: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6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que la encuentra?  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610379" y="436704"/>
            <a:ext cx="6055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les dijo esta parábola:</a:t>
            </a:r>
          </a:p>
        </p:txBody>
      </p:sp>
    </p:spTree>
    <p:extLst>
      <p:ext uri="{BB962C8B-B14F-4D97-AF65-F5344CB8AC3E}">
        <p14:creationId xmlns:p14="http://schemas.microsoft.com/office/powerpoint/2010/main" val="42270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3" y="421783"/>
            <a:ext cx="8123853" cy="601443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4950" y="4809192"/>
            <a:ext cx="80171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6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Y, cuando la encuentra, la carga sobre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6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sus 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6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hombros,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6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muy 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6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contento; y, al llegar a casa, reúne a los amigos y va a los vecinos para decirles:</a:t>
            </a:r>
            <a:endParaRPr lang="es-ES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600000"/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3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3" y="475673"/>
            <a:ext cx="8091462" cy="59990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5951" y="5023646"/>
            <a:ext cx="80547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glow rad="165100">
                    <a:srgbClr val="600000">
                      <a:alpha val="44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"¡Alégrense conmigo! He encontrado la oveja </a:t>
            </a:r>
            <a:r>
              <a:rPr lang="es-ES" sz="3600" b="1" dirty="0" smtClean="0">
                <a:solidFill>
                  <a:schemeClr val="bg1"/>
                </a:solidFill>
                <a:effectLst>
                  <a:glow rad="165100">
                    <a:srgbClr val="600000">
                      <a:alpha val="44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</a:t>
            </a:r>
            <a:r>
              <a:rPr lang="es-ES" sz="3600" b="1" dirty="0">
                <a:solidFill>
                  <a:schemeClr val="bg1"/>
                </a:solidFill>
                <a:effectLst>
                  <a:glow rad="165100">
                    <a:srgbClr val="600000">
                      <a:alpha val="44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me </a:t>
            </a:r>
            <a:r>
              <a:rPr lang="es-ES" sz="3600" b="1" dirty="0" smtClean="0">
                <a:solidFill>
                  <a:schemeClr val="bg1"/>
                </a:solidFill>
                <a:effectLst>
                  <a:glow rad="165100">
                    <a:srgbClr val="600000">
                      <a:alpha val="44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había perdido</a:t>
            </a:r>
            <a:r>
              <a:rPr lang="es-ES" sz="3600" b="1" dirty="0">
                <a:solidFill>
                  <a:schemeClr val="bg1"/>
                </a:solidFill>
                <a:effectLst>
                  <a:glow rad="165100">
                    <a:srgbClr val="600000">
                      <a:alpha val="44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444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1" y="494883"/>
            <a:ext cx="8125506" cy="597057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273" y="4403351"/>
            <a:ext cx="82942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165100">
                    <a:srgbClr val="600000">
                      <a:alpha val="44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digo que así también habrá más alegría en el cielo por un solo pecador que se convierta que por noventa y nueve justos que no necesitan convertirse. </a:t>
            </a:r>
            <a:endParaRPr lang="es-ES" sz="3200" b="1" dirty="0">
              <a:solidFill>
                <a:schemeClr val="bg1"/>
              </a:solidFill>
              <a:effectLst>
                <a:glow rad="165100">
                  <a:srgbClr val="600000">
                    <a:alpha val="44000"/>
                  </a:srgbClr>
                </a:glow>
                <a:outerShdw blurRad="50800" dist="38100" algn="l" rotWithShape="0">
                  <a:srgbClr val="6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8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666" t="6290" r="15922" b="6501"/>
          <a:stretch/>
        </p:blipFill>
        <p:spPr>
          <a:xfrm>
            <a:off x="497948" y="452105"/>
            <a:ext cx="8146429" cy="5989694"/>
          </a:xfrm>
          <a:prstGeom prst="rect">
            <a:avLst/>
          </a:prstGeom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24279" y="4467166"/>
            <a:ext cx="76937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139700">
                    <a:srgbClr val="600000">
                      <a:alpha val="45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si una mujer tiene diez monedas y se le pierde una, ¿no enciende una lámpara y barre la casa y busca con cuidado, hasta que la encuentra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rgbClr val="600000">
                      <a:alpha val="45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rgbClr val="600000">
                      <a:alpha val="45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reúne 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rgbClr val="600000">
                      <a:alpha val="45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las amigas y a las vecinas para decirles?:</a:t>
            </a:r>
            <a:endParaRPr lang="es-ES" sz="2800" b="1" dirty="0">
              <a:solidFill>
                <a:srgbClr val="FFFFFF"/>
              </a:solidFill>
              <a:effectLst>
                <a:glow rad="139700">
                  <a:srgbClr val="600000">
                    <a:alpha val="45000"/>
                  </a:srgbClr>
                </a:glow>
                <a:outerShdw blurRad="50800" dist="38100" algn="l" rotWithShape="0">
                  <a:srgbClr val="6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9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6" y="460248"/>
            <a:ext cx="8083111" cy="5986734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105152" y="4761975"/>
            <a:ext cx="5145397" cy="1569660"/>
          </a:xfrm>
          <a:prstGeom prst="rect">
            <a:avLst/>
          </a:prstGeom>
          <a:solidFill>
            <a:srgbClr val="A58367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glow rad="139700">
                    <a:srgbClr val="600000">
                      <a:alpha val="45000"/>
                    </a:srgbClr>
                  </a:glow>
                  <a:outerShdw blurRad="50800" dist="38100" algn="l" rotWithShape="0">
                    <a:srgbClr val="6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“¡Alégrense conmigo!               He encontrado la moneda que se me había perdido.”</a:t>
            </a:r>
            <a:endParaRPr lang="es-ES" sz="3200" b="1" dirty="0">
              <a:solidFill>
                <a:srgbClr val="FFFFFF"/>
              </a:solidFill>
              <a:effectLst>
                <a:glow rad="139700">
                  <a:srgbClr val="600000">
                    <a:alpha val="45000"/>
                  </a:srgbClr>
                </a:glow>
                <a:outerShdw blurRad="50800" dist="38100" algn="l" rotWithShape="0">
                  <a:srgbClr val="6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0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8" y="512238"/>
            <a:ext cx="8077293" cy="5953217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01270" y="4708789"/>
            <a:ext cx="76684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114300">
                    <a:srgbClr val="000000">
                      <a:satMod val="175000"/>
                      <a:alpha val="84000"/>
                    </a:srgb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digo que la misma alegría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14300">
                    <a:srgbClr val="000000">
                      <a:satMod val="175000"/>
                      <a:alpha val="84000"/>
                    </a:srgb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habrá entre </a:t>
            </a:r>
            <a:r>
              <a:rPr lang="es-ES" sz="3200" b="1" dirty="0">
                <a:solidFill>
                  <a:schemeClr val="bg1"/>
                </a:solidFill>
                <a:effectLst>
                  <a:glow rad="114300">
                    <a:srgbClr val="000000">
                      <a:satMod val="175000"/>
                      <a:alpha val="84000"/>
                    </a:srgb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ángeles de Dios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14300">
                    <a:srgbClr val="000000">
                      <a:satMod val="175000"/>
                      <a:alpha val="84000"/>
                    </a:srgb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por un solo </a:t>
            </a:r>
            <a:r>
              <a:rPr lang="es-ES" sz="3200" b="1" dirty="0">
                <a:solidFill>
                  <a:schemeClr val="bg1"/>
                </a:solidFill>
                <a:effectLst>
                  <a:glow rad="114300">
                    <a:srgbClr val="000000">
                      <a:satMod val="175000"/>
                      <a:alpha val="84000"/>
                    </a:srgb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pecador que se convierta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14300">
                    <a:srgbClr val="000000">
                      <a:satMod val="175000"/>
                      <a:alpha val="84000"/>
                    </a:srgb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3200" b="1" dirty="0">
              <a:solidFill>
                <a:schemeClr val="bg1"/>
              </a:solidFill>
              <a:effectLst>
                <a:glow rad="114300">
                  <a:srgbClr val="000000">
                    <a:satMod val="175000"/>
                    <a:alpha val="84000"/>
                  </a:srgbClr>
                </a:glow>
                <a:outerShdw blurRad="50800" dist="38100" algn="l" rotWithShape="0">
                  <a:srgbClr val="3333CC">
                    <a:lumMod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AutoShape 2" descr="http://imagenesdeangeles.info/wp-content/uploads/2012/06/Angeles-de-Jehova-5.jpg"/>
          <p:cNvSpPr>
            <a:spLocks noChangeAspect="1" noChangeArrowheads="1"/>
          </p:cNvSpPr>
          <p:nvPr/>
        </p:nvSpPr>
        <p:spPr bwMode="auto">
          <a:xfrm>
            <a:off x="63500" y="-136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AutoShape 4" descr="http://imagenesdeangeles.info/wp-content/uploads/2012/06/Angeles-de-Jehova-5.jpg"/>
          <p:cNvSpPr>
            <a:spLocks noChangeAspect="1" noChangeArrowheads="1"/>
          </p:cNvSpPr>
          <p:nvPr/>
        </p:nvSpPr>
        <p:spPr bwMode="auto">
          <a:xfrm>
            <a:off x="215900" y="15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AutoShape 6" descr="https://encrypted-tbn1.gstatic.com/images?q=tbn:ANd9GcQzwEYkNB5t74sn4OJT_RqWX_u9QAC5FNFALwSSs_t7AJ8cjaUI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50774" y="-2396945"/>
            <a:ext cx="25812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0" y="484027"/>
            <a:ext cx="8140377" cy="597219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98060" y="4886281"/>
            <a:ext cx="79809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3000" b="1" dirty="0">
                <a:effectLst>
                  <a:glow rad="101600">
                    <a:srgbClr val="32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Jesús aparecen dos grupos </a:t>
            </a:r>
            <a:r>
              <a:rPr lang="es-ES_tradnl" sz="3000" b="1" dirty="0" smtClean="0">
                <a:effectLst>
                  <a:glow rad="101600">
                    <a:srgbClr val="32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ES_tradnl" sz="3000" b="1" dirty="0">
                <a:effectLst>
                  <a:glow rad="101600">
                    <a:srgbClr val="32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personas</a:t>
            </a:r>
            <a:r>
              <a:rPr lang="es-ES_tradnl" sz="3000" b="1" dirty="0" smtClean="0">
                <a:effectLst>
                  <a:glow rad="101600">
                    <a:srgbClr val="32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S_tradnl" sz="3000" b="1" dirty="0" smtClean="0">
                <a:effectLst>
                  <a:glow rad="101600">
                    <a:srgbClr val="2600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ES_tradnl" sz="3000" b="1" dirty="0">
                <a:effectLst>
                  <a:glow rad="101600">
                    <a:srgbClr val="2600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Quiénes son? </a:t>
            </a:r>
            <a:r>
              <a:rPr lang="es-ES_tradnl" sz="3000" b="1" dirty="0" smtClean="0">
                <a:effectLst>
                  <a:glow rad="101600">
                    <a:srgbClr val="2600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lang="es-PE" sz="3000" b="1" kern="0" dirty="0" smtClean="0">
                <a:effectLst>
                  <a:glow rad="101600">
                    <a:srgbClr val="22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PE" sz="3000" b="1" kern="0" dirty="0">
                <a:effectLst>
                  <a:glow rad="101600">
                    <a:srgbClr val="22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Cuáles son sus actitudes?</a:t>
            </a:r>
            <a:endParaRPr lang="es-PE" sz="3000" b="1" kern="0" dirty="0">
              <a:effectLst>
                <a:glow rad="101600">
                  <a:srgbClr val="32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8 Trapecio"/>
          <p:cNvSpPr/>
          <p:nvPr/>
        </p:nvSpPr>
        <p:spPr>
          <a:xfrm>
            <a:off x="1571974" y="244568"/>
            <a:ext cx="6205044" cy="864096"/>
          </a:xfrm>
          <a:prstGeom prst="trapezoid">
            <a:avLst>
              <a:gd name="adj" fmla="val 5196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Preguntas para la lectura:</a:t>
            </a:r>
            <a:endParaRPr lang="es-PE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492113"/>
            <a:ext cx="8091053" cy="59456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5 Rectángulo"/>
          <p:cNvSpPr/>
          <p:nvPr/>
        </p:nvSpPr>
        <p:spPr>
          <a:xfrm>
            <a:off x="1051795" y="4214301"/>
            <a:ext cx="297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¿</a:t>
            </a:r>
            <a:r>
              <a:rPr lang="es-PE" sz="2800" b="1" dirty="0"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Qué actitud del pastor y de la mujer subraya el texto?</a:t>
            </a:r>
          </a:p>
        </p:txBody>
      </p:sp>
      <p:sp>
        <p:nvSpPr>
          <p:cNvPr id="8" name="5 Rectángulo"/>
          <p:cNvSpPr/>
          <p:nvPr/>
        </p:nvSpPr>
        <p:spPr>
          <a:xfrm>
            <a:off x="791597" y="880773"/>
            <a:ext cx="323846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_tradnl" sz="2700" b="1" dirty="0"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¿A quiénes </a:t>
            </a:r>
            <a:r>
              <a:rPr lang="es-ES_tradnl" sz="2700" b="1" dirty="0" smtClean="0"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representan </a:t>
            </a:r>
            <a:r>
              <a:rPr lang="es-ES_tradnl" sz="2700" b="1" dirty="0"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el pastor y la mujer; </a:t>
            </a:r>
            <a:r>
              <a:rPr lang="es-ES_tradnl" sz="2700" b="1" dirty="0" smtClean="0"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           y la </a:t>
            </a:r>
            <a:r>
              <a:rPr lang="es-ES_tradnl" sz="2700" b="1" dirty="0"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oveja y la moneda </a:t>
            </a:r>
            <a:r>
              <a:rPr lang="es-ES_tradnl" sz="2700" b="1" dirty="0" smtClean="0"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perdidas</a:t>
            </a:r>
            <a:r>
              <a:rPr lang="es-ES_tradnl" sz="2700" b="1" dirty="0"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?, </a:t>
            </a:r>
            <a:endParaRPr lang="es-PE" sz="2700" b="1" dirty="0">
              <a:effectLst>
                <a:glow rad="101600">
                  <a:srgbClr val="8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AutoShape 6" descr="La parábola de la moneda perdida - Lucas 15:8-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9" y="469341"/>
            <a:ext cx="8103801" cy="59684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223466" y="442336"/>
            <a:ext cx="8624970" cy="55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kern="0" dirty="0">
                <a:effectLst>
                  <a:glow rad="101600">
                    <a:srgbClr val="800000">
                      <a:alpha val="60000"/>
                    </a:srgbClr>
                  </a:glow>
                </a:effectLst>
              </a:rPr>
              <a:t>Las parábolas cuentan una historia semejante</a:t>
            </a:r>
            <a:r>
              <a:rPr lang="es-ES_tradnl" sz="2800" b="1" kern="0" dirty="0" smtClean="0">
                <a:effectLst>
                  <a:glow rad="101600">
                    <a:srgbClr val="800000">
                      <a:alpha val="60000"/>
                    </a:srgbClr>
                  </a:glow>
                </a:effectLst>
              </a:rPr>
              <a:t>:</a:t>
            </a:r>
            <a:endParaRPr lang="es-PE" sz="2800" b="1" kern="0" dirty="0">
              <a:ln w="1905"/>
              <a:effectLst>
                <a:glow rad="101600">
                  <a:srgbClr val="800000">
                    <a:alpha val="60000"/>
                  </a:srgbClr>
                </a:glow>
              </a:effectLst>
            </a:endParaRP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s-PE" sz="2800" b="1" kern="0" dirty="0">
              <a:ln w="1905"/>
              <a:effectLst>
                <a:glow rad="101600">
                  <a:srgbClr val="800000">
                    <a:alpha val="60000"/>
                  </a:srgbClr>
                </a:glow>
              </a:effectLst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23466" y="910187"/>
            <a:ext cx="8698904" cy="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kern="0" dirty="0" smtClean="0">
                <a:effectLst>
                  <a:glow rad="101600">
                    <a:srgbClr val="800000">
                      <a:alpha val="60000"/>
                    </a:srgbClr>
                  </a:glow>
                </a:effectLst>
              </a:rPr>
              <a:t>una </a:t>
            </a:r>
            <a:r>
              <a:rPr lang="es-ES_tradnl" sz="2800" b="1" kern="0" dirty="0">
                <a:effectLst>
                  <a:glow rad="101600">
                    <a:srgbClr val="800000">
                      <a:alpha val="60000"/>
                    </a:srgbClr>
                  </a:glow>
                </a:effectLst>
              </a:rPr>
              <a:t>pérdida, una búsqueda intensa, </a:t>
            </a:r>
            <a:r>
              <a:rPr lang="es-ES_tradnl" sz="2800" b="1" kern="0" dirty="0" smtClean="0">
                <a:effectLst>
                  <a:glow rad="101600">
                    <a:srgbClr val="800000">
                      <a:alpha val="60000"/>
                    </a:srgbClr>
                  </a:glow>
                </a:effectLst>
              </a:rPr>
              <a:t>                    un </a:t>
            </a:r>
            <a:r>
              <a:rPr lang="es-ES_tradnl" sz="2800" b="1" kern="0" dirty="0">
                <a:effectLst>
                  <a:glow rad="101600">
                    <a:srgbClr val="800000">
                      <a:alpha val="60000"/>
                    </a:srgbClr>
                  </a:glow>
                </a:effectLst>
              </a:rPr>
              <a:t>hallazgo,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800" b="1" kern="0" dirty="0">
              <a:ln w="1905"/>
              <a:effectLst>
                <a:glow rad="101600">
                  <a:srgbClr val="800000">
                    <a:alpha val="60000"/>
                  </a:srgbClr>
                </a:glow>
              </a:effectLst>
            </a:endParaRP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s-PE" sz="2800" b="1" kern="0" dirty="0">
              <a:ln w="1905"/>
              <a:effectLst>
                <a:glow rad="101600">
                  <a:srgbClr val="800000">
                    <a:alpha val="60000"/>
                  </a:srgbClr>
                </a:glow>
              </a:effectLst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1404782" y="2800298"/>
            <a:ext cx="6262338" cy="109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kern="0" dirty="0" smtClean="0">
                <a:effectLst>
                  <a:glow rad="101600">
                    <a:srgbClr val="800000">
                      <a:alpha val="60000"/>
                    </a:srgbClr>
                  </a:glow>
                </a:effectLst>
              </a:rPr>
              <a:t>¿</a:t>
            </a:r>
            <a:r>
              <a:rPr lang="es-PE" sz="2800" b="1" kern="0" dirty="0">
                <a:effectLst>
                  <a:glow rad="101600">
                    <a:srgbClr val="800000">
                      <a:alpha val="60000"/>
                    </a:srgbClr>
                  </a:glow>
                </a:effectLst>
              </a:rPr>
              <a:t>Qué sentimiento aparece repetido tras los hallazgos?</a:t>
            </a: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s-ES_tradnl" sz="2800" b="1" kern="0" dirty="0">
              <a:effectLst>
                <a:glow rad="101600">
                  <a:srgbClr val="800000">
                    <a:alpha val="60000"/>
                  </a:srgbClr>
                </a:glow>
              </a:effectLst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800" b="1" kern="0" dirty="0">
              <a:ln w="1905"/>
              <a:effectLst>
                <a:glow rad="101600">
                  <a:srgbClr val="800000">
                    <a:alpha val="60000"/>
                  </a:srgbClr>
                </a:glow>
              </a:effectLst>
            </a:endParaRP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s-PE" sz="2800" b="1" kern="0" dirty="0">
              <a:ln w="1905"/>
              <a:effectLst>
                <a:glow rad="101600">
                  <a:srgbClr val="800000">
                    <a:alpha val="60000"/>
                  </a:srgbClr>
                </a:glow>
              </a:effectLst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986678" y="2965929"/>
            <a:ext cx="29239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s-PE" sz="2800" b="1" kern="0" dirty="0">
              <a:ln w="1905"/>
              <a:solidFill>
                <a:srgbClr val="FFFF00"/>
              </a:solidFill>
              <a:effectLst>
                <a:glow rad="101600">
                  <a:srgbClr val="800000">
                    <a:alpha val="60000"/>
                  </a:srgbClr>
                </a:glow>
              </a:effectLst>
            </a:endParaRP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s-PE" sz="2800" b="1" kern="0" dirty="0">
              <a:ln w="1905"/>
              <a:solidFill>
                <a:srgbClr val="FFFF00"/>
              </a:solidFill>
              <a:effectLst>
                <a:glow rad="101600">
                  <a:srgbClr val="8000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6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ábola de la oveja perd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9" y="437134"/>
            <a:ext cx="8106625" cy="59505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01666" y="6072184"/>
            <a:ext cx="4790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Hijas de la Caridad – Padres Vicentinos - PERÚ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613126" y="505698"/>
            <a:ext cx="29097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Lucas  </a:t>
            </a:r>
            <a:r>
              <a:rPr lang="es-ES" sz="28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15,1-32</a:t>
            </a:r>
            <a:endParaRPr lang="es-PE" sz="28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87904" y="3573016"/>
            <a:ext cx="6059116" cy="202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ln w="11430"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glow rad="76200">
                    <a:srgbClr val="600000">
                      <a:alpha val="40000"/>
                    </a:srgbClr>
                  </a:glow>
                  <a:outerShdw blurRad="50800" dist="38100" algn="l" rotWithShape="0">
                    <a:srgbClr val="600000"/>
                  </a:outerShdw>
                  <a:reflection blurRad="6350" stA="55000" endA="300" endPos="45500" dir="5400000" sy="-100000" algn="bl" rotWithShape="0"/>
                </a:effectLst>
                <a:latin typeface="AR DARLING" panose="02000000000000000000" pitchFamily="2" charset="0"/>
                <a:ea typeface="Times New Roman" pitchFamily="18" charset="0"/>
                <a:cs typeface="Arial" pitchFamily="34" charset="0"/>
              </a:rPr>
              <a:t>LA ALEGRIA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ln w="11430"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glow rad="76200">
                    <a:srgbClr val="600000">
                      <a:alpha val="40000"/>
                    </a:srgbClr>
                  </a:glow>
                  <a:outerShdw blurRad="50800" dist="38100" algn="l" rotWithShape="0">
                    <a:srgbClr val="600000"/>
                  </a:outerShdw>
                  <a:reflection blurRad="6350" stA="55000" endA="300" endPos="45500" dir="5400000" sy="-100000" algn="bl" rotWithShape="0"/>
                </a:effectLst>
                <a:latin typeface="AR DARLING" panose="02000000000000000000" pitchFamily="2" charset="0"/>
                <a:ea typeface="Times New Roman" pitchFamily="18" charset="0"/>
                <a:cs typeface="Arial" pitchFamily="34" charset="0"/>
              </a:rPr>
              <a:t>DE DIOS…</a:t>
            </a:r>
            <a:endParaRPr lang="es-ES_tradnl" sz="5400" b="1" dirty="0">
              <a:ln w="11430">
                <a:solidFill>
                  <a:srgbClr val="FF0000"/>
                </a:solidFill>
              </a:ln>
              <a:solidFill>
                <a:srgbClr val="FFFFFF"/>
              </a:solidFill>
              <a:effectLst>
                <a:glow rad="76200">
                  <a:srgbClr val="600000">
                    <a:alpha val="40000"/>
                  </a:srgbClr>
                </a:glow>
                <a:outerShdw blurRad="50800" dist="38100" algn="l" rotWithShape="0">
                  <a:srgbClr val="600000"/>
                </a:outerShdw>
                <a:reflection blurRad="6350" stA="55000" endA="300" endPos="45500" dir="5400000" sy="-100000" algn="bl" rotWithShape="0"/>
              </a:effectLst>
              <a:latin typeface="AR DARLING" panose="02000000000000000000" pitchFamily="2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92607" y="6018323"/>
            <a:ext cx="3199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b="1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Black" panose="020B0A04020102020204" pitchFamily="34" charset="0"/>
              </a:rPr>
              <a:t>11 setiembre 2022 </a:t>
            </a:r>
            <a:endParaRPr lang="es-ES" b="1" dirty="0">
              <a:ln w="6600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9" y="459288"/>
            <a:ext cx="3581378" cy="7174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6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6" y="502552"/>
            <a:ext cx="8080524" cy="59167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5 Rectángulo"/>
          <p:cNvSpPr/>
          <p:nvPr/>
        </p:nvSpPr>
        <p:spPr>
          <a:xfrm>
            <a:off x="519456" y="502551"/>
            <a:ext cx="4030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3200" b="1" dirty="0">
                <a:solidFill>
                  <a:srgbClr val="FFFFA3"/>
                </a:solidFill>
                <a:effectLst>
                  <a:glow rad="101600">
                    <a:srgbClr val="3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¿Cuál es el mensaje de Jesús a los publicanos y pecadores del principio?, </a:t>
            </a:r>
            <a:endParaRPr lang="es-PE" sz="3200" b="1" dirty="0">
              <a:solidFill>
                <a:srgbClr val="FFFFA3"/>
              </a:solidFill>
              <a:effectLst>
                <a:glow rad="101600">
                  <a:srgbClr val="32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175451" y="836712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FFFF8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s-PE" sz="3200" b="1" dirty="0">
              <a:solidFill>
                <a:srgbClr val="FFFF8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5 Rectángulo"/>
          <p:cNvSpPr/>
          <p:nvPr/>
        </p:nvSpPr>
        <p:spPr>
          <a:xfrm>
            <a:off x="4767756" y="4712439"/>
            <a:ext cx="4030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FFFA3"/>
                </a:solidFill>
                <a:effectLst>
                  <a:glow rad="101600">
                    <a:srgbClr val="3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¿</a:t>
            </a:r>
            <a:r>
              <a:rPr lang="es-PE" sz="3200" b="1" dirty="0">
                <a:solidFill>
                  <a:srgbClr val="FFFFA3"/>
                </a:solidFill>
                <a:effectLst>
                  <a:glow rad="101600">
                    <a:srgbClr val="3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Y a los fariseos y maestros de la ley?.</a:t>
            </a:r>
            <a:r>
              <a:rPr lang="es-ES_tradnl" sz="3200" b="1" dirty="0">
                <a:solidFill>
                  <a:srgbClr val="FFFFA3"/>
                </a:solidFill>
                <a:effectLst>
                  <a:glow rad="101600">
                    <a:srgbClr val="3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endParaRPr lang="es-PE" sz="3200" b="1" dirty="0">
              <a:solidFill>
                <a:srgbClr val="FFFFA3"/>
              </a:solidFill>
              <a:effectLst>
                <a:glow rad="101600">
                  <a:srgbClr val="32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6" y="473087"/>
            <a:ext cx="8144298" cy="5964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43000" y="990600"/>
            <a:ext cx="32861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i="1">
                <a:solidFill>
                  <a:srgbClr val="000000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15 CuadroTexto"/>
          <p:cNvSpPr txBox="1"/>
          <p:nvPr/>
        </p:nvSpPr>
        <p:spPr>
          <a:xfrm>
            <a:off x="876048" y="1363079"/>
            <a:ext cx="266609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Motivación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endParaRPr lang="es-PE" sz="2800" b="1" i="1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482466" y="1867378"/>
            <a:ext cx="5096167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Segoe UI Semibold" panose="020B0702040204020203" pitchFamily="34" charset="0"/>
              </a:rPr>
              <a:t>El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Segoe UI Semibold" panose="020B0702040204020203" pitchFamily="34" charset="0"/>
              </a:rPr>
              <a:t>Evangelio que hemos leído nos acerca al Dios que no quiere que ni uno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Segoe UI Semibold" panose="020B0702040204020203" pitchFamily="34" charset="0"/>
              </a:rPr>
              <a:t>                    solo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Segoe UI Semibold" panose="020B0702040204020203" pitchFamily="34" charset="0"/>
              </a:rPr>
              <a:t>de sus hijos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Segoe UI Semibold" panose="020B0702040204020203" pitchFamily="34" charset="0"/>
              </a:rPr>
              <a:t>                    se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Segoe UI Semibold" panose="020B0702040204020203" pitchFamily="34" charset="0"/>
              </a:rPr>
              <a:t>pierda. </a:t>
            </a:r>
          </a:p>
        </p:txBody>
      </p:sp>
      <p:sp>
        <p:nvSpPr>
          <p:cNvPr id="10" name="15 CuadroTexto"/>
          <p:cNvSpPr txBox="1"/>
          <p:nvPr/>
        </p:nvSpPr>
        <p:spPr>
          <a:xfrm>
            <a:off x="436349" y="4653739"/>
            <a:ext cx="8236531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Segoe UI Semibold" panose="020B0702040204020203" pitchFamily="34" charset="0"/>
              </a:rPr>
              <a:t>Nos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Segoe UI Semibold" panose="020B0702040204020203" pitchFamily="34" charset="0"/>
              </a:rPr>
              <a:t>toca ahora responder dejándonos hallar por Dios, buscando a los hermanos que sentimos perdidos, alegrándonos de corazón en cada uno de esos encuentros.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7" y="456058"/>
            <a:ext cx="3266459" cy="8717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1866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" y="446314"/>
            <a:ext cx="8048226" cy="5965371"/>
          </a:xfrm>
          <a:prstGeom prst="rect">
            <a:avLst/>
          </a:prstGeom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55909" y="465721"/>
            <a:ext cx="60910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600" b="1" dirty="0">
                <a:solidFill>
                  <a:srgbClr val="FFFFFF"/>
                </a:solidFill>
                <a:effectLst>
                  <a:outerShdw blurRad="50800" dist="38100" algn="l" rotWithShape="0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¿Cómo te invita el relato evangélico </a:t>
            </a:r>
            <a:r>
              <a:rPr lang="es-PE" sz="3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a </a:t>
            </a:r>
            <a:r>
              <a:rPr lang="es-PE" sz="3600" b="1" dirty="0">
                <a:solidFill>
                  <a:srgbClr val="FFFFFF"/>
                </a:solidFill>
                <a:effectLst>
                  <a:outerShdw blurRad="50800" dist="38100" algn="l" rotWithShape="0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relacionarte </a:t>
            </a:r>
            <a:r>
              <a:rPr lang="es-PE" sz="3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 con </a:t>
            </a:r>
            <a:r>
              <a:rPr lang="es-PE" sz="3600" b="1" dirty="0">
                <a:solidFill>
                  <a:srgbClr val="FFFFFF"/>
                </a:solidFill>
                <a:effectLst>
                  <a:outerShdw blurRad="50800" dist="38100" algn="l" rotWithShape="0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el Dios de la misericordia?.</a:t>
            </a:r>
            <a:endParaRPr lang="es-ES" sz="3600" b="1" dirty="0">
              <a:solidFill>
                <a:srgbClr val="FFFFFF"/>
              </a:solidFill>
              <a:effectLst>
                <a:outerShdw blurRad="50800" dist="38100" algn="l" rotWithShape="0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283" y="471052"/>
            <a:ext cx="8148007" cy="5975929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0284" y="1306362"/>
            <a:ext cx="28186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600000">
                      <a:alpha val="6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El texto nos invita a dejarnos encontrar por Dios: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600000">
                      <a:alpha val="6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¿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600000">
                      <a:alpha val="6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 facilito la tarea? 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600000">
                    <a:alpha val="60000"/>
                  </a:srgbClr>
                </a:glow>
                <a:outerShdw blurRad="50800" dist="38100" algn="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53018" y="1459970"/>
            <a:ext cx="22826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¿Cómo puedo crear espacios en mi día a día para ese encuentro con Dios?.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50800" dist="38100" algn="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9" y="455445"/>
            <a:ext cx="8113560" cy="60007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3059" y="1406789"/>
            <a:ext cx="83993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200" b="1" dirty="0">
                <a:solidFill>
                  <a:srgbClr val="600000"/>
                </a:solidFill>
                <a:effectLst>
                  <a:glow rad="101600">
                    <a:srgbClr val="FFFFFF"/>
                  </a:glow>
                </a:effectLst>
                <a:latin typeface="Arial Narrow" pitchFamily="34" charset="0"/>
              </a:rPr>
              <a:t>Jesús explica su comportamiento con los publicanos y los pecadores desde la misericordia de Dios.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87055" y="5293783"/>
            <a:ext cx="65478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600000"/>
                </a:solidFill>
                <a:effectLst>
                  <a:glow rad="101600">
                    <a:srgbClr val="FFFFFF"/>
                  </a:glow>
                </a:effectLst>
                <a:latin typeface="Arial Narrow" pitchFamily="34" charset="0"/>
              </a:rPr>
              <a:t>¿A qué nos compromete esa misericordia como hijos de Dios?.</a:t>
            </a:r>
            <a:endParaRPr lang="es-ES" sz="3200" b="1" dirty="0">
              <a:solidFill>
                <a:srgbClr val="600000"/>
              </a:solidFill>
              <a:effectLst>
                <a:glow rad="101600">
                  <a:srgbClr val="FFFFFF"/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2" y="445176"/>
            <a:ext cx="8099846" cy="6001806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01673" y="588945"/>
            <a:ext cx="31515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¿</a:t>
            </a:r>
            <a:r>
              <a:rPr lang="es-PE" sz="36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Qué comportamiento debemos seguir con ellos?.</a:t>
            </a:r>
            <a:endParaRPr lang="es-ES" sz="3600" b="1" dirty="0">
              <a:solidFill>
                <a:schemeClr val="bg1"/>
              </a:solidFill>
              <a:effectLst>
                <a:glow rad="101600">
                  <a:srgbClr val="2D2DB9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9973" y="445176"/>
            <a:ext cx="38746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6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¿Quiénes son los que están “perdidos” en nuestros ambientes?, </a:t>
            </a:r>
            <a:endParaRPr lang="es-PE" sz="3600" b="1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3" y="480291"/>
            <a:ext cx="8073412" cy="5985163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21337" y="1519021"/>
            <a:ext cx="400635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rgbClr val="6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¿Qué siente al comprender esta responsabilidad cariñosa de Dios           por cada uno de nosotros?.</a:t>
            </a:r>
            <a:endParaRPr lang="es-ES" sz="3200" b="1" dirty="0">
              <a:solidFill>
                <a:srgbClr val="FFFFFF"/>
              </a:solidFill>
              <a:effectLst>
                <a:glow rad="101600">
                  <a:srgbClr val="6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AutoShape 2" descr="http://mibrujulainfalible.files.wordpress.com/2013/01/simpleza-de-la-risa-infanti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AutoShape 4" descr="http://mibrujulainfalible.files.wordpress.com/2013/01/simpleza-de-la-risa-infantil.jpg"/>
          <p:cNvSpPr>
            <a:spLocks noChangeAspect="1" noChangeArrowheads="1"/>
          </p:cNvSpPr>
          <p:nvPr/>
        </p:nvSpPr>
        <p:spPr bwMode="auto">
          <a:xfrm>
            <a:off x="63500" y="-136525"/>
            <a:ext cx="88296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8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3" y="442327"/>
            <a:ext cx="8119594" cy="6004652"/>
          </a:xfrm>
          <a:prstGeom prst="rect">
            <a:avLst/>
          </a:prstGeom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246909" y="964385"/>
            <a:ext cx="3278844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2300" b="1" dirty="0">
                <a:latin typeface="Arial" charset="0"/>
              </a:rPr>
              <a:t>¿En qué momentos de nuestra vida sentimos que la experiencia de encuentro con Dios es fuente de alegría</a:t>
            </a:r>
            <a:r>
              <a:rPr lang="es-PE" sz="2300" b="1" dirty="0" smtClean="0">
                <a:latin typeface="Arial" charset="0"/>
              </a:rPr>
              <a:t>?,                      ¿</a:t>
            </a:r>
            <a:r>
              <a:rPr lang="es-PE" sz="2300" b="1" dirty="0">
                <a:latin typeface="Arial" charset="0"/>
              </a:rPr>
              <a:t>Qué hacemos para vivir gozosamente cada nuevo día?.</a:t>
            </a:r>
            <a:endParaRPr lang="es-ES" sz="23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ISIÓN SIN FRONTERAS...................... MISSION WITHOUT  BORDERS................ : «La juventud ante Jesús Eucaristía»... Hora Santa  31 (para orar por y con los jóven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0" y="430823"/>
            <a:ext cx="8072583" cy="59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1987" y="2303148"/>
            <a:ext cx="38470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 smtClean="0">
                <a:solidFill>
                  <a:srgbClr val="FFFFFF"/>
                </a:solidFill>
                <a:effectLst>
                  <a:glow rad="101600">
                    <a:srgbClr val="22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Pidamos </a:t>
            </a:r>
            <a:r>
              <a:rPr lang="es-ES_tradnl" sz="2800" i="1" dirty="0">
                <a:solidFill>
                  <a:srgbClr val="FFFFFF"/>
                </a:solidFill>
                <a:effectLst>
                  <a:glow rad="101600">
                    <a:srgbClr val="22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 Señor  que una vez más salga en nuestra búsqueda, que nos restaure y nos devuelva a su rebaño.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2A0000"/>
                  </a:glow>
                  <a:outerShdw blurRad="50800" dist="50800" dir="5400000" algn="ctr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Traemos también a nuestra oración a las personas que andan perdidas. </a:t>
            </a:r>
            <a:endParaRPr lang="es-ES_tradnl" sz="2800" i="1" dirty="0">
              <a:solidFill>
                <a:srgbClr val="FFFFFF"/>
              </a:solidFill>
              <a:effectLst>
                <a:glow rad="101600">
                  <a:srgbClr val="22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39952" y="83758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8622" y="5550331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2400" dirty="0">
              <a:solidFill>
                <a:srgbClr val="FFFFFF"/>
              </a:solidFill>
              <a:effectLst>
                <a:glow rad="101600">
                  <a:srgbClr val="2A0000"/>
                </a:glow>
                <a:outerShdw blurRad="50800" dist="50800" dir="5400000" algn="ctr" rotWithShape="0">
                  <a:srgbClr val="000000">
                    <a:lumMod val="95000"/>
                    <a:lumOff val="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60389" y="999220"/>
            <a:ext cx="228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dirty="0">
                <a:solidFill>
                  <a:srgbClr val="FFFFFF"/>
                </a:solidFill>
                <a:effectLst>
                  <a:glow rad="101600">
                    <a:srgbClr val="22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Motivación: </a:t>
            </a:r>
            <a:endParaRPr lang="en-US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2" y="444484"/>
            <a:ext cx="3090672" cy="11094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S DOMINGO... DOMINGO &quot;BUEN PASTOR&quot; - Santuario Nuestra Señora de los  Milag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5" y="461820"/>
            <a:ext cx="8108630" cy="60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90425" y="5874741"/>
            <a:ext cx="8352737" cy="461665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imes New Roman" pitchFamily="18" charset="0"/>
              </a:rPr>
              <a:t>Luego de un tiempo de oración personal, compartimos  nuestra oración. </a:t>
            </a:r>
          </a:p>
        </p:txBody>
      </p:sp>
    </p:spTree>
    <p:extLst>
      <p:ext uri="{BB962C8B-B14F-4D97-AF65-F5344CB8AC3E}">
        <p14:creationId xmlns:p14="http://schemas.microsoft.com/office/powerpoint/2010/main" val="5428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1" y="470268"/>
            <a:ext cx="8100733" cy="595606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348489" y="5155632"/>
            <a:ext cx="2690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u="sng" dirty="0"/>
              <a:t>Cantos sugeridos</a:t>
            </a:r>
            <a:r>
              <a:rPr lang="es-ES_tradnl" sz="2000" b="1" dirty="0"/>
              <a:t>: Querido Padre</a:t>
            </a:r>
            <a:endParaRPr lang="es-PE" sz="2000" b="1" dirty="0"/>
          </a:p>
        </p:txBody>
      </p:sp>
      <p:sp>
        <p:nvSpPr>
          <p:cNvPr id="12" name="11 Rectángulo"/>
          <p:cNvSpPr/>
          <p:nvPr/>
        </p:nvSpPr>
        <p:spPr>
          <a:xfrm>
            <a:off x="1465589" y="2663472"/>
            <a:ext cx="34356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“¡Alégrense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conmigo!”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89085" y="717580"/>
            <a:ext cx="8170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u="sng" dirty="0">
                <a:latin typeface="Arial Black" panose="020B0A04020102020204" pitchFamily="34" charset="0"/>
              </a:rPr>
              <a:t>Ambientación</a:t>
            </a:r>
            <a:r>
              <a:rPr lang="es-ES_tradnl" sz="2000" b="1" dirty="0">
                <a:latin typeface="Arial Black" panose="020B0A04020102020204" pitchFamily="34" charset="0"/>
              </a:rPr>
              <a:t>:</a:t>
            </a:r>
            <a:r>
              <a:rPr lang="es-PE" sz="2000" b="1" dirty="0">
                <a:latin typeface="Arial Black" panose="020B0A04020102020204" pitchFamily="34" charset="0"/>
              </a:rPr>
              <a:t> </a:t>
            </a:r>
            <a:endParaRPr lang="es-PE" sz="2000" b="1" dirty="0" smtClean="0"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latin typeface="Arial Black" panose="020B0A04020102020204" pitchFamily="34" charset="0"/>
              </a:rPr>
              <a:t>Imagen </a:t>
            </a:r>
            <a:r>
              <a:rPr lang="es-PE" sz="2000" b="1" dirty="0">
                <a:latin typeface="Arial Black" panose="020B0A04020102020204" pitchFamily="34" charset="0"/>
              </a:rPr>
              <a:t>del Hijo Pródigo con la frase: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latin typeface="Arial Black" panose="020B0A04020102020204" pitchFamily="34" charset="0"/>
              </a:rPr>
              <a:t> “¡Alégrense conmigo!”.</a:t>
            </a:r>
          </a:p>
        </p:txBody>
      </p:sp>
    </p:spTree>
    <p:extLst>
      <p:ext uri="{BB962C8B-B14F-4D97-AF65-F5344CB8AC3E}">
        <p14:creationId xmlns:p14="http://schemas.microsoft.com/office/powerpoint/2010/main" val="15468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racion Poderosa para que Dios Cumpla Su Proposito en Ti | Oracion a Di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655" y="462183"/>
            <a:ext cx="8130948" cy="59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23655" y="331131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Salmo</a:t>
            </a:r>
            <a:r>
              <a:rPr lang="ca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endParaRPr lang="ca-ES" sz="6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619100" y="462183"/>
            <a:ext cx="42935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Misericordia, Dios mío, por tu bondad, por tu inmensa compasión borra mi culpa;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lava </a:t>
            </a: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 todo mi delito, limpia mi pecado.</a:t>
            </a:r>
            <a:endParaRPr lang="ca-ES" sz="2800" b="1" dirty="0">
              <a:solidFill>
                <a:srgbClr val="FFFFFF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26835" y="5481655"/>
            <a:ext cx="7435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spc="50" dirty="0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¡ Me </a:t>
            </a:r>
            <a:r>
              <a:rPr lang="ca-ES" sz="2800" b="1" spc="50" dirty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pondré en camino, </a:t>
            </a:r>
            <a:r>
              <a:rPr lang="ca-ES" sz="2800" b="1" spc="50" dirty="0" err="1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volveré</a:t>
            </a:r>
            <a:r>
              <a:rPr lang="ca-ES" sz="2800" b="1" spc="50" dirty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mi </a:t>
            </a:r>
            <a:r>
              <a:rPr lang="ca-ES" sz="2800" b="1" spc="50" dirty="0" err="1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padre</a:t>
            </a:r>
            <a:r>
              <a:rPr lang="ca-ES" sz="2800" b="1" spc="50" dirty="0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 .</a:t>
            </a:r>
            <a:endParaRPr lang="ca-ES" sz="1400" b="1" spc="50" dirty="0">
              <a:ln w="11430"/>
              <a:solidFill>
                <a:srgbClr val="800000"/>
              </a:soli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32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rea en mi Dios mío, un corazón puro” • Enlace Católico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1" y="479861"/>
            <a:ext cx="8083260" cy="59486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97320" y="498333"/>
            <a:ext cx="803707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Oh, Dios, crea en mí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corazón puro,</a:t>
            </a:r>
            <a:br>
              <a:rPr lang="es-ES" sz="2800" b="1" dirty="0">
                <a:solidFill>
                  <a:schemeClr val="bg1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renuévame por dentro con espíritu firme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no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 arrojes lejos de tu rostro,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no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 quites tu santo espíritu.</a:t>
            </a:r>
            <a:endParaRPr lang="ca-ES" sz="2800" b="1" dirty="0">
              <a:solidFill>
                <a:schemeClr val="bg1"/>
              </a:solidFill>
              <a:effectLst>
                <a:glow rad="101600">
                  <a:srgbClr val="22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767" y="5786455"/>
            <a:ext cx="7390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1400" b="1" spc="50" dirty="0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¡ </a:t>
            </a:r>
            <a:r>
              <a:rPr lang="ca-ES" sz="2800" b="1" spc="50" dirty="0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ca-ES" sz="2800" b="1" spc="50" dirty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pondré en camino, </a:t>
            </a:r>
            <a:r>
              <a:rPr lang="ca-ES" sz="2800" b="1" spc="50" dirty="0" err="1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volveré</a:t>
            </a:r>
            <a:r>
              <a:rPr lang="ca-ES" sz="2800" b="1" spc="50" dirty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mi </a:t>
            </a:r>
            <a:r>
              <a:rPr lang="ca-ES" sz="2800" b="1" spc="50" dirty="0" err="1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padre</a:t>
            </a:r>
            <a:r>
              <a:rPr lang="ca-ES" sz="2800" b="1" spc="50" dirty="0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ca-ES" sz="1400" b="1" spc="50" dirty="0">
              <a:ln w="11430"/>
              <a:solidFill>
                <a:srgbClr val="800000"/>
              </a:soli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2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3" y="468836"/>
            <a:ext cx="8095580" cy="597814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8490" y="5481655"/>
            <a:ext cx="7541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1400" b="1" spc="50" dirty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1400" b="1" spc="50" dirty="0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¡ </a:t>
            </a:r>
            <a:r>
              <a:rPr lang="ca-ES" sz="2800" b="1" spc="50" dirty="0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ca-ES" sz="2800" b="1" spc="50" dirty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pondré en camino, </a:t>
            </a:r>
            <a:r>
              <a:rPr lang="ca-ES" sz="2800" b="1" spc="50" dirty="0" err="1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volveré</a:t>
            </a:r>
            <a:r>
              <a:rPr lang="ca-ES" sz="2800" b="1" spc="50" dirty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mi </a:t>
            </a:r>
            <a:r>
              <a:rPr lang="ca-ES" sz="2800" b="1" spc="50" dirty="0" err="1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padre</a:t>
            </a:r>
            <a:r>
              <a:rPr lang="ca-ES" sz="2800" b="1" spc="50" dirty="0" smtClean="0">
                <a:ln w="11430"/>
                <a:solidFill>
                  <a:srgbClr val="8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!.</a:t>
            </a:r>
            <a:endParaRPr lang="ca-ES" sz="1400" b="1" spc="50" dirty="0">
              <a:ln w="11430"/>
              <a:solidFill>
                <a:srgbClr val="800000"/>
              </a:soli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98490" y="564017"/>
            <a:ext cx="77339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Señor, me abrirás los labios, y mi boca proclamará tu alabanza. Mi sacrificio es un espíritu quebrantado; un corazón quebrantado y humillado, tú no lo desprecias.</a:t>
            </a:r>
            <a:endParaRPr lang="ca-ES" sz="2800" b="1" dirty="0">
              <a:solidFill>
                <a:schemeClr val="bg1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1" y="484539"/>
            <a:ext cx="8168455" cy="5953206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182464" y="1429804"/>
            <a:ext cx="6516711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San </a:t>
            </a:r>
            <a:r>
              <a:rPr lang="es-PE" sz="2400" b="1" i="1" dirty="0"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Vicente nos dice: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“Debemos pedir a Dios que nos dé el espíritu de misericordia, que es el espíritu propio de Dios: pues, como dice la Iglesia, es propio de Dios conceder misericordia y dar ese espíritu… Así, pues, tengamos misericordia, hermanos míos, y ejercitemos todos nuestra compasión, de forma que nunca encontremos a un pobre sin consolarlo… Pensemos un poco en la necesidad que tenemos de misericordia, nosotros que debemos ejercitarla con los demás y llevar esta misericordia a toda clase de lugares, sufriéndolo todo por misericordia”.                        </a:t>
            </a:r>
            <a:r>
              <a:rPr lang="es-PE" i="1" dirty="0"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(XI  233 – 234)</a:t>
            </a:r>
            <a:endParaRPr lang="es-ES_tradnl" b="1" i="1" dirty="0">
              <a:solidFill>
                <a:srgbClr val="FFFFFF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84755" y="668681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Motivación: </a:t>
            </a:r>
            <a:endParaRPr lang="en-US" sz="2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3" y="484539"/>
            <a:ext cx="3218430" cy="7376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0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1" y="443953"/>
            <a:ext cx="8137330" cy="607691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2070" y="508716"/>
            <a:ext cx="3781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Compromiso: 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3193" y="3054566"/>
            <a:ext cx="321549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Calibri" panose="020F0502020204030204" pitchFamily="34" charset="0"/>
              </a:rPr>
              <a:t>Intentar acercar al camino de la salvación a aquellos hermanos que se han alejado y </a:t>
            </a:r>
          </a:p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Calibri" panose="020F0502020204030204" pitchFamily="34" charset="0"/>
              </a:rPr>
              <a:t>vive esta semana la experiencia del gozo                  y la alegría.</a:t>
            </a:r>
          </a:p>
        </p:txBody>
      </p:sp>
    </p:spTree>
    <p:extLst>
      <p:ext uri="{BB962C8B-B14F-4D97-AF65-F5344CB8AC3E}">
        <p14:creationId xmlns:p14="http://schemas.microsoft.com/office/powerpoint/2010/main" val="244875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i.pinimg.com/564x/2c/aa/5a/2caa5a7d9d4782e67dc29b63f0faf7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7" y="455460"/>
            <a:ext cx="8132108" cy="5981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15816" y="28572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s-PE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82701" y="863473"/>
            <a:ext cx="51470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Dios Padre bueno,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Dios de misericordia y amor,                     Dios paciente y lleno de ternura           atráenos siempre más a ti,                        cólmanos de tu amor,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47621" y="597910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</a:pPr>
            <a:r>
              <a:rPr lang="es-ES_tradnl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160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3864227" y="2975117"/>
            <a:ext cx="48407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ayúdanos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a confiar y esperar en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ti a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darnos cuenta que tu amor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mucho mayor que nuestra debilidad,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que Tú buscas nuestra vida,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que nos llenas de tu presencia, </a:t>
            </a:r>
          </a:p>
        </p:txBody>
      </p:sp>
    </p:spTree>
    <p:extLst>
      <p:ext uri="{BB962C8B-B14F-4D97-AF65-F5344CB8AC3E}">
        <p14:creationId xmlns:p14="http://schemas.microsoft.com/office/powerpoint/2010/main" val="29710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pinimg.com/564x/71/23/0a/71230aef90d74db117294309193a6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3" y="496165"/>
            <a:ext cx="8041066" cy="59140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80767" y="373619"/>
            <a:ext cx="7277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por eso, Señor,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toca </a:t>
            </a: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nuestro corazón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y danos la gracia de corresponder a tu amor,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para dejarnos reconciliar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por </a:t>
            </a: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ti,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poder </a:t>
            </a:r>
            <a:endParaRPr lang="es-PE" sz="2800" b="1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experimentar </a:t>
            </a: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y sentir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tu abrazo amoroso y bondadoso.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Dios bueno, danos tu perdón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y cuando volvamos no permitas                    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que </a:t>
            </a: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nos alejemos más de ti.                    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Que así sea.</a:t>
            </a:r>
          </a:p>
        </p:txBody>
      </p:sp>
    </p:spTree>
    <p:extLst>
      <p:ext uri="{BB962C8B-B14F-4D97-AF65-F5344CB8AC3E}">
        <p14:creationId xmlns:p14="http://schemas.microsoft.com/office/powerpoint/2010/main" val="23729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80290"/>
            <a:ext cx="8071153" cy="595612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717994" y="480290"/>
            <a:ext cx="3005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ruega </a:t>
            </a:r>
            <a:r>
              <a:rPr lang="es-PE" sz="3200" b="1" dirty="0">
                <a:solidFill>
                  <a:srgbClr val="FF00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por nosotros que recurrimos </a:t>
            </a:r>
            <a:r>
              <a:rPr lang="es-PE" sz="3200" b="1" dirty="0" smtClean="0">
                <a:solidFill>
                  <a:srgbClr val="FF00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a </a:t>
            </a:r>
            <a:r>
              <a:rPr lang="es-PE" sz="3200" b="1" dirty="0">
                <a:solidFill>
                  <a:srgbClr val="FF00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Ti!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94317" y="480290"/>
            <a:ext cx="3005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FF00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¡Oh María sin pecado concebida,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95631" y="6329109"/>
            <a:ext cx="5125337" cy="430887"/>
          </a:xfrm>
          <a:prstGeom prst="rect">
            <a:avLst/>
          </a:prstGeom>
          <a:solidFill>
            <a:srgbClr val="014709"/>
          </a:solidFill>
          <a:ln w="9525">
            <a:solidFill>
              <a:srgbClr val="81B888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33882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0" y="488789"/>
            <a:ext cx="8091698" cy="59581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76214" y="571900"/>
            <a:ext cx="1766830" cy="369332"/>
          </a:xfrm>
          <a:prstGeom prst="rect">
            <a:avLst/>
          </a:prstGeom>
          <a:solidFill>
            <a:srgbClr val="F3E0B4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b="1" u="sng" dirty="0">
                <a:latin typeface="Britannic Bold" panose="020B0903060703020204" pitchFamily="34" charset="0"/>
              </a:rPr>
              <a:t>AMBIENTACIÓN</a:t>
            </a:r>
            <a:r>
              <a:rPr lang="es-PE" b="1" dirty="0">
                <a:latin typeface="Britannic Bold" panose="020B0903060703020204" pitchFamily="34" charset="0"/>
              </a:rPr>
              <a:t>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61507" y="3232719"/>
            <a:ext cx="7814725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latin typeface="Arial Narrow" pitchFamily="34" charset="0"/>
              </a:rPr>
              <a:t>El </a:t>
            </a:r>
            <a:r>
              <a:rPr lang="es-PE" sz="2400" b="1" i="1" dirty="0">
                <a:latin typeface="Arial Narrow" pitchFamily="34" charset="0"/>
              </a:rPr>
              <a:t>Evangelio de hoy nos muestra la gratuidad del perdón y la alegría gozosa de la misericordia de Dios para con los pecadores y para quienes son considerados como "injustos" por la gente. </a:t>
            </a:r>
            <a:endParaRPr lang="es-PE" sz="2400" b="1" i="1" dirty="0" smtClean="0"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latin typeface="Arial Narrow" pitchFamily="34" charset="0"/>
              </a:rPr>
              <a:t>Dios </a:t>
            </a:r>
            <a:r>
              <a:rPr lang="es-PE" sz="2400" b="1" i="1" dirty="0">
                <a:latin typeface="Arial Narrow" pitchFamily="34" charset="0"/>
              </a:rPr>
              <a:t>nos conoce y por eso nos concede su </a:t>
            </a:r>
            <a:r>
              <a:rPr lang="es-PE" sz="2400" b="1" i="1" dirty="0" smtClean="0">
                <a:latin typeface="Arial Narrow" pitchFamily="34" charset="0"/>
              </a:rPr>
              <a:t>perdón </a:t>
            </a:r>
            <a:r>
              <a:rPr lang="es-PE" sz="2400" b="1" i="1" dirty="0">
                <a:latin typeface="Arial Narrow" pitchFamily="34" charset="0"/>
              </a:rPr>
              <a:t>de modo total; un perdón que nos llena de alegría a nosotros que lo alcanzamos y un perdón que llena </a:t>
            </a:r>
            <a:r>
              <a:rPr lang="es-PE" sz="2400" b="1" i="1" dirty="0" smtClean="0">
                <a:latin typeface="Arial Narrow" pitchFamily="34" charset="0"/>
              </a:rPr>
              <a:t>de alegría </a:t>
            </a:r>
            <a:r>
              <a:rPr lang="es-PE" sz="2400" b="1" i="1" dirty="0">
                <a:latin typeface="Arial Narrow" pitchFamily="34" charset="0"/>
              </a:rPr>
              <a:t>al mismo </a:t>
            </a:r>
            <a:r>
              <a:rPr lang="es-PE" sz="2400" b="1" i="1" dirty="0" smtClean="0">
                <a:latin typeface="Arial Narrow" pitchFamily="34" charset="0"/>
              </a:rPr>
              <a:t>               Dios que </a:t>
            </a:r>
            <a:r>
              <a:rPr lang="es-PE" sz="2400" b="1" i="1" dirty="0">
                <a:latin typeface="Arial Narrow" pitchFamily="34" charset="0"/>
              </a:rPr>
              <a:t>lo otorga. </a:t>
            </a:r>
          </a:p>
        </p:txBody>
      </p:sp>
    </p:spTree>
    <p:extLst>
      <p:ext uri="{BB962C8B-B14F-4D97-AF65-F5344CB8AC3E}">
        <p14:creationId xmlns:p14="http://schemas.microsoft.com/office/powerpoint/2010/main" val="41351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7" y="432353"/>
            <a:ext cx="8119133" cy="600539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21208" y="329715"/>
            <a:ext cx="2912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Forte" panose="03060902040502070203" pitchFamily="66" charset="0"/>
              </a:rPr>
              <a:t>Oración inicial</a:t>
            </a:r>
            <a:endParaRPr lang="es-PE" sz="32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789935" y="3373045"/>
            <a:ext cx="7580171" cy="302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88900">
                    <a:srgbClr val="2A0000">
                      <a:alpha val="40000"/>
                    </a:srgbClr>
                  </a:glow>
                </a:effectLst>
                <a:latin typeface="Tekton Pro" panose="020F0603020208020904" pitchFamily="34" charset="0"/>
              </a:rPr>
              <a:t>Señor Jesús,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88900">
                    <a:srgbClr val="2A0000">
                      <a:alpha val="40000"/>
                    </a:srgbClr>
                  </a:glow>
                </a:effectLst>
                <a:latin typeface="Tekton Pro" panose="020F0603020208020904" pitchFamily="34" charset="0"/>
              </a:rPr>
              <a:t>Tú que has venido a revelarnos al Padre, a ayudarnos a conocer su corazón y saber  que es un Dios clemente y misericordioso, lento para enojarse y generoso para perdonar, nos dejas estas parábolas de la misericordia,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88900">
                    <a:srgbClr val="2A0000">
                      <a:alpha val="40000"/>
                    </a:srgbClr>
                  </a:glow>
                </a:effectLst>
                <a:latin typeface="Tekton Pro" panose="020F0603020208020904" pitchFamily="34" charset="0"/>
              </a:rPr>
              <a:t>para ayudarnos a ser más conscientes, de lo que implica alejarnos del Padre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88900">
                    <a:srgbClr val="2A0000">
                      <a:alpha val="40000"/>
                    </a:srgbClr>
                  </a:glow>
                </a:effectLst>
                <a:latin typeface="Tekton Pro" panose="020F0603020208020904" pitchFamily="34" charset="0"/>
              </a:rPr>
              <a:t>y </a:t>
            </a:r>
            <a:r>
              <a:rPr lang="es-PE" sz="2400" b="1" dirty="0">
                <a:solidFill>
                  <a:schemeClr val="bg1"/>
                </a:solidFill>
                <a:effectLst>
                  <a:glow rad="88900">
                    <a:srgbClr val="2A0000">
                      <a:alpha val="40000"/>
                    </a:srgbClr>
                  </a:glow>
                </a:effectLst>
                <a:latin typeface="Tekton Pro" panose="020F0603020208020904" pitchFamily="34" charset="0"/>
              </a:rPr>
              <a:t>a su vez saber que el Padre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88900">
                    <a:srgbClr val="2A0000">
                      <a:alpha val="40000"/>
                    </a:srgbClr>
                  </a:glow>
                </a:effectLst>
                <a:latin typeface="Tekton Pro" panose="020F0603020208020904" pitchFamily="34" charset="0"/>
              </a:rPr>
              <a:t>está siempre dispuesto a derramar su amor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bg1"/>
              </a:solidFill>
              <a:effectLst>
                <a:glow rad="88900">
                  <a:srgbClr val="2A0000">
                    <a:alpha val="40000"/>
                  </a:srgbClr>
                </a:glo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6" y="466436"/>
            <a:ext cx="8173523" cy="5980546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755573" y="3517776"/>
            <a:ext cx="7704856" cy="27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y su misericordia en nosotros, dándonos su perdón, ayudándonos  a volver a Él, </a:t>
            </a:r>
            <a:r>
              <a:rPr lang="es-PE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                                                                           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y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así vivir como Él quiere y espera de nosotros.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Ayúdanos a ser sensibles al amor misericordioso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que el Señor tiene por nosotros y ayúdanos a vivir de acuerdo a su voluntad, experimentando su misericordia 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                        y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su perdón. 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Que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así sea.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2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2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2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9" y="488822"/>
            <a:ext cx="8095395" cy="5939687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432891" y="359014"/>
            <a:ext cx="233910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i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cs typeface="Times New Roman" pitchFamily="18" charset="0"/>
              </a:rPr>
              <a:t>Motivación: </a:t>
            </a:r>
            <a:endParaRPr lang="es-PE" sz="3200" b="1" dirty="0">
              <a:ln w="660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11205" y="3713143"/>
            <a:ext cx="7880301" cy="259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i="1" dirty="0">
                <a:solidFill>
                  <a:srgbClr val="FFFFFF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Ante la incomprensión y el rechazo de los fariseos y maestros de la ley, Jesús justifica su forma de actuar desde la misericordia. </a:t>
            </a:r>
            <a:r>
              <a:rPr lang="es-ES_tradnl" sz="2800" b="1" i="1" dirty="0" smtClean="0">
                <a:solidFill>
                  <a:srgbClr val="FFFFFF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_tradnl" sz="2800" b="1" i="1" dirty="0" smtClean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Los </a:t>
            </a:r>
            <a:r>
              <a:rPr lang="es-ES_tradnl" sz="2800" b="1" i="1" dirty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publicanos y pecadores se reconocen en las palabras de Jesús como destinatarios del amor entrañable del Padre</a:t>
            </a:r>
            <a:r>
              <a:rPr lang="es-CO" sz="2800" b="1" i="1" dirty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. Escuchemos:</a:t>
            </a:r>
            <a:endParaRPr lang="es-PE" sz="2800" b="1" dirty="0">
              <a:solidFill>
                <a:srgbClr val="FFFFFF"/>
              </a:solidFill>
              <a:effectLst>
                <a:glow rad="101600">
                  <a:srgbClr val="22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2800" b="1" kern="0" dirty="0">
              <a:solidFill>
                <a:srgbClr val="FFFF00"/>
              </a:solidFill>
              <a:effectLst>
                <a:glow rad="101600">
                  <a:srgbClr val="22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2800" b="1" kern="0" dirty="0">
              <a:solidFill>
                <a:srgbClr val="FFFF00"/>
              </a:solidFill>
              <a:effectLst>
                <a:glow rad="101600">
                  <a:srgbClr val="2211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95020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8" y="488820"/>
            <a:ext cx="3347905" cy="87816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0188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/>
          </a:blip>
          <a:srcRect l="8377" t="24941" r="26210" b="36942"/>
          <a:stretch/>
        </p:blipFill>
        <p:spPr>
          <a:xfrm>
            <a:off x="220657" y="4694967"/>
            <a:ext cx="9016720" cy="1819564"/>
          </a:xfrm>
          <a:prstGeom prst="rect">
            <a:avLst/>
          </a:prstGeom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11228" y="7059357"/>
            <a:ext cx="66355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 aquel tiempo, solían acercarse a Jesús los publicanos y los pecadores a escucharle.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460248"/>
            <a:ext cx="8162544" cy="5937504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85196" y="5127695"/>
            <a:ext cx="65736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 aquel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tiempo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solían acercarse a Jesús los publicanos y los pecadores a escucharle.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6973" y="460248"/>
            <a:ext cx="5751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ca-ES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(Forma </a:t>
            </a:r>
            <a:r>
              <a:rPr lang="ca-ES" sz="2400" b="1" i="1" dirty="0" err="1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breve</a:t>
            </a:r>
            <a:r>
              <a:rPr lang="ca-ES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: </a:t>
            </a:r>
            <a:r>
              <a:rPr lang="ca-ES" sz="2400" b="1" i="1" dirty="0" err="1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Lc</a:t>
            </a:r>
            <a:r>
              <a:rPr lang="ca-ES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15,1-10)</a:t>
            </a:r>
          </a:p>
        </p:txBody>
      </p:sp>
    </p:spTree>
    <p:extLst>
      <p:ext uri="{BB962C8B-B14F-4D97-AF65-F5344CB8AC3E}">
        <p14:creationId xmlns:p14="http://schemas.microsoft.com/office/powerpoint/2010/main" val="14259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8" y="459233"/>
            <a:ext cx="8120242" cy="5987750"/>
          </a:xfrm>
          <a:prstGeom prst="rect">
            <a:avLst/>
          </a:prstGeom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24318" y="5282326"/>
            <a:ext cx="76477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Y los fariseos y los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escribas murmuraban </a:t>
            </a:r>
            <a:r>
              <a:rPr lang="es-ES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entre ellos: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-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Ése </a:t>
            </a:r>
            <a:r>
              <a:rPr lang="es-ES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acoge a los pecadores y come con ellos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28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0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PRENDENDO_A_AMAR[1]...">
  <a:themeElements>
    <a:clrScheme name="APRENDENDO_A_AMAR[1]...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99CC00"/>
      </a:folHlink>
    </a:clrScheme>
    <a:fontScheme name="APRENDENDO_A_AMAR[1]...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01600" cap="flat" cmpd="tri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01600" cap="flat" cmpd="tri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PRENDENDO_A_AMAR[1]..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50 AÑOS-RESPONSABLES DE UNA HERENCIA">
  <a:themeElements>
    <a:clrScheme name="350 AÑOS-RESPONSABLES DE UNA HERENC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50 AÑOS-RESPONSABLES DE UNA HERENC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50 AÑOS-RESPONSABLES DE UNA HERENC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0 AÑOS-RESPONSABLES DE UNA HERENC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0 AÑOS-RESPONSABLES DE UNA HERENC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0 AÑOS-RESPONSABLES DE UNA HERENC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0 AÑOS-RESPONSABLES DE UNA HERENC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0 AÑOS-RESPONSABLES DE UNA HERENC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0 AÑOS-RESPONSABLES DE UNA HERENC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0 AÑOS-RESPONSABLES DE UNA HERENC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0 AÑOS-RESPONSABLES DE UNA HERENC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0 AÑOS-RESPONSABLES DE UNA HERENC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0 AÑOS-RESPONSABLES DE UNA HERENC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0 AÑOS-RESPONSABLES DE UNA HERENC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SPIRITUALIDAD VICENCIANA-XTº EN LOS POBRES-350 AÑOS">
  <a:themeElements>
    <a:clrScheme name="ESPIRITUALIDAD VICENCIANA-XTº EN LOS POBRES-350 AÑ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PIRITUALIDAD VICENCIANA-XTº EN LOS POBRES-350 AÑ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PIRITUALIDAD VICENCIANA-XTº EN LOS POBRES-350 AÑ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IRITUALIDAD VICENCIANA-XTº EN LOS POBRES-350 AÑ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IRITUALIDAD VICENCIANA-XTº EN LOS POBRES-350 AÑ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IRITUALIDAD VICENCIANA-XTº EN LOS POBRES-350 AÑ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IRITUALIDAD VICENCIANA-XTº EN LOS POBRES-350 AÑ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IRITUALIDAD VICENCIANA-XTº EN LOS POBRES-350 AÑ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IRITUALIDAD VICENCIANA-XTº EN LOS POBRES-350 AÑ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IRITUALIDAD VICENCIANA-XTº EN LOS POBRES-350 AÑ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IRITUALIDAD VICENCIANA-XTº EN LOS POBRES-350 AÑ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IRITUALIDAD VICENCIANA-XTº EN LOS POBRES-350 AÑ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IRITUALIDAD VICENCIANA-XTº EN LOS POBRES-350 AÑ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IRITUALIDAD VICENCIANA-XTº EN LOS POBRES-350 AÑ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1312</Words>
  <Application>Microsoft Office PowerPoint</Application>
  <PresentationFormat>Presentación en pantalla (4:3)</PresentationFormat>
  <Paragraphs>103</Paragraphs>
  <Slides>37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37</vt:i4>
      </vt:variant>
    </vt:vector>
  </HeadingPairs>
  <TitlesOfParts>
    <vt:vector size="68" baseType="lpstr">
      <vt:lpstr>Agency FB</vt:lpstr>
      <vt:lpstr>Aharoni</vt:lpstr>
      <vt:lpstr>AR DARLING</vt:lpstr>
      <vt:lpstr>Arial</vt:lpstr>
      <vt:lpstr>Arial Black</vt:lpstr>
      <vt:lpstr>Arial Narrow</vt:lpstr>
      <vt:lpstr>Arial Unicode MS</vt:lpstr>
      <vt:lpstr>Bauhaus 93</vt:lpstr>
      <vt:lpstr>Britannic Bold</vt:lpstr>
      <vt:lpstr>Calibri</vt:lpstr>
      <vt:lpstr>Comic Sans MS</vt:lpstr>
      <vt:lpstr>Forte</vt:lpstr>
      <vt:lpstr>Garamond</vt:lpstr>
      <vt:lpstr>Goudy Stout</vt:lpstr>
      <vt:lpstr>Monotype Corsiva</vt:lpstr>
      <vt:lpstr>Poor Richard</vt:lpstr>
      <vt:lpstr>Segoe UI Semibold</vt:lpstr>
      <vt:lpstr>Tahoma</vt:lpstr>
      <vt:lpstr>Tekton Pro</vt:lpstr>
      <vt:lpstr>Times</vt:lpstr>
      <vt:lpstr>Times New Roman</vt:lpstr>
      <vt:lpstr>Wingdings</vt:lpstr>
      <vt:lpstr>Diseño predeterminado</vt:lpstr>
      <vt:lpstr>2_Diseño predeterminado</vt:lpstr>
      <vt:lpstr>4_Diseño predeterminado</vt:lpstr>
      <vt:lpstr>2_En blanco</vt:lpstr>
      <vt:lpstr>1_Default Design</vt:lpstr>
      <vt:lpstr>APRENDENDO_A_AMAR[1]...</vt:lpstr>
      <vt:lpstr>350 AÑOS-RESPONSABLES DE UNA HERENCIA</vt:lpstr>
      <vt:lpstr>ESPIRITUALIDAD VICENCIANA-XTº EN LOS POBRES-350 AÑOS</vt:lpstr>
      <vt:lpstr>1_En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89</cp:revision>
  <dcterms:created xsi:type="dcterms:W3CDTF">2019-09-09T15:33:57Z</dcterms:created>
  <dcterms:modified xsi:type="dcterms:W3CDTF">2022-09-05T16:25:01Z</dcterms:modified>
</cp:coreProperties>
</file>