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805" r:id="rId9"/>
  </p:sldMasterIdLst>
  <p:notesMasterIdLst>
    <p:notesMasterId r:id="rId52"/>
  </p:notesMasterIdLst>
  <p:sldIdLst>
    <p:sldId id="309" r:id="rId10"/>
    <p:sldId id="311" r:id="rId11"/>
    <p:sldId id="258" r:id="rId12"/>
    <p:sldId id="259" r:id="rId13"/>
    <p:sldId id="260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310" r:id="rId31"/>
    <p:sldId id="279" r:id="rId32"/>
    <p:sldId id="281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1" r:id="rId41"/>
    <p:sldId id="292" r:id="rId42"/>
    <p:sldId id="293" r:id="rId43"/>
    <p:sldId id="294" r:id="rId44"/>
    <p:sldId id="295" r:id="rId45"/>
    <p:sldId id="307" r:id="rId46"/>
    <p:sldId id="297" r:id="rId47"/>
    <p:sldId id="301" r:id="rId48"/>
    <p:sldId id="302" r:id="rId49"/>
    <p:sldId id="308" r:id="rId50"/>
    <p:sldId id="304" r:id="rId5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8C47"/>
    <a:srgbClr val="F9EE93"/>
    <a:srgbClr val="FFEDA2"/>
    <a:srgbClr val="DFBA3B"/>
    <a:srgbClr val="224C08"/>
    <a:srgbClr val="AB3D05"/>
    <a:srgbClr val="2A0002"/>
    <a:srgbClr val="3E0203"/>
    <a:srgbClr val="FFFF8B"/>
    <a:srgbClr val="72390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839AF-8CF3-4ABA-8F90-4172FD98698B}" type="datetimeFigureOut">
              <a:rPr lang="es-PE" smtClean="0"/>
              <a:t>19/09/2022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C9CBF-237A-4CF8-9839-68086E6BBDD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226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>
                <a:solidFill>
                  <a:prstClr val="black"/>
                </a:solidFill>
              </a:rPr>
              <a:pPr/>
              <a:t>22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5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>
                <a:solidFill>
                  <a:prstClr val="black"/>
                </a:solidFill>
              </a:rPr>
              <a:pPr/>
              <a:t>23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3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8A906-C84E-4EC7-9724-EAC0B0A3F8D2}" type="slidenum">
              <a:rPr lang="es-ES">
                <a:solidFill>
                  <a:prstClr val="black"/>
                </a:solidFill>
              </a:rPr>
              <a:pPr/>
              <a:t>38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996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4F547-E90C-4781-A0BD-A72BFFAA7299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3712-5496-48FF-9B6D-6CE5CDF9B5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526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6E85E-D0CB-45EE-9AA3-BA08FFBA9C8B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B4A49-5FCF-4F9D-9D05-19969F06D4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3846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AACA8-794E-422A-9A25-5A685BB44895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E467A-3CB4-4791-A7AD-C496BAFC4DE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5147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BD397-1329-4811-8007-70AD982D97E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84917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2F230-F02C-4DA1-9BB5-B5936173524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76866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34DA2-21C6-42F7-A34C-25BA732321C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72487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89EF5-51E5-46DB-8BEF-7A888FEE476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16302"/>
      </p:ext>
    </p:extLst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E6D4-67F2-4A4E-A329-2F01E6B3792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85203"/>
      </p:ext>
    </p:extLst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0EB7D-DDE4-47DC-89B2-8E80285064E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24139"/>
      </p:ext>
    </p:extLst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D2988-C123-42FE-AA41-530582ABC46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60023"/>
      </p:ext>
    </p:extLst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45368-32C9-46AD-A526-D8B36C4E002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17572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0D6FA-319A-4065-926C-6D4448AD9B31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2DF70-523F-46AD-A9DB-3728A2F079C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5184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3635-5177-4BBA-8D2C-FB50618B73F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88246"/>
      </p:ext>
    </p:extLst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B030-0F4D-4641-8CC8-E474AC5EAB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31420"/>
      </p:ext>
    </p:extLst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9A909-4274-474E-9B74-8BB3A5BDE97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47582"/>
      </p:ext>
    </p:extLst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73A9E-433C-4BB3-9029-DDC329E016B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72018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2082-D80F-4C82-B208-64200045BBB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74032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12FA-5123-4647-A1A9-29B64B9E96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50954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5DEB2-6769-4787-850C-7179F4870F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39080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A9F7-7B37-4BD5-BD46-44D7649BAB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14193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AAB3D-19AA-4578-B523-BBD4B969F2A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52907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FD50-CC08-469B-896E-E1C3FC441DD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3781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297FC-0F62-4422-A3D4-AD0CD6E86260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12A66-2241-4030-942A-05CAC9867E7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07743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CB20-1ABF-4BF0-9F82-F9997D775E9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69256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F629-282D-44E4-8590-B5EEB9341D6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62221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8BFAA-2820-4CF2-A691-33612DFCFFA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43148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2A4F-B7EC-4F49-BC9E-744BE14E103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535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2858-800A-44EF-AE5A-55CE760C422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77390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49058-EB6D-40E9-8423-0F3FDA23BD2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15909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F9C13-87A8-4BB1-9F4C-3FA9FDC2406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12918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14C1-B108-4C65-A8EE-A87014AD8FD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20207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D7E8-54A8-47FA-BE8E-1065E68DC1C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49301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60B0B-025F-48D7-8B64-F4FD965E672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65681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D954-1508-471C-B4C5-D2173AB72CBE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C5C0-DE88-4416-9727-53DCC7F77A9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28566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8653-E553-44CE-A292-13EEB7F4C41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19325"/>
      </p:ext>
    </p:extLst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2377-5267-4AF2-B350-E1AF5F44082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70899"/>
      </p:ext>
    </p:extLst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BBC5C-77AD-41E1-88BF-509109C7A79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73230"/>
      </p:ext>
    </p:extLst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5AB28-5B8C-42B0-992A-FA0F6FE2A56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82217"/>
      </p:ext>
    </p:extLst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309E3-863E-482B-882C-B22508E1EF8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9922"/>
      </p:ext>
    </p:extLst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10935-1E8B-460F-9A0B-E31BD30092E6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1C018-4FA0-4DBF-BC1E-873092AB56E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30324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C1E0-F87F-4160-A162-3535E6D81C14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28EE-1A3E-4B13-9457-D44CE8228A6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33500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99DA-8BF3-471D-A4E2-B385256C9EA2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11CC2-0468-441B-8EAA-FA8EF99B57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3822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FA878-CB01-4BB8-921E-1A2CF44495D7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D1FBD-58CE-42CD-8C73-7EEEAC385B7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0705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8B363-17E0-433B-9D6C-0F57607D7E08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69583-4B52-41F0-A93D-99EB7B2784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0514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1103E-2761-4353-9BE9-D061455254E9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FD2AD-02ED-488E-8D19-DF1956F6CA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86896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0F6D7-60A2-4541-901A-EBA6E0933E89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D6B2-4FD8-4F0D-8372-8F3564ABD6F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51818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3A732-C2C7-4446-9F48-85BAE408CAEB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ED1DC-CAA7-481C-ACCC-2D36D8D9F20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03009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F252-C738-4A95-986D-54C1E61EC08F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6C7F-80F8-485E-BBDE-97FCF70E422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5314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33DBF-12B1-4CE2-BA4B-6827B245E96F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77264-3514-4FF0-8CD0-99D39F4B7E3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53749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9D41D-289B-43E5-B393-CA10835D0575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C278-CBBA-4947-98EC-BD1DE6320F2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72794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56067-5863-4CA0-A87A-71B12A1D4D98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D3080-34DA-4240-8E35-8430C2F18A7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16290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6105-02AE-4F2C-829A-E42FBF02AEB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DFF7-E2F4-4DC3-8E93-77594F981E9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9436"/>
      </p:ext>
    </p:extLst>
  </p:cSld>
  <p:clrMapOvr>
    <a:masterClrMapping/>
  </p:clrMapOvr>
  <p:transition spd="med" advClick="0" advTm="10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BF01-EC2A-48EB-881D-36ECC5FC326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EB7-AC1C-44FE-B67E-24E55AF004F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3231"/>
      </p:ext>
    </p:extLst>
  </p:cSld>
  <p:clrMapOvr>
    <a:masterClrMapping/>
  </p:clrMapOvr>
  <p:transition spd="med" advClick="0" advTm="10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C8EA-7BC1-4695-89BA-D842292CF78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AB96F-580F-4EE7-AC61-48430851F62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60832"/>
      </p:ext>
    </p:extLst>
  </p:cSld>
  <p:clrMapOvr>
    <a:masterClrMapping/>
  </p:clrMapOvr>
  <p:transition spd="med" advClick="0" advTm="10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6435-7AF9-442C-BFBA-843DCD19656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AD84-D761-475E-9B51-0926DEC8F15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15197"/>
      </p:ext>
    </p:extLst>
  </p:cSld>
  <p:clrMapOvr>
    <a:masterClrMapping/>
  </p:clrMapOvr>
  <p:transition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399C9-6D0F-4934-98B3-BE5BAE195D69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CF19F-CAF9-4256-B006-E4DE3153EAF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13575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0A0D5-BD3E-4C75-94F0-8CDFDFF795E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0643-4D57-4754-BEDC-FCCF2519DD8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90640"/>
      </p:ext>
    </p:extLst>
  </p:cSld>
  <p:clrMapOvr>
    <a:masterClrMapping/>
  </p:clrMapOvr>
  <p:transition spd="med" advClick="0" advTm="10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0469C-3099-490B-B687-E2058A0F968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3B53-3721-4328-8093-3A7A8CECA78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903"/>
      </p:ext>
    </p:extLst>
  </p:cSld>
  <p:clrMapOvr>
    <a:masterClrMapping/>
  </p:clrMapOvr>
  <p:transition spd="med" advClick="0" advTm="10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773C-778E-4233-9F70-74FD3592999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48AD-A05C-4592-A0BF-4316755A633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096"/>
      </p:ext>
    </p:extLst>
  </p:cSld>
  <p:clrMapOvr>
    <a:masterClrMapping/>
  </p:clrMapOvr>
  <p:transition spd="med" advClick="0" advTm="10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60EE-399A-4BF4-B44C-859D72487E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D1A77-9DE5-4E15-A238-75455577E2B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23654"/>
      </p:ext>
    </p:extLst>
  </p:cSld>
  <p:clrMapOvr>
    <a:masterClrMapping/>
  </p:clrMapOvr>
  <p:transition spd="med" advClick="0" advTm="10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87605-48C9-41F6-827D-E13C9A28560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8B88-92CE-4BCE-8562-B6431010645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84606"/>
      </p:ext>
    </p:extLst>
  </p:cSld>
  <p:clrMapOvr>
    <a:masterClrMapping/>
  </p:clrMapOvr>
  <p:transition spd="med" advClick="0" advTm="10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F2F1-1368-456E-9A2E-32839442626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D2AA3-6BB5-439B-A5C7-D58E2E74499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50395"/>
      </p:ext>
    </p:extLst>
  </p:cSld>
  <p:clrMapOvr>
    <a:masterClrMapping/>
  </p:clrMapOvr>
  <p:transition spd="med" advClick="0" advTm="10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72117-BDAB-4F77-B55A-D3EAE65F392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19/09/2022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7592-6EE6-419E-BC51-59B8635DDD9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04611"/>
      </p:ext>
    </p:extLst>
  </p:cSld>
  <p:clrMapOvr>
    <a:masterClrMapping/>
  </p:clrMapOvr>
  <p:transition spd="med" advClick="0" advTm="10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85519-8F21-4171-9260-65A0152FDF3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48119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A4EA5-537F-4DED-BB3B-118918B89BF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91428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90459-DF6D-4A33-A4F1-E1C8B280C97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84831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DB692-15EB-49E9-9FB4-6CBB870B9270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0390-0BD5-42D1-945E-006D99D18D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31169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68512-B640-4399-80C4-BD2C43B8917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87952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2CB8D-9E5E-4062-9654-63B9B0F70B0A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25954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1F84D-0C20-430F-8376-1FF459C964A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54476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2D0FF-F8B9-494D-BCAA-B9FC21519BE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2387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A98D9-122F-4DEC-B4C2-32F43E52B69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23043"/>
      </p:ext>
    </p:extLst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212AA-BA4B-4763-B7F7-133334CFEF8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17848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8A96D-1022-48B5-9B2F-17328CC1612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99278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C8E00-5D65-4AFF-900D-8A3E86117E5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33228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713F3-CCFC-4961-94F4-640AEDFD4C4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485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F21C5-81ED-41F7-BC6B-43FA2CF10A8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5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781D5-B62E-427C-9028-827171D2DF1D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3E062-0F3F-4DD8-8B02-D7A8811D6B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15493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3E406-1FC4-4225-BDE9-8CE0E410544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714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220CC-C366-49CB-9989-06755C3E41B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840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1C2C-1105-40EF-A0F3-E7E2C5B62B8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521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71A13-48BB-4DE3-A469-8CE717EEF7D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944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CEFE0-1B8F-4845-BEA6-3CD2AC4766F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433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16342-65AE-453A-9761-9214BD2D766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553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B7521-12A0-411B-95A1-78568DFD150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841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3E18F-0CEA-4466-8164-D93CB40D692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22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6F25E-6B44-4F13-A2B6-817DAAF9637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084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FD705-9D82-469C-84FE-4DA36DB1ED6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22503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25B7B-D10E-489A-80FC-0A99927FFBDA}" type="datetime10">
              <a:rPr lang="ca-ES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3C869-E2FD-4F46-B748-02C13F1EE58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9558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BC716-1405-4E60-BCC0-0BE68460EEA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2495"/>
      </p:ext>
    </p:extLst>
  </p:cSld>
  <p:clrMapOvr>
    <a:masterClrMapping/>
  </p:clrMapOvr>
  <p:transition spd="slow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DA1E5-E336-4A26-B735-B20DA1087D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33975"/>
      </p:ext>
    </p:extLst>
  </p:cSld>
  <p:clrMapOvr>
    <a:masterClrMapping/>
  </p:clrMapOvr>
  <p:transition spd="slow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79267-0802-42C9-96FB-755E37442C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8107"/>
      </p:ext>
    </p:extLst>
  </p:cSld>
  <p:clrMapOvr>
    <a:masterClrMapping/>
  </p:clrMapOvr>
  <p:transition spd="slow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99A40-3B72-4D6A-8C67-3ED7244743C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02024"/>
      </p:ext>
    </p:extLst>
  </p:cSld>
  <p:clrMapOvr>
    <a:masterClrMapping/>
  </p:clrMapOvr>
  <p:transition spd="slow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17065-C901-4BAE-BE6C-F5EFD1BF30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62953"/>
      </p:ext>
    </p:extLst>
  </p:cSld>
  <p:clrMapOvr>
    <a:masterClrMapping/>
  </p:clrMapOvr>
  <p:transition spd="slow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B783C-B4EB-41E8-87B4-E313EC6769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01205"/>
      </p:ext>
    </p:extLst>
  </p:cSld>
  <p:clrMapOvr>
    <a:masterClrMapping/>
  </p:clrMapOvr>
  <p:transition spd="slow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10E0B-C1B9-4AA9-8259-E790F91B7F3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2605"/>
      </p:ext>
    </p:extLst>
  </p:cSld>
  <p:clrMapOvr>
    <a:masterClrMapping/>
  </p:clrMapOvr>
  <p:transition spd="slow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B4C0B-F7B6-48BA-A37D-ECE2BF3C5C1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24630"/>
      </p:ext>
    </p:extLst>
  </p:cSld>
  <p:clrMapOvr>
    <a:masterClrMapping/>
  </p:clrMapOvr>
  <p:transition spd="slow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A1744-723C-4C19-8243-8356158325F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70723"/>
      </p:ext>
    </p:extLst>
  </p:cSld>
  <p:clrMapOvr>
    <a:masterClrMapping/>
  </p:clrMapOvr>
  <p:transition spd="slow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47CF1-706E-4C92-AE46-1C5D1FE0B9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86445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B1D7F9-8176-4809-BDF0-F3B8A281A557}" type="datetime10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E19F5B-161C-4536-B4F5-5FC51CCF10E5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2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E345E0-4A8A-4C4B-9256-0ECC0D0E7C85}" type="slidenum">
              <a:rPr lang="fr-FR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fr-FR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56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8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449A6-22B5-4EB0-8167-81F62D36EE5B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52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46A39E-8013-482B-9FE2-BFD92DB9D17C}" type="slidenum">
              <a: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05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218BFD-B4DE-4D4C-81DD-C8D9A2D0034C}" type="datetime10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10:29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B21445-F4D9-4127-916C-0AE7056CE60F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3CD0E0-7657-4EC8-927B-B3666EC013D9}" type="datetimeFigureOut">
              <a:rPr lang="es-ES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19/09/2022</a:t>
            </a:fld>
            <a:endParaRPr lang="es-ES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C11E59-53C8-4271-97C8-8A4BEF1390AF}" type="slidenum">
              <a:rPr lang="es-ES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36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BA2A9E-6C71-4665-B5E6-F1430AE0E97F}" type="slidenum">
              <a: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855F14-7CC3-4EC1-B642-6AE17B2AEE22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422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15F0E8-0B99-451C-8491-167931A53CC2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03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533400"/>
            <a:ext cx="8010144" cy="5791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12" y="6169311"/>
            <a:ext cx="4590686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74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Mozart - Clarinet Quintet in A, (II).  La 179.wav"/>
          </p:stSnd>
        </p:sndAc>
      </p:transition>
    </mc:Choice>
    <mc:Fallback xmlns="">
      <p:transition spd="slow">
        <p:fade/>
        <p:sndAc>
          <p:stSnd loop="1">
            <p:snd r:embed="rId5" name="Mozart - Clarinet Quintet in A, (II).  La 179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558383"/>
            <a:ext cx="7936992" cy="578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4970" y="901106"/>
            <a:ext cx="298953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600" dirty="0">
                <a:solidFill>
                  <a:srgbClr val="FFFFFF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y con ganas de saciarse de lo que tiraban de la mesa del rico. </a:t>
            </a:r>
            <a:endParaRPr lang="es-ES" sz="3600" dirty="0">
              <a:solidFill>
                <a:srgbClr val="FFFFFF"/>
              </a:solidFill>
              <a:effectLst>
                <a:glow rad="101600">
                  <a:srgbClr val="46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53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73" y="554182"/>
            <a:ext cx="8017163" cy="5800436"/>
          </a:xfrm>
          <a:prstGeom prst="rect">
            <a:avLst/>
          </a:prstGeom>
          <a:effec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44279" y="554182"/>
            <a:ext cx="6358485" cy="972108"/>
          </a:xfrm>
          <a:noFill/>
        </p:spPr>
        <p:txBody>
          <a:bodyPr/>
          <a:lstStyle/>
          <a:p>
            <a:pPr>
              <a:buNone/>
            </a:pPr>
            <a:r>
              <a:rPr lang="es-PE" dirty="0" smtClean="0">
                <a:solidFill>
                  <a:schemeClr val="bg1"/>
                </a:solidFill>
                <a:effectLst>
                  <a:glow rad="101600">
                    <a:srgbClr val="880C02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hasta los perros se le acercaban a lamerle las llagas.</a:t>
            </a:r>
            <a:endParaRPr lang="es-PE" dirty="0">
              <a:solidFill>
                <a:schemeClr val="bg1"/>
              </a:solidFill>
              <a:effectLst>
                <a:glow rad="101600">
                  <a:srgbClr val="880C02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226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ditorial La P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542924"/>
            <a:ext cx="8010698" cy="578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3263" y="659293"/>
            <a:ext cx="367477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s-PE" sz="1400" b="1" dirty="0">
                <a:solidFill>
                  <a:prstClr val="white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PE" sz="3200" b="1" dirty="0">
                <a:solidFill>
                  <a:prstClr val="white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Sucedió que se  murió el </a:t>
            </a:r>
            <a:r>
              <a:rPr lang="es-PE" sz="3200" b="1" dirty="0" smtClean="0">
                <a:solidFill>
                  <a:prstClr val="white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mendigo, </a:t>
            </a:r>
            <a:r>
              <a:rPr lang="es-PE" sz="3200" b="1" dirty="0">
                <a:solidFill>
                  <a:prstClr val="white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 los ángeles lo llevaron al seno de Abraham.</a:t>
            </a:r>
            <a:endParaRPr lang="es-ES" sz="3200" b="1" dirty="0">
              <a:solidFill>
                <a:prstClr val="white"/>
              </a:solidFill>
              <a:effectLst>
                <a:glow rad="101600">
                  <a:srgbClr val="46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Triángulo isósceles 2"/>
          <p:cNvSpPr/>
          <p:nvPr/>
        </p:nvSpPr>
        <p:spPr>
          <a:xfrm>
            <a:off x="1099127" y="-406400"/>
            <a:ext cx="2004291" cy="738909"/>
          </a:xfrm>
          <a:prstGeom prst="triangle">
            <a:avLst/>
          </a:prstGeom>
          <a:noFill/>
        </p:spPr>
        <p:txBody>
          <a:bodyPr wrap="squar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23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44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312" y="554182"/>
            <a:ext cx="7961376" cy="5776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68214" y="736284"/>
            <a:ext cx="330418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600" b="1" dirty="0">
                <a:solidFill>
                  <a:srgbClr val="FFFFFF"/>
                </a:solidFill>
                <a:effectLst>
                  <a:glow rad="101600">
                    <a:srgbClr val="36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murió también el rico y lo enterraron.</a:t>
            </a:r>
            <a:endParaRPr lang="es-ES" sz="3600" b="1" dirty="0">
              <a:solidFill>
                <a:srgbClr val="FFFFFF"/>
              </a:solidFill>
              <a:effectLst>
                <a:glow rad="101600">
                  <a:srgbClr val="36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8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4" y="511139"/>
            <a:ext cx="8022771" cy="583572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2 Rectángulo"/>
          <p:cNvSpPr/>
          <p:nvPr/>
        </p:nvSpPr>
        <p:spPr>
          <a:xfrm>
            <a:off x="4868214" y="1094705"/>
            <a:ext cx="35717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Y, estando en el infierno, en medio de los tormentos, levantando los ojos, vio desde lejos a Abraham , y a Lázaro junto a él,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grito:</a:t>
            </a:r>
            <a:endParaRPr lang="es-PE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98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" y="515766"/>
            <a:ext cx="8029171" cy="58296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47854" y="590724"/>
            <a:ext cx="304857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2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"</a:t>
            </a:r>
            <a:r>
              <a:rPr lang="es-PE" sz="3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Padre </a:t>
            </a:r>
            <a:r>
              <a:rPr lang="es-PE" sz="32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Abraham, </a:t>
            </a:r>
            <a:r>
              <a:rPr lang="es-PE" sz="3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ten piedad de mí y manda a Lázaro que moje en agua la punta del </a:t>
            </a:r>
            <a:r>
              <a:rPr lang="es-PE" sz="32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dedo </a:t>
            </a:r>
            <a:r>
              <a:rPr lang="es-PE" sz="3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 me refresque la lengua,  porque me torturan estas llamas". </a:t>
            </a:r>
            <a:endParaRPr lang="es-ES" sz="3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6" y="524655"/>
            <a:ext cx="8004048" cy="5808689"/>
          </a:xfrm>
          <a:prstGeom prst="rect">
            <a:avLst/>
          </a:prstGeom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516141" y="677468"/>
            <a:ext cx="377876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200" dirty="0"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Pero Abrahán le </a:t>
            </a:r>
            <a:r>
              <a:rPr lang="es-PE" sz="3200" dirty="0" smtClean="0"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contestó: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200" dirty="0" smtClean="0"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s-PE" sz="3200" dirty="0"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Hijo, recuerda que recibiste tus bienes en vida, y Lázaro, a su vez, males: </a:t>
            </a:r>
            <a:endParaRPr lang="es-PE" sz="3200" dirty="0" smtClean="0">
              <a:solidFill>
                <a:srgbClr val="FFFFFF"/>
              </a:solidFill>
              <a:effectLst>
                <a:glow rad="101600">
                  <a:srgbClr val="1E0F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200" dirty="0" smtClean="0"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 </a:t>
            </a:r>
            <a:r>
              <a:rPr lang="es-PE" sz="3200" dirty="0"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eso encuentra aquí  consuelo, mientras que tú padeces</a:t>
            </a:r>
            <a:r>
              <a:rPr lang="es-PE" sz="3200" dirty="0" smtClean="0">
                <a:solidFill>
                  <a:srgbClr val="FFFFFF"/>
                </a:solidFill>
                <a:effectLst>
                  <a:glow rad="101600">
                    <a:srgbClr val="1E0F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E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40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29" y="507717"/>
            <a:ext cx="7979664" cy="58029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653167" y="616782"/>
            <a:ext cx="288552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420000">
                      <a:alpha val="60000"/>
                    </a:srgbClr>
                  </a:glow>
                  <a:outerShdw blurRad="50800" dist="38100" dir="10800000" algn="r" rotWithShape="0">
                    <a:srgbClr val="000000">
                      <a:lumMod val="95000"/>
                      <a:lumOff val="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además, entre ustedes y nosotros se abre  un  abismo inmenso, para que no puedan cruzar, aunque quieran, desde aquí hacia ustedes, ni puedan pasar de ahí hasta nosotros</a:t>
            </a:r>
            <a:r>
              <a:rPr lang="es-PE" sz="2800" dirty="0" smtClean="0">
                <a:solidFill>
                  <a:srgbClr val="FFFFFF"/>
                </a:solidFill>
                <a:effectLst>
                  <a:glow rad="101600">
                    <a:srgbClr val="420000">
                      <a:alpha val="60000"/>
                    </a:srgbClr>
                  </a:glow>
                  <a:outerShdw blurRad="50800" dist="38100" dir="10800000" algn="r" rotWithShape="0">
                    <a:srgbClr val="000000">
                      <a:lumMod val="95000"/>
                      <a:lumOff val="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”.</a:t>
            </a:r>
            <a:endParaRPr lang="es-ES" sz="2800" dirty="0">
              <a:solidFill>
                <a:srgbClr val="FFFFFF"/>
              </a:solidFill>
              <a:effectLst>
                <a:glow rad="101600">
                  <a:srgbClr val="420000">
                    <a:alpha val="60000"/>
                  </a:srgbClr>
                </a:glow>
                <a:outerShdw blurRad="50800" dist="38100" dir="10800000" algn="r" rotWithShape="0">
                  <a:srgbClr val="000000">
                    <a:lumMod val="95000"/>
                    <a:lumOff val="5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368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6" y="571566"/>
            <a:ext cx="7938215" cy="5755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21946" y="776838"/>
            <a:ext cx="376021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El rico insistió: “Te ruego, entonces, padre, que mandes a Lázaro a casa de mi padre, </a:t>
            </a: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42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porque tengo cinco hermanos, para que, con su testimonio, evites  que vengan también ellos a este lugar de tormento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42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".</a:t>
            </a:r>
            <a:endParaRPr lang="es-ES" sz="2800" b="1" dirty="0">
              <a:solidFill>
                <a:srgbClr val="FFFFFF"/>
              </a:solidFill>
              <a:effectLst>
                <a:glow rad="101600">
                  <a:srgbClr val="4600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16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539646"/>
            <a:ext cx="8083296" cy="57787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2302" y="595993"/>
            <a:ext cx="223326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4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Abraham </a:t>
            </a:r>
            <a:r>
              <a:rPr lang="es-PE" sz="34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 dice: "Tienen a Moisés </a:t>
            </a:r>
            <a:r>
              <a:rPr lang="es-PE" sz="34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  </a:t>
            </a:r>
            <a:r>
              <a:rPr lang="es-PE" sz="34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los profetas; que los escuchen". </a:t>
            </a:r>
            <a:endParaRPr lang="es-ES" sz="34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73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iácono Luis Brea Torrens: Lectura orante del Evangelio del Jueves de la  Semana 2 de Cuaresma: Lucas 16,19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30" y="572838"/>
            <a:ext cx="7970978" cy="580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7DB692-15EB-49E9-9FB4-6CBB870B9270}" type="datetime10">
              <a:rPr lang="ca-ES" smtClean="0">
                <a:solidFill>
                  <a:srgbClr val="000000"/>
                </a:solidFill>
              </a:rPr>
              <a:pPr>
                <a:defRPr/>
              </a:pPr>
              <a:t>10:29</a:t>
            </a:fld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30" y="6197598"/>
            <a:ext cx="2419926" cy="180481"/>
          </a:xfrm>
          <a:prstGeom prst="rect">
            <a:avLst/>
          </a:prstGeom>
        </p:spPr>
      </p:pic>
      <p:sp>
        <p:nvSpPr>
          <p:cNvPr id="7" name="27 CuadroTexto"/>
          <p:cNvSpPr txBox="1"/>
          <p:nvPr/>
        </p:nvSpPr>
        <p:spPr>
          <a:xfrm>
            <a:off x="554833" y="580817"/>
            <a:ext cx="407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26° </a:t>
            </a:r>
            <a:r>
              <a:rPr lang="es-PE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 “C”  TO</a:t>
            </a:r>
          </a:p>
        </p:txBody>
      </p:sp>
      <p:sp>
        <p:nvSpPr>
          <p:cNvPr id="8" name="26 Rectángulo"/>
          <p:cNvSpPr/>
          <p:nvPr/>
        </p:nvSpPr>
        <p:spPr>
          <a:xfrm>
            <a:off x="591130" y="988906"/>
            <a:ext cx="281709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</a:rPr>
              <a:t>Lucas16, 19-31</a:t>
            </a:r>
          </a:p>
        </p:txBody>
      </p:sp>
      <p:sp>
        <p:nvSpPr>
          <p:cNvPr id="9" name="6 CuadroTexto"/>
          <p:cNvSpPr txBox="1"/>
          <p:nvPr/>
        </p:nvSpPr>
        <p:spPr>
          <a:xfrm>
            <a:off x="5560291" y="6008747"/>
            <a:ext cx="285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b="1" dirty="0" smtClean="0">
                <a:solidFill>
                  <a:schemeClr val="bg1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Setiembre 2022</a:t>
            </a:r>
            <a:endParaRPr lang="es-PE" b="1" dirty="0">
              <a:solidFill>
                <a:schemeClr val="bg1"/>
              </a:solidFill>
              <a:effectLst>
                <a:glow rad="101600">
                  <a:srgbClr val="46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2876114" y="3101493"/>
            <a:ext cx="4389335" cy="1506737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oper Black" pitchFamily="18" charset="0"/>
              </a:rPr>
              <a:t>HABÍA UN  POBRE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oper Black" pitchFamily="18" charset="0"/>
              </a:rPr>
              <a:t>LLAMADO LÁZARO</a:t>
            </a:r>
          </a:p>
          <a:p>
            <a:endParaRPr lang="es-P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128" y="578004"/>
            <a:ext cx="7989454" cy="57673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4525818" y="578004"/>
            <a:ext cx="3916218" cy="30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rgbClr val="FFFFFF"/>
                </a:solidFill>
                <a:effectLst>
                  <a:glow rad="101600">
                    <a:srgbClr val="32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rico contestó: </a:t>
            </a:r>
            <a:r>
              <a:rPr lang="es-PE" sz="3200" b="1" dirty="0" smtClean="0">
                <a:solidFill>
                  <a:srgbClr val="FFFFFF"/>
                </a:solidFill>
                <a:effectLst>
                  <a:glow rad="101600">
                    <a:srgbClr val="32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"</a:t>
            </a:r>
            <a:r>
              <a:rPr lang="es-PE" sz="3200" b="1" dirty="0">
                <a:solidFill>
                  <a:srgbClr val="FFFFFF"/>
                </a:solidFill>
                <a:effectLst>
                  <a:glow rad="101600">
                    <a:srgbClr val="32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No, padre Abraham.      Pero si alguno de entre los muertos va a verlos, se arrepentirán“.</a:t>
            </a:r>
            <a:endParaRPr lang="es-ES" sz="3200" b="1" dirty="0">
              <a:solidFill>
                <a:srgbClr val="FFFFFF"/>
              </a:solidFill>
              <a:effectLst>
                <a:glow rad="101600">
                  <a:srgbClr val="3200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302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159" y="535711"/>
            <a:ext cx="8070112" cy="58373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98868" y="734251"/>
            <a:ext cx="253906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200" dirty="0">
                <a:solidFill>
                  <a:srgbClr val="FFFFFF"/>
                </a:solidFill>
                <a:effectLst>
                  <a:glow rad="101600">
                    <a:srgbClr val="880C02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Abraham le dijo: "Si no escuchan a Moisés y a los profetas, no harán caso ni aunque resucite un muerto".</a:t>
            </a:r>
            <a:endParaRPr lang="es-ES" sz="3200" dirty="0">
              <a:solidFill>
                <a:srgbClr val="FFFFFF"/>
              </a:solidFill>
              <a:effectLst>
                <a:glow rad="101600">
                  <a:srgbClr val="880C02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31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rábola del rico epulón y el pobre Láza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9" y="569945"/>
            <a:ext cx="7944715" cy="57384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98982" y="3054932"/>
            <a:ext cx="5172362" cy="1729504"/>
          </a:xfr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r">
              <a:buFont typeface="Wingdings" panose="05000000000000000000" pitchFamily="2" charset="2"/>
              <a:buChar char="v"/>
            </a:pPr>
            <a:r>
              <a:rPr lang="es-PE" dirty="0" smtClean="0">
                <a:solidFill>
                  <a:schemeClr val="bg1"/>
                </a:solidFill>
                <a:effectLst>
                  <a:glow rad="101600">
                    <a:srgbClr val="36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Compara la situación del pobre y del rico antes y después de la muerte </a:t>
            </a:r>
          </a:p>
          <a:p>
            <a:pPr algn="r">
              <a:buNone/>
            </a:pPr>
            <a:endParaRPr lang="es-PE" dirty="0">
              <a:solidFill>
                <a:schemeClr val="bg1"/>
              </a:solidFill>
              <a:effectLst>
                <a:glow rad="101600">
                  <a:srgbClr val="36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3359169" y="4909758"/>
            <a:ext cx="5784831" cy="86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200" b="1" kern="0" dirty="0">
                <a:solidFill>
                  <a:srgbClr val="FFFFFF"/>
                </a:solidFill>
                <a:effectLst>
                  <a:glow rad="63500">
                    <a:srgbClr val="420000"/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¿Cuál es la situación de los dos antes de la muerte?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73739" y="677897"/>
            <a:ext cx="5344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FF0000"/>
                  </a:outerShdw>
                </a:effectLst>
                <a:latin typeface="Times New Roman" pitchFamily="18" charset="0"/>
              </a:rPr>
              <a:t>Preguntas para la lectura:</a:t>
            </a:r>
          </a:p>
        </p:txBody>
      </p:sp>
    </p:spTree>
    <p:extLst>
      <p:ext uri="{BB962C8B-B14F-4D97-AF65-F5344CB8AC3E}">
        <p14:creationId xmlns:p14="http://schemas.microsoft.com/office/powerpoint/2010/main" val="49359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-3.88889E-6 2.22222E-6 C 0.01198 -0.02408 0.03299 -0.05857 0.05799 -0.05857 C 0.09497 -0.05857 0.125 -0.02269 0.125 0.02268 C 0.125 0.03727 0.12205 0.05069 0.11598 0.0625 C 0.11702 0.0625 -3.88889E-6 0.24236 -3.88889E-6 0.24375 C -3.88889E-6 0.24236 -0.11701 0.0625 -0.11597 0.0625 C -0.12204 0.05069 -0.125 0.03727 -0.125 0.02268 C -0.125 -0.02269 -0.09496 -0.05857 -0.05694 -0.05857 C -0.03298 -0.05857 -0.01198 -0.02408 -3.88889E-6 2.22222E-6 Z " pathEditMode="relative" rAng="0" ptsTypes="AAAAAAA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96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-5.55556E-7 4.81481E-6 C 0.01198 -0.02408 0.03299 -0.05857 0.05799 -0.05857 C 0.09497 -0.05857 0.125 -0.02269 0.125 0.02268 C 0.125 0.03726 0.12205 0.05069 0.11597 0.0625 C 0.11701 0.0625 -5.55556E-7 0.24236 -5.55556E-7 0.24375 C -5.55556E-7 0.24236 -0.11701 0.0625 -0.11597 0.0625 C -0.12205 0.05069 -0.125 0.03726 -0.125 0.02268 C -0.125 -0.02269 -0.09496 -0.05857 -0.05694 -0.05857 C -0.03299 -0.05857 -0.01198 -0.02408 -5.55556E-7 4.81481E-6 Z " pathEditMode="relative" rAng="0" ptsTypes="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6" y="584849"/>
            <a:ext cx="7990101" cy="5742060"/>
          </a:xfrm>
          <a:prstGeom prst="rect">
            <a:avLst/>
          </a:prstGeom>
        </p:spPr>
      </p:pic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1416410" y="3808114"/>
            <a:ext cx="4849873" cy="202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s-PE" sz="3200" kern="0" dirty="0">
                <a:latin typeface="Britannic Bold" pitchFamily="34" charset="0"/>
              </a:rPr>
              <a:t>¿Qué cambia en la situación del pobre y del rico después de la muerte?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3200" kern="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0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-2.77778E-6 -7.40741E-7 C 0.01198 -0.02407 0.03299 -0.05856 0.05799 -0.05856 C 0.09497 -0.05856 0.125 -0.02268 0.125 0.02269 C 0.125 0.03727 0.12205 0.0507 0.11598 0.0625 C 0.11702 0.0625 -2.77778E-6 0.24236 -2.77778E-6 0.24375 C -2.77778E-6 0.24236 -0.11701 0.0625 -0.11597 0.0625 C -0.12205 0.0507 -0.125 0.03727 -0.125 0.02269 C -0.125 -0.02268 -0.09496 -0.05856 -0.05694 -0.05856 C -0.03298 -0.05856 -0.01198 -0.02407 -2.77778E-6 -7.40741E-7 Z " pathEditMode="relative" rAng="0" ptsTypes="AAAA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08" y="547438"/>
            <a:ext cx="7943827" cy="5797943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3261290" y="1560945"/>
            <a:ext cx="2372892" cy="405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3200" kern="0" dirty="0" smtClean="0">
              <a:solidFill>
                <a:srgbClr val="C00000"/>
              </a:solidFill>
              <a:latin typeface="Bauhaus 93" panose="04030905020B02020C02" pitchFamily="82" charset="0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200" kern="0" dirty="0" smtClean="0">
                <a:solidFill>
                  <a:srgbClr val="C00000"/>
                </a:solidFill>
                <a:latin typeface="Bauhaus 93" panose="04030905020B02020C02" pitchFamily="82" charset="0"/>
              </a:rPr>
              <a:t>¿</a:t>
            </a:r>
            <a:r>
              <a:rPr lang="es-PE" sz="3200" kern="0" dirty="0">
                <a:solidFill>
                  <a:srgbClr val="C00000"/>
                </a:solidFill>
                <a:latin typeface="Bauhaus 93" panose="04030905020B02020C02" pitchFamily="82" charset="0"/>
              </a:rPr>
              <a:t>Qué separa al pobre y al rico antes </a:t>
            </a:r>
            <a:r>
              <a:rPr lang="es-PE" sz="3200" kern="0" dirty="0" smtClean="0">
                <a:solidFill>
                  <a:srgbClr val="C00000"/>
                </a:solidFill>
                <a:latin typeface="Bauhaus 93" panose="04030905020B02020C02" pitchFamily="82" charset="0"/>
              </a:rPr>
              <a:t>            de </a:t>
            </a:r>
            <a:r>
              <a:rPr lang="es-PE" sz="3200" kern="0" dirty="0">
                <a:solidFill>
                  <a:srgbClr val="C00000"/>
                </a:solidFill>
                <a:latin typeface="Bauhaus 93" panose="04030905020B02020C02" pitchFamily="82" charset="0"/>
              </a:rPr>
              <a:t>la muerte? </a:t>
            </a:r>
          </a:p>
        </p:txBody>
      </p:sp>
    </p:spTree>
    <p:extLst>
      <p:ext uri="{BB962C8B-B14F-4D97-AF65-F5344CB8AC3E}">
        <p14:creationId xmlns:p14="http://schemas.microsoft.com/office/powerpoint/2010/main" val="19155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9" y="542914"/>
            <a:ext cx="8023722" cy="5802468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 rot="744290">
            <a:off x="2218163" y="4047993"/>
            <a:ext cx="3447453" cy="184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kern="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 ¿qué pide el rico </a:t>
            </a:r>
            <a:r>
              <a:rPr lang="es-PE" sz="2800" kern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          y </a:t>
            </a:r>
            <a:r>
              <a:rPr lang="es-PE" sz="2800" kern="0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qué le responde </a:t>
            </a:r>
            <a:r>
              <a:rPr lang="es-PE" sz="2800" kern="0" dirty="0" err="1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Abrahám</a:t>
            </a:r>
            <a:r>
              <a:rPr lang="es-PE" sz="2800" kern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?</a:t>
            </a:r>
            <a:endParaRPr lang="es-PE" sz="2800" kern="0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800" kern="0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 rot="20845894">
            <a:off x="1418174" y="1267621"/>
            <a:ext cx="3174825" cy="170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200" kern="0" dirty="0" smtClean="0">
                <a:latin typeface="Bahnschrift SemiBold Condensed" panose="020B0502040204020203" pitchFamily="34" charset="0"/>
              </a:rPr>
              <a:t>En </a:t>
            </a:r>
            <a:r>
              <a:rPr lang="es-PE" sz="3200" kern="0" dirty="0">
                <a:latin typeface="Bahnschrift SemiBold Condensed" panose="020B0502040204020203" pitchFamily="34" charset="0"/>
              </a:rPr>
              <a:t>la conversación entre el rico y el padre </a:t>
            </a:r>
            <a:r>
              <a:rPr lang="es-PE" sz="3200" kern="0" dirty="0" smtClean="0">
                <a:latin typeface="Bahnschrift SemiBold Condensed" panose="020B0502040204020203" pitchFamily="34" charset="0"/>
              </a:rPr>
              <a:t>Abraham </a:t>
            </a:r>
            <a:endParaRPr lang="es-PE" sz="3200" kern="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3" y="548680"/>
            <a:ext cx="8180832" cy="579670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05848" y="1557228"/>
            <a:ext cx="1856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kern="0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0000">
                      <a:lumMod val="95000"/>
                      <a:lumOff val="5000"/>
                      <a:alpha val="40000"/>
                    </a:srgbClr>
                  </a:outerShdw>
                </a:effectLst>
                <a:latin typeface="AR CENA" panose="02000000000000000000" pitchFamily="2" charset="0"/>
              </a:rPr>
              <a:t>Motivación: </a:t>
            </a:r>
            <a:endParaRPr lang="en-US" sz="28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15793" y="5014823"/>
            <a:ext cx="8032094" cy="1866390"/>
          </a:xfrm>
          <a:prstGeom prst="rect">
            <a:avLst/>
          </a:prstGeom>
          <a:noFill/>
          <a:effectLst>
            <a:softEdge rad="63500"/>
          </a:effec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kern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0000">
                      <a:lumMod val="95000"/>
                      <a:lumOff val="5000"/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También </a:t>
            </a:r>
            <a:r>
              <a:rPr lang="es-PE" sz="2800" kern="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0000">
                      <a:lumMod val="95000"/>
                      <a:lumOff val="5000"/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en nuestros </a:t>
            </a:r>
            <a:r>
              <a:rPr lang="es-PE" sz="2800" kern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0000">
                      <a:lumMod val="95000"/>
                      <a:lumOff val="5000"/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días, </a:t>
            </a:r>
            <a:r>
              <a:rPr lang="es-PE" sz="2800" kern="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0000">
                      <a:lumMod val="95000"/>
                      <a:lumOff val="5000"/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la preocupación por el propio bienestar camina unida a la despreocupación por la vida de los demás. Meditemos la Palabra en actitud de </a:t>
            </a:r>
            <a:r>
              <a:rPr lang="es-PE" sz="2800" kern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0000">
                      <a:lumMod val="95000"/>
                      <a:lumOff val="5000"/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conversión.</a:t>
            </a:r>
            <a:endParaRPr lang="es-PE" sz="2800" kern="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000000">
                    <a:lumMod val="95000"/>
                    <a:lumOff val="5000"/>
                    <a:alpha val="4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8" y="548680"/>
            <a:ext cx="2651760" cy="902208"/>
          </a:xfrm>
          <a:prstGeom prst="round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187624" y="548680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400" b="1" i="1" kern="0" dirty="0" smtClean="0">
                <a:solidFill>
                  <a:srgbClr val="BBE0E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_tradnl" sz="2400" b="1" i="1" kern="0" dirty="0">
              <a:solidFill>
                <a:srgbClr val="BBE0E3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4675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7b/33/78/7b3378c5ce63be7160637686e011ce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7" y="554819"/>
            <a:ext cx="7965680" cy="57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71601" y="1123304"/>
            <a:ext cx="67347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600" b="1" dirty="0" smtClean="0">
                <a:solidFill>
                  <a:srgbClr val="FFFF00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¿En qué sentido yo puedo ser un “hombre muy rico”?</a:t>
            </a:r>
            <a:r>
              <a:rPr lang="es-ES" sz="3600" b="1" dirty="0">
                <a:solidFill>
                  <a:srgbClr val="FFFF00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¿Cuáles son mis </a:t>
            </a:r>
            <a:r>
              <a:rPr lang="es-ES" sz="3600" b="1" dirty="0" smtClean="0">
                <a:solidFill>
                  <a:srgbClr val="FFFF00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riquezas </a:t>
            </a:r>
            <a:r>
              <a:rPr lang="es-ES" sz="3600" b="1" dirty="0">
                <a:solidFill>
                  <a:srgbClr val="FFFF00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hoy?</a:t>
            </a:r>
            <a:r>
              <a:rPr lang="es-PE" sz="3600" b="1" dirty="0" smtClean="0">
                <a:solidFill>
                  <a:srgbClr val="FFFF00"/>
                </a:solidFill>
                <a:effectLst>
                  <a:glow rad="101600">
                    <a:srgbClr val="5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s-ES" sz="3600" b="1" dirty="0">
              <a:solidFill>
                <a:srgbClr val="FFFF00"/>
              </a:solidFill>
              <a:effectLst>
                <a:glow rad="101600">
                  <a:srgbClr val="5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98336" y="2277466"/>
            <a:ext cx="2558471" cy="3620654"/>
          </a:xfrm>
          <a:prstGeom prst="rect">
            <a:avLst/>
          </a:prstGeom>
        </p:spPr>
      </p:pic>
      <p:pic>
        <p:nvPicPr>
          <p:cNvPr id="2054" name="Picture 6" descr="Fotos de Bonhomme blanc icone, Imágenes de Bonhomme blanc icone ⬇ Descargar  | Depositphoto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5" y="2570124"/>
            <a:ext cx="2859975" cy="285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1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55" y="2279037"/>
            <a:ext cx="2890982" cy="29025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074" name="Picture 2" descr="https://i.pinimg.com/564x/ef/c1/fc/efc1fc6ab964f6a5b5d2ae1c15ea10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7" y="568305"/>
            <a:ext cx="8046235" cy="57938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732657" y="1301521"/>
            <a:ext cx="378001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¿Puedo en algún sentido compararme con el “pobre Lázaro</a:t>
            </a:r>
            <a:r>
              <a:rPr lang="es-P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r>
              <a:rPr lang="es-PE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s-PE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¿</a:t>
            </a:r>
            <a:r>
              <a:rPr lang="es-PE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 qué sentido yo soy pobre hoy</a:t>
            </a:r>
            <a:r>
              <a:rPr lang="es-PE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s-PE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2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9" y="558892"/>
            <a:ext cx="8014422" cy="5786490"/>
          </a:xfrm>
          <a:prstGeom prst="rect">
            <a:avLst/>
          </a:prstGeom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93869" y="737492"/>
            <a:ext cx="312838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¿Soy capaz de ver que hay pobres “junto a la entrada de mi casa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32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Descubro al pobre en las “puertas” de mi vida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ES" sz="32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8" y="530721"/>
            <a:ext cx="8038343" cy="584237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902318" y="5911426"/>
            <a:ext cx="717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latin typeface="Arial Rounded MT Bold" panose="020F0704030504030204" pitchFamily="34" charset="0"/>
              </a:rPr>
              <a:t>Cantos sugeridos:</a:t>
            </a:r>
            <a:r>
              <a:rPr lang="es-PE" sz="2400" dirty="0">
                <a:latin typeface="Arial Rounded MT Bold" panose="020F0704030504030204" pitchFamily="34" charset="0"/>
              </a:rPr>
              <a:t> Cuando el pobre nada tiene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296357" y="1001275"/>
            <a:ext cx="6391564" cy="1180140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600" b="1" kern="0" dirty="0"/>
              <a:t>     Ambientación: </a:t>
            </a:r>
            <a:r>
              <a:rPr lang="es-PE" sz="2600" b="1" kern="0" dirty="0"/>
              <a:t>Una mesa con panes, frutas, monedas</a:t>
            </a:r>
            <a:r>
              <a:rPr lang="es-PE" sz="2600" b="1" kern="0" dirty="0" smtClean="0"/>
              <a:t>…;y </a:t>
            </a:r>
            <a:r>
              <a:rPr lang="es-PE" sz="2600" b="1" kern="0" dirty="0"/>
              <a:t>al pie, una pequeña vela con una flor.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600" b="1" kern="0" dirty="0"/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600" b="1" kern="0" dirty="0"/>
          </a:p>
        </p:txBody>
      </p:sp>
    </p:spTree>
    <p:extLst>
      <p:ext uri="{BB962C8B-B14F-4D97-AF65-F5344CB8AC3E}">
        <p14:creationId xmlns:p14="http://schemas.microsoft.com/office/powerpoint/2010/main" val="38289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5" y="580782"/>
            <a:ext cx="7949277" cy="5773835"/>
          </a:xfrm>
          <a:prstGeom prst="rect">
            <a:avLst/>
          </a:prstGeom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366983" y="2845919"/>
            <a:ext cx="59297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rgbClr val="C00000"/>
                </a:solidFill>
                <a:latin typeface="Arial Unicode MS" pitchFamily="34" charset="-128"/>
              </a:rPr>
              <a:t>¿Cómo me comporto con “esos” pobres que Dios pone en mi camino?</a:t>
            </a:r>
            <a:endParaRPr lang="es-ES" sz="3200" b="1" dirty="0">
              <a:solidFill>
                <a:srgbClr val="C00000"/>
              </a:solidFill>
              <a:latin typeface="Arial Unicode MS" pitchFamily="34" charset="-128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227785" y="1276259"/>
            <a:ext cx="64845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Hacer una lista con los “pobres” con los cuáles </a:t>
            </a:r>
            <a:r>
              <a:rPr lang="es-PE" sz="32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tomo contacto           en </a:t>
            </a:r>
            <a:r>
              <a:rPr lang="es-PE" sz="32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 vida habitual.</a:t>
            </a:r>
          </a:p>
        </p:txBody>
      </p:sp>
    </p:spTree>
    <p:extLst>
      <p:ext uri="{BB962C8B-B14F-4D97-AF65-F5344CB8AC3E}">
        <p14:creationId xmlns:p14="http://schemas.microsoft.com/office/powerpoint/2010/main" val="17947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1" y="560647"/>
            <a:ext cx="7915563" cy="58124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 rot="21011842">
            <a:off x="1330037" y="1510307"/>
            <a:ext cx="315883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2400" b="1" dirty="0">
                <a:solidFill>
                  <a:srgbClr val="880C02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algn="l" rotWithShape="0">
                    <a:schemeClr val="bg1"/>
                  </a:outerShdw>
                </a:effectLst>
                <a:latin typeface="Arial" charset="0"/>
              </a:rPr>
              <a:t>¿Me doy cuanta qué en cada gesto de entrega, servicio y solicitud por los pobres  </a:t>
            </a:r>
            <a:r>
              <a:rPr lang="es-PE" sz="2400" b="1" dirty="0" smtClean="0">
                <a:solidFill>
                  <a:srgbClr val="880C02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algn="l" rotWithShape="0">
                    <a:schemeClr val="bg1"/>
                  </a:outerShdw>
                </a:effectLst>
                <a:latin typeface="Arial" charset="0"/>
              </a:rPr>
              <a:t>en </a:t>
            </a:r>
            <a:r>
              <a:rPr lang="es-PE" sz="2400" b="1" dirty="0">
                <a:solidFill>
                  <a:srgbClr val="880C02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algn="l" rotWithShape="0">
                    <a:schemeClr val="bg1"/>
                  </a:outerShdw>
                </a:effectLst>
                <a:latin typeface="Arial" charset="0"/>
              </a:rPr>
              <a:t>esta vida me estoy </a:t>
            </a:r>
            <a:r>
              <a:rPr lang="es-PE" sz="2400" b="1" dirty="0" smtClean="0">
                <a:solidFill>
                  <a:srgbClr val="880C02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algn="l" rotWithShape="0">
                    <a:schemeClr val="bg1"/>
                  </a:outerShdw>
                </a:effectLst>
                <a:latin typeface="Arial" charset="0"/>
              </a:rPr>
              <a:t>jugando </a:t>
            </a:r>
            <a:r>
              <a:rPr lang="es-PE" sz="2400" b="1" dirty="0">
                <a:solidFill>
                  <a:srgbClr val="880C02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algn="l" rotWithShape="0">
                    <a:schemeClr val="bg1"/>
                  </a:outerShdw>
                </a:effectLst>
                <a:latin typeface="Arial" charset="0"/>
              </a:rPr>
              <a:t>la plenitud de </a:t>
            </a:r>
            <a:r>
              <a:rPr lang="es-PE" sz="2400" b="1" dirty="0" smtClean="0">
                <a:solidFill>
                  <a:srgbClr val="880C02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algn="l" rotWithShape="0">
                    <a:schemeClr val="bg1"/>
                  </a:outerShdw>
                </a:effectLst>
                <a:latin typeface="Arial" charset="0"/>
              </a:rPr>
              <a:t>la </a:t>
            </a:r>
            <a:r>
              <a:rPr lang="es-PE" sz="2400" b="1" dirty="0">
                <a:solidFill>
                  <a:srgbClr val="880C02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algn="l" rotWithShape="0">
                    <a:schemeClr val="bg1"/>
                  </a:outerShdw>
                </a:effectLst>
                <a:latin typeface="Arial" charset="0"/>
              </a:rPr>
              <a:t>vida eterna</a:t>
            </a:r>
            <a:r>
              <a:rPr lang="es-PE" sz="2400" b="1" dirty="0" smtClean="0">
                <a:solidFill>
                  <a:srgbClr val="880C02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algn="l" rotWithShape="0">
                    <a:schemeClr val="bg1"/>
                  </a:outerShdw>
                </a:effectLst>
                <a:latin typeface="Arial" charset="0"/>
              </a:rPr>
              <a:t>?</a:t>
            </a:r>
            <a:endParaRPr lang="es-ES" sz="2400" b="1" dirty="0">
              <a:solidFill>
                <a:srgbClr val="880C02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50800" dist="38100" algn="l" rotWithShape="0">
                  <a:schemeClr val="bg1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3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0" y="559826"/>
            <a:ext cx="7959427" cy="582212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210278" y="1206975"/>
            <a:ext cx="1853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Motivación: </a:t>
            </a:r>
            <a:endParaRPr lang="en-US" sz="2800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644970" y="478969"/>
            <a:ext cx="2565308" cy="851554"/>
          </a:xfrm>
          <a:prstGeom prst="roundRect">
            <a:avLst>
              <a:gd name="adj" fmla="val 16667"/>
            </a:avLst>
          </a:prstGeom>
          <a:solidFill>
            <a:srgbClr val="0060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s-PE" b="1" dirty="0" err="1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Oratio</a:t>
            </a:r>
            <a:endParaRPr lang="es-PE" b="1" dirty="0">
              <a:solidFill>
                <a:srgbClr val="FFFF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</a:pPr>
            <a:r>
              <a:rPr lang="es-PE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¿Qué le digo al Señor motivado por su Palabra?</a:t>
            </a:r>
            <a:endParaRPr lang="es-PE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644970" y="4479665"/>
            <a:ext cx="8052747" cy="179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ES_tradnl" sz="30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Llamados </a:t>
            </a:r>
            <a:r>
              <a:rPr lang="es-ES_tradnl" sz="30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a la conversión, le pedimos al Señor que nos ayude a cambiar de actitudes, a transformar nuestro corazón, a veces endurecido, en un corazón sensible ante las necesidades de los demás</a:t>
            </a:r>
            <a:r>
              <a:rPr lang="es-ES_tradnl" sz="30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. </a:t>
            </a:r>
            <a:endParaRPr lang="es-PE" sz="3000" kern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  <a:p>
            <a:pPr algn="ctr" eaLnBrk="0" fontAlgn="base" hangingPunct="0">
              <a:spcAft>
                <a:spcPct val="0"/>
              </a:spcAft>
              <a:defRPr/>
            </a:pPr>
            <a:endParaRPr lang="es-ES" sz="3000" kern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92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2.bp.blogspot.com/-zigXW5KvoTw/Vs-COEB_g1I/AAAAAAAFR58/gumf-TfJ9eI/s1600/Evangelio-Epul%25C3%25B3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7" y="548000"/>
            <a:ext cx="7992370" cy="576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057886" y="548000"/>
            <a:ext cx="2266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Luego de un tiempo de oración personal, compartimos 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ES_tradnl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nuestra 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oración .             </a:t>
            </a:r>
            <a:endParaRPr lang="es-PE" sz="2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8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48" y="577642"/>
            <a:ext cx="8079331" cy="5823157"/>
          </a:xfrm>
          <a:prstGeom prst="rect">
            <a:avLst/>
          </a:prstGeom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6085" y="457874"/>
            <a:ext cx="4465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Salmo</a:t>
            </a:r>
            <a:r>
              <a:rPr lang="ca-E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145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5853" y="5816024"/>
            <a:ext cx="63516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Alaba,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alma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mía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, a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Señor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.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05198" y="457874"/>
            <a:ext cx="310938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749300">
              <a:schemeClr val="accent4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Él mantiene su fidelidad perpetuamente, él hace justicia a los oprimidos, él da pan a los hambrientos.                 El Señor liberta a los cautivos. </a:t>
            </a:r>
            <a:endParaRPr lang="ca-ES" sz="2800" b="1" i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4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niebla se está despejand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640" y="535710"/>
            <a:ext cx="7948705" cy="58373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193846" y="5614548"/>
            <a:ext cx="6806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Alaba, alma </a:t>
            </a:r>
            <a:r>
              <a:rPr lang="ca-E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mía</a:t>
            </a:r>
            <a:r>
              <a:rPr lang="ca-E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 al Señor.</a:t>
            </a:r>
            <a:endParaRPr lang="es-E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00664" y="535710"/>
            <a:ext cx="81926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itchFamily="66" charset="0"/>
                <a:cs typeface="Times New Roman" pitchFamily="18" charset="0"/>
              </a:rPr>
              <a:t>El Señor abre los ojos al ciego, endereza a los que ya se 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itchFamily="66" charset="0"/>
                <a:cs typeface="Times New Roman" pitchFamily="18" charset="0"/>
              </a:rPr>
              <a:t>doblan, el </a:t>
            </a:r>
            <a:r>
              <a:rPr lang="es-ES" sz="2800" b="1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Comic Sans MS" pitchFamily="66" charset="0"/>
                <a:cs typeface="Times New Roman" pitchFamily="18" charset="0"/>
              </a:rPr>
              <a:t>Señor ama a los justos; el Señor guarda a los peregrinos.</a:t>
            </a:r>
          </a:p>
        </p:txBody>
      </p:sp>
    </p:spTree>
    <p:extLst>
      <p:ext uri="{BB962C8B-B14F-4D97-AF65-F5344CB8AC3E}">
        <p14:creationId xmlns:p14="http://schemas.microsoft.com/office/powerpoint/2010/main" val="124939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44" y="569514"/>
            <a:ext cx="8088656" cy="5822049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56759" y="4881709"/>
            <a:ext cx="3522878" cy="109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Alaba, </a:t>
            </a:r>
            <a:r>
              <a:rPr lang="ca-E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alma</a:t>
            </a:r>
            <a:r>
              <a:rPr lang="ca-E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mía</a:t>
            </a:r>
            <a:r>
              <a:rPr lang="ca-E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 al </a:t>
            </a:r>
            <a:r>
              <a:rPr lang="ca-E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Señor</a:t>
            </a:r>
            <a:r>
              <a:rPr lang="ca-E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.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27851" y="802852"/>
            <a:ext cx="39148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7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Sustenta al huérfano y a la viuda y trastorna el camino de los malvados</a:t>
            </a:r>
            <a:r>
              <a:rPr lang="es-ES" sz="27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.             El </a:t>
            </a:r>
            <a:r>
              <a:rPr lang="es-ES" sz="27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Señor reina eternamente</a:t>
            </a:r>
            <a:r>
              <a:rPr lang="es-ES" sz="27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, tu </a:t>
            </a:r>
            <a:r>
              <a:rPr lang="es-ES" sz="27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Dios, Sión, de edad en </a:t>
            </a:r>
            <a:r>
              <a:rPr lang="es-ES" sz="27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edad.</a:t>
            </a:r>
            <a:endParaRPr lang="ca-ES" sz="2700" b="1" i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st="38100" algn="l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3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5" y="520341"/>
            <a:ext cx="8063344" cy="585275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33280" y="3325277"/>
            <a:ext cx="496842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300" b="1" kern="0" dirty="0" smtClean="0">
                <a:solidFill>
                  <a:srgbClr val="FFFFFF"/>
                </a:solidFill>
                <a:effectLst>
                  <a:glow rad="101600">
                    <a:srgbClr val="140A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Pues bien, esta pequeña compañía de la Misión procura dedicarse con afecto a servir a los pobres, que son los preferidos de Dios; por eso tenemos motivos para esperar que, por amor hacia ellos, también nos amará Dios a nosotros.</a:t>
            </a:r>
            <a:endParaRPr lang="es-ES" sz="2300" b="1" kern="0" dirty="0">
              <a:solidFill>
                <a:srgbClr val="FFFFFF"/>
              </a:solidFill>
              <a:effectLst>
                <a:glow rad="101600">
                  <a:srgbClr val="140A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56145" y="1050691"/>
            <a:ext cx="6973455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200" b="1" kern="0" dirty="0" smtClean="0">
                <a:solidFill>
                  <a:srgbClr val="FFFFFF"/>
                </a:solidFill>
                <a:effectLst>
                  <a:glow rad="101600">
                    <a:srgbClr val="140A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Motivación: </a:t>
            </a:r>
          </a:p>
          <a:p>
            <a:pPr algn="ctr">
              <a:defRPr/>
            </a:pPr>
            <a:r>
              <a:rPr lang="es-PE" sz="2300" b="1" kern="0" dirty="0" smtClean="0">
                <a:solidFill>
                  <a:srgbClr val="FFFFFF"/>
                </a:solidFill>
                <a:effectLst>
                  <a:glow rad="101600">
                    <a:srgbClr val="140A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San </a:t>
            </a:r>
            <a:r>
              <a:rPr lang="es-PE" sz="2300" b="1" kern="0" dirty="0">
                <a:solidFill>
                  <a:srgbClr val="FFFFFF"/>
                </a:solidFill>
                <a:effectLst>
                  <a:glow rad="101600">
                    <a:srgbClr val="140A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Vicente nos dice: “Dios ama a los pobres, y por consiguiente ama a quienes aman a los pobres</a:t>
            </a:r>
            <a:r>
              <a:rPr lang="es-PE" sz="2300" b="1" kern="0" dirty="0" smtClean="0">
                <a:solidFill>
                  <a:srgbClr val="FFFFFF"/>
                </a:solidFill>
                <a:effectLst>
                  <a:glow rad="101600">
                    <a:srgbClr val="140A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pues, cuando se ama mucho a una persona, se siente también afecto a sus amigos y servidores. </a:t>
            </a:r>
            <a:endParaRPr lang="es-ES" sz="2300" b="1" kern="0" dirty="0">
              <a:solidFill>
                <a:srgbClr val="FFFFFF"/>
              </a:solidFill>
              <a:effectLst>
                <a:glow rad="101600">
                  <a:srgbClr val="140A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7" y="566521"/>
            <a:ext cx="3157728" cy="79122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46501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1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7" y="554829"/>
            <a:ext cx="7971812" cy="5818262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2787944" y="699182"/>
            <a:ext cx="5561734" cy="364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300" kern="0" dirty="0">
                <a:latin typeface="Comic Sans MS" pitchFamily="66" charset="0"/>
              </a:rPr>
              <a:t>    Así pues, hermanos míos, vayamos y ocupémonos con un amor nuevo en el servicio de los pobres, y busquemos incluso a los más pobres y abandonados; </a:t>
            </a:r>
            <a:r>
              <a:rPr lang="es-PE" sz="2300" kern="0" dirty="0" smtClean="0">
                <a:latin typeface="Comic Sans MS" pitchFamily="66" charset="0"/>
              </a:rPr>
              <a:t>reconozcamos </a:t>
            </a:r>
            <a:r>
              <a:rPr lang="es-PE" sz="2300" kern="0" dirty="0">
                <a:latin typeface="Comic Sans MS" pitchFamily="66" charset="0"/>
              </a:rPr>
              <a:t>delante de Dios que son ellos nuestros señores y nuestros amos, y </a:t>
            </a:r>
            <a:r>
              <a:rPr lang="es-PE" sz="2300" kern="0" dirty="0" smtClean="0">
                <a:latin typeface="Comic Sans MS" pitchFamily="66" charset="0"/>
              </a:rPr>
              <a:t>que </a:t>
            </a:r>
            <a:r>
              <a:rPr lang="es-PE" sz="2300" kern="0" dirty="0">
                <a:latin typeface="Comic Sans MS" pitchFamily="66" charset="0"/>
              </a:rPr>
              <a:t>somos indignos de rendirles nuestros pequeños servicios”. </a:t>
            </a:r>
            <a:r>
              <a:rPr lang="es-PE" sz="2300" kern="0" dirty="0" smtClean="0">
                <a:latin typeface="Comic Sans MS" pitchFamily="66" charset="0"/>
              </a:rPr>
              <a:t>                               </a:t>
            </a:r>
            <a:r>
              <a:rPr lang="es-PE" sz="2300" i="1" kern="0" dirty="0" smtClean="0">
                <a:latin typeface="Comic Sans MS" pitchFamily="66" charset="0"/>
              </a:rPr>
              <a:t>San </a:t>
            </a:r>
            <a:r>
              <a:rPr lang="es-PE" sz="2300" i="1" kern="0" dirty="0">
                <a:latin typeface="Comic Sans MS" pitchFamily="66" charset="0"/>
              </a:rPr>
              <a:t>Vicente de Paúl (XI, 273</a:t>
            </a:r>
            <a:r>
              <a:rPr lang="es-PE" sz="2300" i="1" kern="0" dirty="0" smtClean="0">
                <a:latin typeface="Comic Sans MS" pitchFamily="66" charset="0"/>
              </a:rPr>
              <a:t>)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300" kern="0" dirty="0">
              <a:latin typeface="Comic Sans MS" pitchFamily="66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1050060" y="5366329"/>
            <a:ext cx="7068705" cy="10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   </a:t>
            </a:r>
            <a:r>
              <a:rPr lang="es-PE" sz="28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Practicar una de las Obras de Misericordia Corporales</a:t>
            </a:r>
            <a:endParaRPr lang="es-PE" sz="2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800" b="1" kern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endParaRPr lang="es-PE" sz="2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3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4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4" y="561017"/>
            <a:ext cx="8041918" cy="5802837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925879" y="383725"/>
            <a:ext cx="2622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</a:rPr>
              <a:t>Oración final </a:t>
            </a:r>
            <a:endParaRPr lang="es-PE" sz="3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55637" y="857227"/>
            <a:ext cx="5043054" cy="5203530"/>
          </a:xfr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Que no me ciegue la riqueza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Que mi existencia no dependa de lo que aparentemente veo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Que no me cierre a tu presencia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Que no viva de espaldas a las necesidades de mis hermanos </a:t>
            </a:r>
            <a:endParaRPr lang="es-PE" sz="2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Que guarde la actitud del asombro que  </a:t>
            </a:r>
            <a:r>
              <a:rPr lang="es-PE" sz="2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produce </a:t>
            </a:r>
            <a:r>
              <a:rPr lang="es-PE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la </a:t>
            </a:r>
            <a:r>
              <a:rPr lang="es-PE" sz="2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fe</a:t>
            </a:r>
            <a:endParaRPr lang="es-PE" sz="2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Que cuide mi riqueza interior más que la </a:t>
            </a:r>
            <a:r>
              <a:rPr lang="es-PE" sz="2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exterior</a:t>
            </a:r>
            <a:endParaRPr lang="es-PE" sz="2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Que no me resista a vivir como quien sabe que es un </a:t>
            </a:r>
            <a:r>
              <a:rPr lang="es-PE" sz="2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peregrino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Que no olvide de mirar al cielo todos los días.</a:t>
            </a: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4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564x/b9/bd/40/b9bd40ff749ea6c5d554ae633c4bec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19" y="573101"/>
            <a:ext cx="7990767" cy="57538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446787" y="521258"/>
            <a:ext cx="2531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>
                <a:solidFill>
                  <a:srgbClr val="FFFF00"/>
                </a:solidFill>
                <a:effectLst>
                  <a:glow rad="508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 </a:t>
            </a:r>
            <a:r>
              <a:rPr lang="es-ES_tradnl" sz="2800" b="1" u="sng" dirty="0">
                <a:solidFill>
                  <a:srgbClr val="FFFF00"/>
                </a:solidFill>
                <a:effectLst>
                  <a:glow rad="508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Ambientación</a:t>
            </a:r>
            <a:r>
              <a:rPr lang="es-ES_tradnl" sz="2800" b="1" dirty="0">
                <a:solidFill>
                  <a:srgbClr val="FFFF00"/>
                </a:solidFill>
                <a:effectLst>
                  <a:glow rad="508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: </a:t>
            </a:r>
            <a:endParaRPr lang="en-US" sz="2800" b="1" dirty="0">
              <a:effectLst>
                <a:glow rad="508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08000" y="1001275"/>
            <a:ext cx="8238836" cy="4799161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600" b="1" kern="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     </a:t>
            </a:r>
            <a:r>
              <a:rPr lang="es-ES_tradnl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Las lecturas de este domingo nos ponen en guardia frente a las riquezas, que endurecen el corazón del que las  disfruta  y le impiden compadecerse  ante la necesidad de quienes  les rodean. Que la Palabra abra los ojos de nuestro corazón a la  vida de los que </a:t>
            </a:r>
            <a:endParaRPr lang="es-ES_tradnl" sz="28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sufren </a:t>
            </a:r>
            <a:r>
              <a:rPr lang="es-ES_tradnl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de manera que todos nuestros días sean expresión de la ternura de 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Dios con ellos.</a:t>
            </a:r>
            <a:endParaRPr lang="es-PE" sz="2600" b="1" kern="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5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8" y="548198"/>
            <a:ext cx="8003400" cy="5809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2493818" y="566670"/>
            <a:ext cx="6096000" cy="57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kern="0" dirty="0"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Que no me olvide de volver mis ojos a la tierra, todos los días.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kern="0" dirty="0">
                <a:solidFill>
                  <a:srgbClr val="FFFF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NO SEA YO, EPULÓN, SEÑOR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kern="0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Si estoy frío</a:t>
            </a:r>
            <a:r>
              <a:rPr lang="es-PE" sz="2400" kern="0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, calienta mi espíritu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kern="0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Si </a:t>
            </a:r>
            <a:r>
              <a:rPr lang="es-PE" sz="2400" kern="0" dirty="0">
                <a:solidFill>
                  <a:srgbClr val="FFFF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vivo de espaldas </a:t>
            </a:r>
            <a:r>
              <a:rPr lang="es-PE" sz="2400" kern="0" dirty="0"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a tu Palabra, vuélveme en la dirección adecuada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kern="0" dirty="0">
                <a:solidFill>
                  <a:srgbClr val="FFFF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SI estoy pendiente de los mil tesoros</a:t>
            </a:r>
            <a:r>
              <a:rPr lang="es-PE" sz="2400" kern="0" dirty="0"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, hazme descubrirte como el más valioso. </a:t>
            </a:r>
            <a:r>
              <a:rPr lang="es-PE" sz="2400" kern="0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                                                     </a:t>
            </a:r>
            <a:r>
              <a:rPr lang="es-PE" sz="2400" kern="0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NO </a:t>
            </a:r>
            <a:r>
              <a:rPr lang="es-PE" sz="2400" kern="0" dirty="0">
                <a:solidFill>
                  <a:srgbClr val="FFFF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SEA YO,  </a:t>
            </a:r>
            <a:r>
              <a:rPr lang="es-PE" sz="2400" kern="0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EPULÓN</a:t>
            </a:r>
            <a:r>
              <a:rPr lang="es-PE" sz="2400" kern="0" dirty="0">
                <a:solidFill>
                  <a:srgbClr val="FFFF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, SEÑOR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kern="0" dirty="0"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Y </a:t>
            </a:r>
            <a:r>
              <a:rPr lang="es-PE" sz="2400" kern="0" dirty="0">
                <a:solidFill>
                  <a:srgbClr val="FFFF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cuando llegue el día de partir</a:t>
            </a:r>
            <a:r>
              <a:rPr lang="es-PE" sz="2400" kern="0" dirty="0"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,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kern="0" dirty="0"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encuéntrame dispuesto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kern="0" dirty="0"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Y </a:t>
            </a:r>
            <a:r>
              <a:rPr lang="es-PE" sz="2400" kern="0" dirty="0">
                <a:solidFill>
                  <a:srgbClr val="FFFF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cuando llegue el momento de morir</a:t>
            </a:r>
            <a:r>
              <a:rPr lang="es-PE" sz="2400" kern="0" dirty="0"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 Rounded MT Bold" panose="020F0704030504030204" pitchFamily="34" charset="0"/>
              </a:rPr>
              <a:t>, hazme vivir en Ti. Amén.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400" kern="0" dirty="0" smtClean="0">
              <a:solidFill>
                <a:srgbClr val="FFFFFF"/>
              </a:solidFill>
              <a:effectLst>
                <a:outerShdw blurRad="50800" dist="38100" dir="10800000" algn="r" rotWithShape="0">
                  <a:srgbClr val="C00000"/>
                </a:outerShdw>
              </a:effectLst>
              <a:latin typeface="Arial Rounded MT Bold" panose="020F0704030504030204" pitchFamily="34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400" kern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28596" y="5786454"/>
            <a:ext cx="835824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32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srgbClr val="C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6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88" y="547746"/>
            <a:ext cx="8049029" cy="580687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04293" y="4294913"/>
            <a:ext cx="4456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</a:rPr>
              <a:t>“Los Pobres son mi peso y mi dolor”</a:t>
            </a:r>
          </a:p>
          <a:p>
            <a:pPr algn="ctr"/>
            <a:r>
              <a:rPr lang="es-PE" sz="2400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DELANEY" panose="02000000000000000000" pitchFamily="2" charset="0"/>
              </a:rPr>
              <a:t>San Vicente de Paúl</a:t>
            </a:r>
            <a:endParaRPr lang="es-PE" sz="2400" i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 DELANEY" panose="020000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325861" y="547747"/>
            <a:ext cx="3915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27 de Setiembre Fiesta de San Vicente de Paúl</a:t>
            </a:r>
            <a:endParaRPr lang="es-PE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62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3" y="553258"/>
            <a:ext cx="8016517" cy="5792124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227857" y="6273225"/>
            <a:ext cx="4744348" cy="584775"/>
          </a:xfrm>
          <a:prstGeom prst="rect">
            <a:avLst/>
          </a:prstGeom>
          <a:solidFill>
            <a:srgbClr val="224C08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- Hija de la Caridad de San Vicente de Paúl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www.hijasdelacaridadperu.org             www.cm.peru.com.pe</a:t>
            </a:r>
            <a:endParaRPr lang="es-PE" sz="10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3225" y="1063300"/>
            <a:ext cx="7924672" cy="4510965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es-ES_tradnl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Señor Jesús</a:t>
            </a:r>
            <a:r>
              <a:rPr lang="es-PE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nos </a:t>
            </a:r>
            <a:r>
              <a:rPr lang="es-PE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dejas una parábola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PE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nos recuerda cómo será nuestro encuentro definitivo contigo</a:t>
            </a:r>
            <a:r>
              <a:rPr lang="es-PE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y </a:t>
            </a:r>
            <a:r>
              <a:rPr lang="es-PE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así nos haces tomar conciencia que cada uno recogerá lo que ha sembrado,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PE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será el momento del premio o del castigo</a:t>
            </a:r>
            <a:r>
              <a:rPr lang="es-PE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PE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para ayudarnos a vivir en sintonía de amor contigo</a:t>
            </a:r>
            <a:r>
              <a:rPr lang="es-PE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algn="ctr">
              <a:spcBef>
                <a:spcPts val="0"/>
              </a:spcBef>
              <a:buFontTx/>
              <a:buNone/>
            </a:pPr>
            <a:endParaRPr lang="es-PE" sz="24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rgbClr val="1A0000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endParaRPr lang="es-PE" sz="2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rgbClr val="1A0000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s-PE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es-PE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has dejado tu Palabra para  vivir como quieres y esperas de nosotros, y así dar testimonio de ti, mostrando nuestra fe </a:t>
            </a:r>
            <a:r>
              <a:rPr lang="es-PE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PE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nuestra vida</a:t>
            </a: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s-PE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Ayúdanos Señor, a ser sensibles </a:t>
            </a:r>
            <a:r>
              <a:rPr lang="es-PE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 </a:t>
            </a:r>
            <a:r>
              <a:rPr lang="es-PE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que tenemos a nuestro lado y así busquemos dar testimonio de lo que creemos, amando y sirviendo como Tú. </a:t>
            </a:r>
            <a:r>
              <a:rPr lang="es-PE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PE" sz="2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así </a:t>
            </a:r>
            <a:r>
              <a:rPr lang="es-PE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1A0000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sea.</a:t>
            </a:r>
            <a:endParaRPr lang="es-ES_tradnl" sz="24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rgbClr val="1A0000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047357" y="521048"/>
            <a:ext cx="3036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_tradnl" sz="2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Segoe UI Semibold" panose="020B0702040204020203" pitchFamily="34" charset="0"/>
              </a:rPr>
              <a:t>Oración inicial</a:t>
            </a:r>
            <a:endParaRPr lang="es-PE" sz="2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4" y="549875"/>
            <a:ext cx="8038531" cy="5758249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71612"/>
            <a:ext cx="4357718" cy="4143404"/>
          </a:xfrm>
        </p:spPr>
        <p:txBody>
          <a:bodyPr/>
          <a:lstStyle/>
          <a:p>
            <a:pPr algn="ctr">
              <a:buNone/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s-PE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s-P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989939" y="1152570"/>
            <a:ext cx="56039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2800" i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El </a:t>
            </a:r>
            <a:r>
              <a:rPr lang="es-PE" sz="2800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rico es un personaje anónimo, mientras que el pobre tiene un nombre: </a:t>
            </a:r>
            <a:r>
              <a:rPr lang="es-PE" sz="2800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Lázaro </a:t>
            </a:r>
            <a:r>
              <a:rPr lang="es-PE" sz="2800" i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                                     (“</a:t>
            </a:r>
            <a:r>
              <a:rPr lang="es-PE" sz="2800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Dios ha ayudado</a:t>
            </a:r>
            <a:r>
              <a:rPr lang="es-PE" sz="2800" i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”). </a:t>
            </a:r>
            <a:endParaRPr lang="es-PE" sz="2800" i="1" kern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erlin Sans FB" panose="020E0602020502020306" pitchFamily="34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43608" y="1928429"/>
            <a:ext cx="6215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36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s-PE" sz="36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67551" y="3717032"/>
            <a:ext cx="65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3200" i="1" kern="0" dirty="0">
                <a:solidFill>
                  <a:srgbClr val="FFFFFF"/>
                </a:solidFill>
                <a:effectLst>
                  <a:glow rad="101600">
                    <a:srgbClr val="2A15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6" y="559397"/>
            <a:ext cx="3135925" cy="882159"/>
          </a:xfrm>
          <a:prstGeom prst="round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71583" y="533244"/>
            <a:ext cx="2548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i="1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s-ES" sz="3200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Motivación: </a:t>
            </a:r>
            <a:endParaRPr lang="en-US" sz="3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9 Rectángulo"/>
          <p:cNvSpPr/>
          <p:nvPr/>
        </p:nvSpPr>
        <p:spPr>
          <a:xfrm>
            <a:off x="584674" y="4659249"/>
            <a:ext cx="8073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3200" i="1" kern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Este </a:t>
            </a:r>
            <a:r>
              <a:rPr lang="es-PE" sz="3200" i="1" kern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texto nos ilustra sobre el desenlace fatal de quien viviendo en el lujo se desentiende de la miseria de los demás. </a:t>
            </a:r>
            <a:r>
              <a:rPr lang="es-ES" sz="3200" i="1" kern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Escuchemos</a:t>
            </a:r>
            <a:r>
              <a:rPr lang="es-ES" sz="3200" i="1" kern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:</a:t>
            </a:r>
            <a:endParaRPr lang="es-PE" sz="3200" i="1" kern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erlin Sans FB" panose="020E0602020502020306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14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5" y="545288"/>
            <a:ext cx="7949475" cy="580009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871252" y="1052295"/>
            <a:ext cx="28600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latin typeface="Berlin Sans FB Demi" panose="020E0802020502020306" pitchFamily="34" charset="0"/>
                <a:ea typeface="Arial Unicode MS" pitchFamily="34" charset="-128"/>
                <a:cs typeface="Arial Unicode MS" pitchFamily="34" charset="-128"/>
              </a:rPr>
              <a:t>Lucas  </a:t>
            </a:r>
            <a:r>
              <a:rPr lang="es-ES" sz="3200" b="1" dirty="0">
                <a:latin typeface="Berlin Sans FB Demi" panose="020E0802020502020306" pitchFamily="34" charset="0"/>
                <a:ea typeface="Arial Unicode MS" pitchFamily="34" charset="-128"/>
                <a:cs typeface="Arial Unicode MS" pitchFamily="34" charset="-128"/>
              </a:rPr>
              <a:t>16, 19-31</a:t>
            </a:r>
            <a:endParaRPr lang="es-PE" sz="2800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41798" y="4982748"/>
            <a:ext cx="66357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glow rad="101600">
                    <a:srgbClr val="36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aquel tiempo, </a:t>
            </a:r>
            <a:r>
              <a:rPr lang="es-ES" sz="3600" b="1" dirty="0" smtClean="0">
                <a:solidFill>
                  <a:schemeClr val="bg1"/>
                </a:solidFill>
                <a:effectLst>
                  <a:glow rad="101600">
                    <a:srgbClr val="36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dijo </a:t>
            </a:r>
            <a:r>
              <a:rPr lang="es-ES" sz="3600" b="1" dirty="0">
                <a:solidFill>
                  <a:schemeClr val="bg1"/>
                </a:solidFill>
                <a:effectLst>
                  <a:glow rad="101600">
                    <a:srgbClr val="36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Jesús a los fariseos:</a:t>
            </a:r>
          </a:p>
        </p:txBody>
      </p:sp>
    </p:spTree>
    <p:extLst>
      <p:ext uri="{BB962C8B-B14F-4D97-AF65-F5344CB8AC3E}">
        <p14:creationId xmlns:p14="http://schemas.microsoft.com/office/powerpoint/2010/main" val="10999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" y="560124"/>
            <a:ext cx="8034528" cy="5756223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4736" y="1354468"/>
            <a:ext cx="37217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200" b="1" dirty="0">
                <a:latin typeface="Arial Rounded MT Bold" panose="020F0704030504030204" pitchFamily="34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lang="es-PE" sz="3200" b="1" dirty="0" smtClean="0">
                <a:latin typeface="Arial Rounded MT Bold" panose="020F0704030504030204" pitchFamily="34" charset="0"/>
                <a:ea typeface="Arial Unicode MS" pitchFamily="34" charset="-128"/>
                <a:cs typeface="Times New Roman" pitchFamily="18" charset="0"/>
              </a:rPr>
              <a:t>Había </a:t>
            </a:r>
            <a:r>
              <a:rPr lang="es-PE" sz="3200" b="1" dirty="0">
                <a:latin typeface="Arial Rounded MT Bold" panose="020F0704030504030204" pitchFamily="34" charset="0"/>
                <a:ea typeface="Arial Unicode MS" pitchFamily="34" charset="-128"/>
                <a:cs typeface="Times New Roman" pitchFamily="18" charset="0"/>
              </a:rPr>
              <a:t>un </a:t>
            </a:r>
            <a:r>
              <a:rPr lang="es-PE" sz="3200" b="1" dirty="0" smtClean="0">
                <a:latin typeface="Arial Rounded MT Bold" panose="020F0704030504030204" pitchFamily="34" charset="0"/>
                <a:ea typeface="Arial Unicode MS" pitchFamily="34" charset="-128"/>
                <a:cs typeface="Times New Roman" pitchFamily="18" charset="0"/>
              </a:rPr>
              <a:t> hombre rico    que </a:t>
            </a:r>
            <a:r>
              <a:rPr lang="es-PE" sz="3200" b="1" dirty="0">
                <a:latin typeface="Arial Rounded MT Bold" panose="020F0704030504030204" pitchFamily="34" charset="0"/>
                <a:ea typeface="Arial Unicode MS" pitchFamily="34" charset="-128"/>
                <a:cs typeface="Times New Roman" pitchFamily="18" charset="0"/>
              </a:rPr>
              <a:t>se </a:t>
            </a:r>
            <a:r>
              <a:rPr lang="es-PE" sz="3200" b="1" dirty="0" smtClean="0">
                <a:latin typeface="Arial Rounded MT Bold" panose="020F0704030504030204" pitchFamily="34" charset="0"/>
                <a:ea typeface="Arial Unicode MS" pitchFamily="34" charset="-128"/>
                <a:cs typeface="Times New Roman" pitchFamily="18" charset="0"/>
              </a:rPr>
              <a:t>vestía     de púrpura </a:t>
            </a:r>
            <a:r>
              <a:rPr lang="es-PE" sz="3200" b="1" dirty="0">
                <a:latin typeface="Arial Rounded MT Bold" panose="020F0704030504030204" pitchFamily="34" charset="0"/>
                <a:ea typeface="Arial Unicode MS" pitchFamily="34" charset="-128"/>
                <a:cs typeface="Times New Roman" pitchFamily="18" charset="0"/>
              </a:rPr>
              <a:t>y </a:t>
            </a:r>
            <a:r>
              <a:rPr lang="es-PE" sz="3200" b="1" dirty="0" smtClean="0">
                <a:latin typeface="Arial Rounded MT Bold" panose="020F0704030504030204" pitchFamily="34" charset="0"/>
                <a:ea typeface="Arial Unicode MS" pitchFamily="34" charset="-128"/>
                <a:cs typeface="Times New Roman" pitchFamily="18" charset="0"/>
              </a:rPr>
              <a:t>     de  lino y </a:t>
            </a:r>
            <a:r>
              <a:rPr lang="es-PE" sz="3200" b="1" dirty="0">
                <a:latin typeface="Arial Rounded MT Bold" panose="020F0704030504030204" pitchFamily="34" charset="0"/>
                <a:ea typeface="Arial Unicode MS" pitchFamily="34" charset="-128"/>
                <a:cs typeface="Times New Roman" pitchFamily="18" charset="0"/>
              </a:rPr>
              <a:t>banqueteaba  espléndidamente cada día. </a:t>
            </a:r>
            <a:endParaRPr lang="es-ES" sz="3200" b="1" dirty="0">
              <a:latin typeface="Arial Rounded MT Bold" panose="020F0704030504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9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6377"/>
            <a:ext cx="7924800" cy="5763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10460" y="547141"/>
            <a:ext cx="305353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600" b="1" dirty="0">
                <a:solidFill>
                  <a:srgbClr val="FFFFFF"/>
                </a:solidFill>
                <a:effectLst>
                  <a:glow rad="101600">
                    <a:srgbClr val="42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un mendigo, llamado Lázaro,  estaba echado junto  a la puerta, cubierto de llagas, </a:t>
            </a:r>
            <a:endParaRPr lang="es-ES" sz="3600" b="1" dirty="0">
              <a:solidFill>
                <a:srgbClr val="FFFFFF"/>
              </a:solidFill>
              <a:effectLst>
                <a:glow rad="101600">
                  <a:srgbClr val="42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05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pia de LA_AMISTAD3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lIns="91440" tIns="45720" rIns="91440" bIns="45720">
        <a:spAutoFit/>
        <a:scene3d>
          <a:camera prst="orthographicFront"/>
          <a:lightRig rig="soft" dir="t">
            <a:rot lat="0" lon="0" rev="10800000"/>
          </a:lightRig>
        </a:scene3d>
        <a:sp3d>
          <a:bevelT w="27940" h="12700"/>
          <a:contourClr>
            <a:srgbClr val="DDDDDD"/>
          </a:contourClr>
        </a:sp3d>
      </a:bodyPr>
      <a:lstStyle>
        <a:defPPr algn="ctr">
          <a:defRPr sz="2300" b="1" cap="none" spc="150" dirty="0" smtClean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defRPr>
        </a:defPPr>
      </a:lstStyle>
    </a:spDef>
  </a:objectDefaults>
  <a:extraClrSchemeLst/>
</a:theme>
</file>

<file path=ppt/theme/theme7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1446</TotalTime>
  <Words>1466</Words>
  <Application>Microsoft Office PowerPoint</Application>
  <PresentationFormat>Presentación en pantalla (4:3)</PresentationFormat>
  <Paragraphs>115</Paragraphs>
  <Slides>42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22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42</vt:i4>
      </vt:variant>
    </vt:vector>
  </HeadingPairs>
  <TitlesOfParts>
    <vt:vector size="73" baseType="lpstr">
      <vt:lpstr>AR CENA</vt:lpstr>
      <vt:lpstr>AR DELANEY</vt:lpstr>
      <vt:lpstr>Arial</vt:lpstr>
      <vt:lpstr>Arial Black</vt:lpstr>
      <vt:lpstr>Arial Narrow</vt:lpstr>
      <vt:lpstr>Arial Rounded MT Bold</vt:lpstr>
      <vt:lpstr>Arial Unicode MS</vt:lpstr>
      <vt:lpstr>Bahnschrift SemiBold Condensed</vt:lpstr>
      <vt:lpstr>Bauhaus 93</vt:lpstr>
      <vt:lpstr>Berlin Sans FB</vt:lpstr>
      <vt:lpstr>Berlin Sans FB Demi</vt:lpstr>
      <vt:lpstr>Britannic Bold</vt:lpstr>
      <vt:lpstr>Calibri</vt:lpstr>
      <vt:lpstr>Calibri Light</vt:lpstr>
      <vt:lpstr>Comic Sans MS</vt:lpstr>
      <vt:lpstr>Cooper Black</vt:lpstr>
      <vt:lpstr>Poor Richard</vt:lpstr>
      <vt:lpstr>Segoe UI Semibold</vt:lpstr>
      <vt:lpstr>Tekton Pro</vt:lpstr>
      <vt:lpstr>Times</vt:lpstr>
      <vt:lpstr>Times New Roman</vt:lpstr>
      <vt:lpstr>Wingdings</vt:lpstr>
      <vt:lpstr>5_Diseño predeterminado</vt:lpstr>
      <vt:lpstr>Copia de LA_AMISTAD3</vt:lpstr>
      <vt:lpstr>4_Diseño predeterminado</vt:lpstr>
      <vt:lpstr>En blanco</vt:lpstr>
      <vt:lpstr>2_Diseño predeterminado</vt:lpstr>
      <vt:lpstr>1_Tema de Office</vt:lpstr>
      <vt:lpstr>1_En blanco</vt:lpstr>
      <vt:lpstr>Diseño predeterminado</vt:lpstr>
      <vt:lpstr>3_Diseño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204</cp:revision>
  <dcterms:created xsi:type="dcterms:W3CDTF">2016-09-17T01:47:01Z</dcterms:created>
  <dcterms:modified xsi:type="dcterms:W3CDTF">2022-09-19T15:39:49Z</dcterms:modified>
</cp:coreProperties>
</file>