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0"/>
  </p:notesMasterIdLst>
  <p:sldIdLst>
    <p:sldId id="305" r:id="rId3"/>
    <p:sldId id="301" r:id="rId4"/>
    <p:sldId id="303" r:id="rId5"/>
    <p:sldId id="259" r:id="rId6"/>
    <p:sldId id="260" r:id="rId7"/>
    <p:sldId id="261" r:id="rId8"/>
    <p:sldId id="300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2" r:id="rId33"/>
    <p:sldId id="297" r:id="rId34"/>
    <p:sldId id="290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648"/>
    <a:srgbClr val="C9A142"/>
    <a:srgbClr val="F7D145"/>
    <a:srgbClr val="F5EA8C"/>
    <a:srgbClr val="5F4E30"/>
    <a:srgbClr val="E1BB69"/>
    <a:srgbClr val="FFFF8F"/>
    <a:srgbClr val="114C1A"/>
    <a:srgbClr val="3A9628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8812C-6732-44CC-B075-71425566C37E}" type="datetimeFigureOut">
              <a:rPr lang="es-PE" smtClean="0"/>
              <a:t>8/08/2022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EBEA-A41D-420B-A7FE-62A0C9B6F5A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33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FC08-F37D-49DF-80AB-A3D5C3C5D3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22133"/>
      </p:ext>
    </p:extLst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547D-D581-46F9-B3BE-9FD843AFE6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26761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B66B-C532-4D1A-9F16-BEEB58646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45189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E598-0AAE-4425-A426-1D9DA57049D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B1FF-1EFF-43A4-A9EA-83399AB393F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1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33E-879B-4A0B-BF1F-4BB499FF8A8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0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C024-C322-41AF-93A9-0DFA76DD777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C51E-48FF-4BB1-9AD8-6746539B753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F5B8-6965-48FD-9ED9-394F46933F5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3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CAA0-C115-4A28-AC68-FFC82BA017B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27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C108-308A-46EA-B54B-D91A47E5184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6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4CCD-B807-4218-A0DB-339C067F1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48422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04E6-E0BA-43BA-BA13-2FB3E558E73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1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85D2-0CCF-4E54-9B54-99F9BF8A74D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08F0-937C-46BD-8C93-89018A623CB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7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B0E6-070A-4B5A-A6FC-311D85D9A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28390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CEDD-9964-44A2-997B-F9AF77DCD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8884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3926-4CD4-4BCB-8D1C-E8406A5BB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07850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D935-E56B-439A-A0B0-45BC22076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88862"/>
      </p:ext>
    </p:extLst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82D0-B776-4440-90A1-FCD7464DE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23244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1F21-1216-4BBA-9964-4DD38DB953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9314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3A31-02E3-4E4D-B6E2-5E5A09143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0988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C9B44-A105-41D7-B380-8E5186BA2E49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3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D6D15A-58C9-4461-84CC-E47501744490}" type="slidenum">
              <a:rPr lang="ca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144" t="20082" r="458" b="12831"/>
          <a:stretch/>
        </p:blipFill>
        <p:spPr>
          <a:xfrm>
            <a:off x="581891" y="489527"/>
            <a:ext cx="8026400" cy="584661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725585" y="5979118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P. Érick Félix</a:t>
            </a:r>
            <a:endParaRPr lang="es-PE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40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0" y="515339"/>
            <a:ext cx="8068423" cy="57874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8419" y="5348702"/>
            <a:ext cx="8123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PE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Piensan ustedes que he venido a traer paz a la </a:t>
            </a:r>
            <a:r>
              <a:rPr lang="es-PE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tierra? No, sino división.</a:t>
            </a:r>
            <a:endParaRPr lang="es-ES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76968" y="452560"/>
            <a:ext cx="8123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Tengo que </a:t>
            </a:r>
            <a:r>
              <a:rPr lang="es-ES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pasar por </a:t>
            </a:r>
            <a:r>
              <a:rPr lang="es-ES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un bautismo, </a:t>
            </a:r>
            <a:r>
              <a:rPr lang="es-ES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                   </a:t>
            </a:r>
            <a:r>
              <a:rPr lang="es-PE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¡y qu</a:t>
            </a:r>
            <a:r>
              <a:rPr lang="es-PE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es-PE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PE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angustia hasta que se </a:t>
            </a:r>
            <a:r>
              <a:rPr lang="es-PE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cumpla!</a:t>
            </a:r>
            <a:endParaRPr lang="es-PE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6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2" y="501294"/>
            <a:ext cx="8066711" cy="5839548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204" y="5668736"/>
            <a:ext cx="7927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dividida: tres contra dos y dos contra tres;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02615" y="538238"/>
            <a:ext cx="7927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En adelante, una familia de cinco estará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7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8" y="487218"/>
            <a:ext cx="8072140" cy="58368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74617" y="5493035"/>
            <a:ext cx="644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E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suegra contra la nuera y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                   la </a:t>
            </a:r>
            <a:r>
              <a:rPr lang="es-E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nuera contra la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suegra.</a:t>
            </a:r>
            <a:endParaRPr lang="es-E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9895" y="406075"/>
            <a:ext cx="78973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estarán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divididos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padre contra el hijo y el hijo contra el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padre, la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madre contra la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hija y la hija contra el padre,</a:t>
            </a:r>
            <a:endParaRPr lang="es-ES" sz="2400" b="1" dirty="0">
              <a:solidFill>
                <a:schemeClr val="bg1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4" descr="Familia Dividida Vectores Libres de Derechos - iSto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0182" y="2478259"/>
            <a:ext cx="752024" cy="19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7" y="497114"/>
            <a:ext cx="8014463" cy="5802085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680817" y="5404738"/>
            <a:ext cx="7846755" cy="9703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Stop">
              <a:avLst/>
            </a:prstTxWarp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¿Qué simbolismo tiene el fuego?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56644" y="497115"/>
            <a:ext cx="4854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kern="0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Bernard MT Condensed" panose="02050806060905020404" pitchFamily="18" charset="0"/>
              </a:rPr>
              <a:t>Preguntas para la lectura:</a:t>
            </a:r>
            <a:endParaRPr lang="es-PE" sz="3600" b="1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Bernard MT Condensed" panose="020508060609050204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5" y="462487"/>
            <a:ext cx="8086152" cy="5910607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67295" y="5158097"/>
            <a:ext cx="7895266" cy="1031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¿Cuáles son las consecuencias de la misión </a:t>
            </a:r>
            <a:r>
              <a:rPr lang="es-PE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 de Jesús sobre el  mundo</a:t>
            </a:r>
            <a:r>
              <a:rPr lang="es-PE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20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7" y="452583"/>
            <a:ext cx="8132423" cy="5957454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286084" y="1017108"/>
            <a:ext cx="7761131" cy="747038"/>
          </a:xfrm>
          <a:prstGeom prst="rect">
            <a:avLst/>
          </a:prstGeom>
          <a:noFill/>
          <a:effectLst>
            <a:softEdge rad="635000"/>
          </a:effectLst>
        </p:spPr>
        <p:txBody>
          <a:bodyPr/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3600" b="1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s-PE" sz="3600" b="1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¿Cuál será la prueba difícil por </a:t>
            </a:r>
            <a:r>
              <a:rPr lang="es-PE" sz="3600" b="1" kern="0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</a:t>
            </a:r>
            <a:endParaRPr lang="es-PE" sz="3600" b="1" kern="0" dirty="0">
              <a:solidFill>
                <a:srgbClr val="FFFFFF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algn="l" rotWithShape="0">
                  <a:srgbClr val="FF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207575" y="4609595"/>
            <a:ext cx="5516498" cy="608949"/>
          </a:xfrm>
          <a:prstGeom prst="rect">
            <a:avLst/>
          </a:prstGeom>
          <a:noFill/>
          <a:effectLst>
            <a:softEdge rad="635000"/>
          </a:effec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 </a:t>
            </a:r>
            <a:r>
              <a:rPr lang="es-PE" sz="3600" b="1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tiene que pasar Jesús?</a:t>
            </a:r>
          </a:p>
        </p:txBody>
      </p:sp>
    </p:spTree>
    <p:extLst>
      <p:ext uri="{BB962C8B-B14F-4D97-AF65-F5344CB8AC3E}">
        <p14:creationId xmlns:p14="http://schemas.microsoft.com/office/powerpoint/2010/main" val="40368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" y="479367"/>
            <a:ext cx="8071658" cy="5884487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652657" y="479367"/>
            <a:ext cx="7611413" cy="1035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¿Qué </a:t>
            </a:r>
            <a:r>
              <a:rPr lang="es-PE" sz="32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“tipo </a:t>
            </a:r>
            <a:r>
              <a:rPr lang="es-PE" sz="32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 paz” será la que Jesús nos viene a traer?</a:t>
            </a:r>
          </a:p>
        </p:txBody>
      </p:sp>
      <p:sp>
        <p:nvSpPr>
          <p:cNvPr id="2" name="AutoShape 2" descr="data:image/jpeg;base64,/9j/4AAQSkZJRgABAQAAAQABAAD/2wCEAAkGBhQSERQUEhQWFRUWFhgVFxUYFRUVFRgXFBcYHBcXFxUYHCYeFxkjGhQXHy8gIycpLCwsFR4xNTAqNSYsLCkBCQoKDgwOFA8PGikfFBgpKSkpKSkpKSkpKSkpKSkpKSkpKSkpKSkpKSkpKSkpKSkpKSkpKSkpKSkpKSkpKSkpKf/AABEIAKsA/AMBIgACEQEDEQH/xAAcAAABBQEBAQAAAAAAAAAAAAAEAQIDBQYHAAj/xABHEAABAgMDCAYHBgUCBgMAAAABAhEAAyEEMUEFElFhcYGhsQYTIjKRwQcUFULR4fBSYnKCssIjM5Ki0rPxU5Ojw+LyFiRD/8QAGQEAAwEBAQAAAAAAAAAAAAAAAAECAwQF/8QAJBEBAQACAQUAAgMBAQAAAAAAAAECERIDEyExQSJRMkJhgRT/2gAMAwEAAhEDEQA/AOfCZv7T8F/CFYhxq8k/GFmIpQ/Wb8VQ9T5ytZZ9DKHwjgemeFVB+qqMSzFEpbb+i/jAwOvRU0vBpDfXECmcHdhjgBXwha2oV6wQTtfiIkmZRSlFTRqtUux+MVFry2yc1kg4lIqa8mhZOSFzU52clANwLk4VYRXD9puUX+e+L1fcSIYFlxSjXflujN2a2TJc7NWKpOab83bS+NAhb3HA1v8AdHxhZY8Sl2nUKtu13j5wzPDVJ+Pd+t0NMyofWP7ojU5Cdx5RJpVzGNfDcp/KIetrv81Qs5Rxw30b5x5aQRd9VhBXZWX2Cdbvh3jDUsUg91s06aggiIssd0jY2jTCWFZMtPBvAvwjb5tG/KwkTXUSMVPp94eQgiXMJervyISP3HxgSQc1tTP4KMKi0YgaGBe7OSPKIUL9ZNDjQ30vWs8hEsq1Mhjght+aAf1xWGZQ3aBvSB+6Cc56X6d6kg/pMAGrtTu2J5rHkiFmWsABTVAJ4Ej9cAGcAANQ3dlR8xE08i6+rXtggeUICZlt7W9tTGb8ECGqtpLscX/pSs8zASlsp9aeajCFQAJpcrZ/Lw11gCy9dIYP7p4ISPOFs9r7QrRx/qP5RXTFN/d+yPJmuXGkeGcqADPWuyS+HNCvjEhtpZTYAtvQgeUVb0Oz/tmJAqihofkmGFgm0Ma3dr/UTjAs0kqNaUu0nP8AhEVomdpsSTdg6x8IGXaDfr2FgFnkYRCynOvY7b7kD4RALOlCuyAGq+o3X+ERmfUUuel92b/gYUOphepRYPd2RtitEkTMao28jBEqWK33lrrjUc4qJoWnvE/lqNfOHqtKmDHAYYinlC0tEubPzh/DW1AxQbmuu3w+db0pJSp8TtOcS1a34xrpWUlENn0LZt7pUTc+IN4ON18B2iYFKOemWo0ICkAlQ0pJrgxHzh8p+k6rKKty5qcxKS74O2LbwNEG2boiopBWvN20G4VJgm05VlyCoI7CgxTmpDh+8lezRcQYGX0oeoS2kZzg7Hu27RURp+X9We59q5s9hRJGahIf3irMUXF5CtGNIk9YJPaAq1dj/P6vz6ekYcFSW1gvhTsn6vEHWXKstbBN+KcXGjbduEZXHL60lxQdKJRRMlLSc0LFSPtJ2alRPKX8hdRhdwh+XgFSklicyY5GgKDG/B83xgWzLqK/VLjFW+IMfo0GpbS/9yo9nUFMBdtTDCx+vxfGHEFz8riU1jNR82YK7DyPyiJeH1iY9NW41k0pe7+AiMm/eP1Nyh6AXKqCUqOhqaqjxityf/L8Re15+UW2UFdlVNPhePrXFfkksh6X100Ma4/xZ/2FpHZwu0/dVDypuF2pZx3Q0VSTqJuwIU8NmrpuP74haQqodYPJDQvW3+JOwqMRqU3HZRQ8LoSYssdn+RgM9SqU0ckJ+MTpnFw+l/7h8IDUogn837R5Q9Uyu/TrMIk4meXBCj5wwqofzBh+BPhECV0ON/8ApjGFC3v137Ew9A+Yt1eL71J+ESpmM20c1HzgQKAf698w4zWvwbkTBok65lG+u4Yam00W2L/tEDzJlD+H9g+MNuJG3mBBoDFz6jaD/wBT6vhVKCiA/k7pS/AwOpYNNY/cY8kMoMw/2TBobLNBcuGfDTgW4wxclQatGpiGKqvuMEZpSzE1LECorhw4xBPQM0CtXNLnBF2vVDhUqAxZ9IO8NvuguQsEfLTXzgKWkjQ2nYRd4jwhRNKaXbLoVPa2lDOQoJvzdLUd+BY6qxn8s5eK2Qm4F87F8QNXzi6s7hSkG5SSARrSfNoxCzWNOjjLu1l18rPR5mk4xNZ5alFhfDJFnziAL41PRXoxMmTUFiEBVSdUb26Y4Y3Kr/0c5ACpxE6WFAIPeSCHNGLxrcr+i6yzHVKBkLwUi7ei47mi7yTYkyh2AK44mLQzNMZOnjpx7KGSJsjPkWhNFoUmXNH8tZCQwfBXZuMUFhmOlL6m2v8AKOu5ZygicZkosZaR23uOLD44PSMR0i6FmzJMyTnKkKrpMundJ+y5oYjKeFRShVGxA24CJc7G/wD9sfCIEDtYVN+8NwESJAIrd/v/AJRio2cbtV9KXJHMw9Bue4keT/qiNa2fg93efknjDpbYaG1XH4CGA1ollto+uUVuTZjIfa+w3xdWshlAX1LbopMnkBI4741n8Wf0dLX2dDhSdFGMJPFPH98RrFHAxV9cYmW6nGNeSvOIU9MUym0k8VCHKqn8uOtJ+MNnAZ35n4mkOstlmTTmSkKWogAJSkqVRIFwh+zMmY6/8g8Q9ZQHV/lwjbSPRZa8xc60KRZ5aElais56kpSc4nq0ahpilslmsgUMycmdUZucAm569W99bi8aY9O5MsurjjAGT8kzJlwIS/eIJoUioQO0oUN0XNm6PygCpUy4sxSb37VEmuyuuDStWaRQjSXdtDAh/BtLxWWnLCs4okdtdxPup+6VJ71/dTpjrnSwxnn25p17l8SW2cmzp/iJQBX7KjQ0DVJONDGYtuUhMJKZaUBmAuJLXq8bo1dn9FVutA6whi1Os7AbQEh80baxTZe6HWqxj/7ElSUv/MDKlm73xTxaMc2mHve1QVkvv4sIeJuLXt+p/KIkgUwoDxMKkON3l/5RjXQdncuQPxiWWrtYGrVrcUgcoHKAX8OIEPRNS9x+1Q7TAB0ucxo1K30NzB9Tw20Tew5v0b77+LaIHkT0ggMaUJb8PwiS0TrwK3YXBxR4mTyWyS7Uki9nF+4jyEEdWF9oHzwfzh8uUybmauBuAcf2GGqSAEsMPMwXSolstt6xIFygUkVFXvHDjGTtqWmKF1TF8MjLBeWtKmN1UnSPOAMrWdV60lKqB8Fb7o16epfH1h1ZcoXo6odbXRHRMmZUAoC3COVWecUKBEarJ+UM4BXjug6ksX0LL4dOsWV7mMRZT6dIklirOYtTToeMfZ8sHuimJOj5wZYCm1AIQhkoclX2idt+2Jlb2L2xyrLapvWFaw7PKJ7Hh5GNsiWnNzXBBDMwZtDY7I5JlCSqRPYUDO9ztgNca/ozlkmR1k05obS9Bdvhez14UnTDot6uTOkj+Eo9ofYNbvukndGZUWoaG6u0DyjrqZyZyCFIOaoZrKaoOobeMc5mdDp67SuRKQqYUmhHdzSCUlSjQXjHCM7j+kW69qKYX821jR+aJZcvDC/n/kI39j9D04j+JOQhdWSlJWBXFTgC5N2iL/JPoos8sg2hSpx0DsS8MASo3Q508qyvVxjjZTi19x2gvFdYLMkpGeKkUOoafrGPpxPR2yITmpssgDXLQeJBMDyOiViSsrTZJGcRmk9WGb8J7INdEbTp2Rl3nzeyQEi8Y1vcjxManJPo+t1pAUiTmIPvTD1aW017R8I7hZOjVmlr6yXZ5KF/aTLSFbi1IsiYc6X7F6/6c3yJ6F5KGVapqppHuo/ho2E95V+qN5kvIkizJzJEpEtOhIAJ2m83YkwUqbEC7RGsxkY5Z2+0eVZyDLWiYApKklKkm4pUGIj506WdDJcqYrqC6MEqcKGrOuMfQtpTnCtYobd0VlTHdMVUuDZByfPXMEodYUm+W9FanwGkx3LoR0HRZwmZMAVMwYDNQ+CB+68wRkXopLkF0ipxxjTyi0EKjpahDZ8lKwUqSFBQYghwQcCDfEImwvWwych9IPonEoKn2JJzB2pkkVzW96WMRpRhhHMEygGOFRwEfVpmRiemPopk2smbIaTPNT/wphN+cB3T94eEYdTD7HT0+rrxXDRMSD5kXdowxGYWJd2xOLYRZZR6M2iTNVKmSVhaTcEKWLyxCkguDqgIZCtGclIs81zQDqpgJNLnTGMxrp5R5MxIDZoLFiTeWKtG6B7VLoM1npftAxqXeCLdkqdZ6T5S5SlVZaSCxeocUx8IHlzCqYAA7MTXScYcxqblNJrNaXZKnSeZL4/mg2Ul8T9AHzgcSqtSgoWce78IiMxSaPs3U8onKHLBktISWSSRUB60dxtYuIS0KzgxZmqDhq1MQRDM4Cja9xvDbawkyrePkfIxm11KocqZNMsuKpN2rUdcOyTbM1TG6Lrqs4MoatT0b61RRWzJ5QXFUvy0x0458pq+3PencLuNjYUyj3qg1aNXYLYhAAQkAaqRzfJ9qGbGhyblKoBjPXl14+ZtrMsoC0hRAO54As6V9akMyEVDihJxGwQRKtQUljdBtmsMycGlIUrZd/UaRSbeK5yfMSEsS52/WmL7o1NJK0O1xOvU97VijyX0Lniq1pT90HOPCkaLJ+T/AFdyc9ThnzQBwMVjjd7cnVzlXaFgBhv0x7OOzZA8m1JVcC+ijx5VuSKKChu+EbuVOlGqHPrgP2ijSfCE9pjAeIMAGvEa5ogU2hSoYVgXwBNMmQMqZCKW8QLMATiZEiVUgNBh4mwwKSuHiZAgmw4TYALC4XPgXrIXPhkLC6QZJMVsgu20QdZFul9Z5wyFEx5MR50RZSyimzyJk5fdQkrO4UG0lhE6Pbgnpdy0hWVZo61QMpKJbJNHCXIINDVcZGRaEzD2VrfWgLfayYtJtpEybMnLSkzJi1TFFnLrLtueCbMrdXZwjWYouStTKXeEk4XODvh0mStIYoJxctjFznU874iUgfTfCHqVPKs6lIzQc5SrsWHav4xICcTov0XfCB7PagTmlmIID4OXHEHxidYqCBTbgoV4t4R5mUexKkSrXv2atudWHWtOemmN9G1REV33sa/1X02g8ILkG8NtGN948YzvjypnFnq1VDCLjJKVTlpRLGco3NxJOAGJiHK9j7KtVdfz+UbroZk9KAkoQJeckBRvUprya0D4Yx0zWUYXqZYbajot0UloSlVoWFKNyahI3XnfG5lWZIDA9nQAyfARUZORLIZtuJ2vFhJlpFHLaH4nRGskjmyzuV8jUyUHE7mEKqT9mYU7VAjwgYWFB+1/VEqbAgYNtMUzIZL3qQTqccro8pcwXZqxoJD7jcYnRKRqO+JRm6EwgrvXZXvpMo/eT2fGCpcsEOkhQ1NBRlpIYgeXgYrfYuYrOkEJepTUDdogCVed9lt0RKQcYMl2hQpMS2u8eIh01AvEMK6aloHVBM5MQTBAEKlNtMLDEAkvDzC2b2dC50MjzwBKFwpmsIhJh6Q6gNAcwyo+RRO7iYfJmZoaGKLJDw1ArFJWUpTxgfTVlkossqQksZy3V+CVVt6inwMbaTMjhfpeyqZuUSjO7MlCZYarKPaVxUPCHPZM2mazPjd9boIk2kVaKnrgGvfhdCptZb65RolaqtRa+uqAJ+VgCzE66wLMtRuD7boFKdkLY0dZ2NSUqN7P2ib4KE1nFGqL9NRWD/Ysh3GeAMQdF5c84iXkDFEwuzZpGJuSGxYvdHn2416clhiQ5o9eDsQ3GFXaFIIOaachmmHewJiS6FoJFRUp0uXPnEvq9oRekqoHoFbiRjC1F+0KstS1pINCRm1Gpq8I1/QHLSUyEJnJKgHSFC9gaAjEDCMLlWTLLky1S1aWIDnbSLjolalJk6UhRS7OxFXbG+NcZJPDnz96dqlTQEgpSpQIcBLA78YlRlNeEoJ1rU/CMpkC0SprJ6xUqbrV2FbH5RowudKpNTnD7Qi5WFmljLmzFXzG1JETpso95ajvgCVaUqu+EFInDbFbKi02NGkxPLlJFwgRE6J0zYZCUrOAiVK1bIHQSaCJiBLSVKLAByTogBuULWUpASWKqA6NJaA5MwgMCTpcu+2K6db89RVpuGgfVYQW0CMrk6cOn48rGcsNrgWZNrsgdWUxA67emDkfaGlbU3mGGaIq52UxpEC+0onuKnRXvWiPdaNMVEu2vEnrUEzHZi0RMDu90TWWanEipc7IpRbBCeupa+DuF2IuLTbgVMDQRL7RRpjPKygIgmZUGmK7lP8A87Uy8opGn6wjkGUPRtbLROmzlzJIVNmKmF1KPeN1E4BhGwVluGHLOiF3KOxGLHoitbfzZB/Mv/GCrJ6IpxpNny0J+4FLUfFgI1cvLx0xIMsGH3KXYxUaPRFZk96dOVs6tPIGFmeiqxP/APr/AM35RfJym98OcGufC5U+3J8ceTbpZb+IKMGIIoPiYIl2tOC0v2nLi8k5x2AXbYpggZwcC/Q/dFYRMtLB0i4eLvyjPjirdaBM4+6xYn3h7o7I4vCieqm4PXed5MZ8ykVLN3jQnCghyJAdnUO0zBR90PCuEPdaP19RTWr4EPUmjuMAPGHWbKZluUAJBJJASA7Uc6STyjPIFB/EmCjd77ZrEgUr/irpnHA3UHEcIUmvpf8AGpRloEspCVFwHAzS5qai5o02TfSSqWgIKBMSLnJdnYVxjmoXMBLTQapT2kDQawgtk1gXQaPcxvLXaCYe8p6pXHG+465YeniJi2XJly04kzFXC9mEaidlCyJRnCanUEqCjwrHApdpmjBGIvIom8PuiQZQmU/hg1FQvEhzFzOovSjrx6dys4ploLs4KiGO4RKjKdqX2iRJTeE5qSo7iKRyGz5XWlWcJawpqEMpnLBvAxaZR9IdsmggTOrAdimzAGn3nN8VM0XpOwzelsuVLC56wgcVbE3qMZe19Ll2tdBmSQXSjFRHvL8k4NHJ0TZsxeeud1qtKs96X1Ipsi5kZYVLT2gUjTh4wXPbXDpSeXQRbDDJ1vLRipfSgkHNq1ToG0xOcum4jiHoHN5iLlpsubXlZQintXSkpgSblKvdWKgd16mrUgGfa5agDjTvApvuqRqidxUon/5ItRoDB1myspqxX2XKSGrm44jC/jDJ+UwLkncH5QDa/TlsiEOXjGUOXEvWm0EQvtYEYQ4GrOXDphntw6eMZU5SiFVvMAateXNcRKy1rjJrt2k8YiVlRIx84er8TbJ9alWVtcOGWhrjFzOkOgPtMDzMvzDcw3RXCovWxjoYyugihrEsrKet45j7Ym/a4CLPJ2X8FUPOC4WInVldD9oQ8T3uVxjJy8qw72icLolr7ZYTabifExLnV3t4J+cDD4fGHCYw8fhFaZ7Sory8S5hyprAfmPkIiCw+/kIQqoBqA8TBobFom13pGi4fOECi24D+pQ+cQXneo8IlTMw1pG5n84Wj2J64h9pPglucKF5or90fXjAyp7A6W5l4Xre1sJPgmFo9iuuJc/dUdHeMSdaythJ1XNAfWAAh/sjiYeucC51K4lhE6GxiZjFL4FHAP5xJKyiSL/dJZ/v/ACgIzASdAPJMIiUwH4U8VVMLQGzbYM7YtVRoYPxIiSyWxKk5pzmKQk1d6EOx1HhA2cmrjBZ8CGMTSZaBdQhvES68YNAFZpKAkJUpZST7tAdJa92EP9oSwXCDcL1FROcXL8IHkWlINUILFV2cDdpEGIRIUwYg5wGn3a37BFX2URqyzUsGqo3nENyiUZfIauKbtCRSJPZUpQood0nxIaFV0eS4YjHHQKRH4q8oPbKT3gD2GqkYqfnyhV26SXIQAe1WqcKXGFPRzDOF6R4vXnA87IBAfOGH9ymivxHkWkylMM9Y7o72cLq94aYFNmQQ+eO6DVA+1qMIMiLJLLF7NrAhZOQ1n3h7rVwNWh7/ANJDNsLVSpONwULlNpgWdZlDHFu9oaLIZOXm94M1a6VMWEEeynCiVhwo0fFgR5wc9HpnFWZWIPi90RKs6tB8I0fqiAQXeo/uFRE4YJ1kA/0mp4xXd/xnekyHVmG5sa2bLQSykpPeALbwaaoiFnkkvmJHdLVuLuIruxl2WXaPNGrNilBJIQkkPhfmn4HhDLTkeUTTsu7U1OKRXdhdqs9JtSk7IJOUzo4wd7JlJNVFV2pnuOv5QplowSkatYibli0xmU+q9N+pwOEIDdsHOIvWR9k+PxEeE8a/rdFaTyh7+cSJWxbZwEQdcGavDTHuuD38NUGhyTCZTdxJjyV1O1/CkQGYNOjCEC9cGhyEZ78BDlT9GhXGBus5wmdBo9i+srvHAQoX5cS8CZ8J1kLR7WIn0L17x5QXItlWIDOng0UnWfXOHCefrZC4jkv0rlqSXp2Cb8VLiSfIAcpX7y72L1AD7qRnUqUbtXP4wbZLC5BWSxeg+7E3HSt7es6Qt+2E9o03cIn9RZj1gvTqvBMCWuwgF0aqbYGE4jhwMVrfot69rIIIuU/ZHhnR5WUlpxLVHCKw2g+UKq0nnBw/Y5reX0hIb8ST4AiHry6kioOGqoU8URmvhohudC7cHcaNGV0VN3aPERF7XSAL6BHD5RQ58e6yDtQd1aryqbhoUPGIlW9Wdfo+HKK8zIXPh8IXMWLSWG6HptXJuIgLrYTrIfCDmsRbavr8mhottBX6DxX9ZCZ5g4Qcxy7ca1vfjDPXTibvINAmcY9WDjC5UR1506IkRaGgNjHiDD4lyqdNmHLjHlWbkYLWm78sDzMNhhbq+MRiQHbXDhZxyh6z2t55RMlVN45QrafGIEyA12BMPMgaPpokTj+GFX8eULdPjEKZWrRC9XeWHvc4kA/byj2H9XOFsaNEkU3cjHhZ6f0nxMKq8bfKJUC/YnmIez0hNn/dwiSXZa7xyiZSaH8/OPSzXef0xOxosqQw3JOP2o9n02BZidHu7E84Hmd0/hP6oXs3l1I2jlAypXLmqCFGv5vKGtdsH6ocAZUgOfzcIb6sH3jlBMwcleUPQmp/EP0xW06gBMgcBzhV2cc4nRduHOFWKH8/lBujUDer+XGGmRTx5wVhvHKEbs7j+qDdLUD9RzjwkXbBzguWO1vPKIjhsHOHscYg6rzhRJqNo5ROBQ7FQ9I7Q2+UPZagYSaeHEw4SP3cILUkcEczEav8oWz0iTJ8o91dN3nBD13p5GGou3DnC2NI+q5nhHhJfhyEStzVyiWWPrcIWw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5" y="460525"/>
            <a:ext cx="8193580" cy="596798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91527" y="5501075"/>
            <a:ext cx="7796419" cy="1805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50800" dist="63500" algn="l" rotWithShape="0">
                    <a:srgbClr val="C00000"/>
                  </a:outerShdw>
                </a:effectLst>
                <a:latin typeface="Bodoni MT Black" panose="02070A03080606020203" pitchFamily="18" charset="0"/>
              </a:rPr>
              <a:t>venga a causar división?</a:t>
            </a:r>
            <a:endParaRPr lang="es-PE" sz="3600" b="1" kern="0" dirty="0">
              <a:solidFill>
                <a:srgbClr val="FFFFFF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50800" dist="63500" algn="l" rotWithShape="0">
                  <a:srgbClr val="C00000"/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79365" y="637307"/>
            <a:ext cx="7796419" cy="7511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kern="0" dirty="0">
                <a:solidFill>
                  <a:srgbClr val="FFFFFF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50800" dist="63500" algn="l" rotWithShape="0">
                    <a:srgbClr val="C00000"/>
                  </a:outerShdw>
                </a:effectLst>
                <a:latin typeface="Bodoni MT Black" panose="02070A03080606020203" pitchFamily="18" charset="0"/>
              </a:rPr>
              <a:t>¿Cómo se entiende que </a:t>
            </a:r>
            <a:r>
              <a:rPr lang="es-PE" sz="3600" b="1" kern="0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50800" dist="63500" algn="l" rotWithShape="0">
                    <a:srgbClr val="C00000"/>
                  </a:outerShdw>
                </a:effectLst>
                <a:latin typeface="Bodoni MT Black" panose="02070A03080606020203" pitchFamily="18" charset="0"/>
              </a:rPr>
              <a:t>Jesús</a:t>
            </a:r>
            <a:endParaRPr lang="es-PE" sz="3600" b="1" kern="0" dirty="0">
              <a:solidFill>
                <a:srgbClr val="FFFFFF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50800" dist="63500" algn="l" rotWithShape="0">
                  <a:srgbClr val="C00000"/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4" y="461560"/>
            <a:ext cx="8199543" cy="5828403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91874" y="4377260"/>
            <a:ext cx="7971216" cy="1358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kern="0" dirty="0">
                <a:solidFill>
                  <a:schemeClr val="bg1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¿Cómo se puede explicar los enfrentamientos y enemistades entre padres e hijos y otros miembros de la familia que Jesús nos presenta en este texto?</a:t>
            </a:r>
          </a:p>
        </p:txBody>
      </p:sp>
    </p:spTree>
    <p:extLst>
      <p:ext uri="{BB962C8B-B14F-4D97-AF65-F5344CB8AC3E}">
        <p14:creationId xmlns:p14="http://schemas.microsoft.com/office/powerpoint/2010/main" val="12780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" y="517822"/>
            <a:ext cx="8039700" cy="58367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02697" y="748654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i="1" u="sng" dirty="0">
                <a:solidFill>
                  <a:srgbClr val="FFFF00"/>
                </a:solidFill>
                <a:effectLst>
                  <a:glow rad="127000">
                    <a:schemeClr val="accent4">
                      <a:satMod val="175000"/>
                      <a:alpha val="79000"/>
                    </a:schemeClr>
                  </a:glow>
                  <a:outerShdw blurRad="50800" dist="381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Motivación: </a:t>
            </a:r>
            <a:endParaRPr lang="en-U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5" y="517822"/>
            <a:ext cx="2785872" cy="1066800"/>
          </a:xfrm>
          <a:prstGeom prst="round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40195" y="4275593"/>
            <a:ext cx="78595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i="1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79000"/>
                    </a:schemeClr>
                  </a:glow>
                  <a:outerShdw blurRad="50800" dist="381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Si </a:t>
            </a:r>
            <a:r>
              <a:rPr lang="es-PE" sz="2600" i="1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79000"/>
                    </a:schemeClr>
                  </a:glow>
                  <a:outerShdw blurRad="50800" dist="381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Jesús fue un hombre en conflicto, si los primeros cristianos experimentaron en sus vidas y en sus familias la división y el conflicto, nuestra condición de discípulos nos sitúa en la misma línea. Busquemos juntos la actualidad de este texto: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03648" y="51782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9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3" y="512615"/>
            <a:ext cx="8046462" cy="5823529"/>
          </a:xfrm>
          <a:prstGeom prst="rect">
            <a:avLst/>
          </a:prstGeom>
        </p:spPr>
      </p:pic>
      <p:sp>
        <p:nvSpPr>
          <p:cNvPr id="7" name="11 Rectángulo"/>
          <p:cNvSpPr/>
          <p:nvPr/>
        </p:nvSpPr>
        <p:spPr>
          <a:xfrm>
            <a:off x="534121" y="5874480"/>
            <a:ext cx="2837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spc="300" dirty="0" smtClean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14 agosto 2022</a:t>
            </a:r>
            <a:endParaRPr lang="es-PE" sz="2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3951" y="3595818"/>
            <a:ext cx="4753819" cy="1569660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</a:rPr>
              <a:t>HE VENIDO A 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</a:rPr>
              <a:t>    PRENDER </a:t>
            </a:r>
            <a:r>
              <a:rPr lang="es-ES_tradnl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</a:rPr>
              <a:t>FUEGO 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</a:rPr>
              <a:t>                      A </a:t>
            </a:r>
            <a:r>
              <a:rPr lang="es-ES_tradnl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</a:rPr>
              <a:t>LA TIERRA</a:t>
            </a:r>
            <a:endParaRPr lang="es-PE" sz="36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5149768" y="531088"/>
            <a:ext cx="3331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Lucas 12, 49-53.</a:t>
            </a:r>
            <a:endParaRPr lang="es-PE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5" y="498765"/>
            <a:ext cx="8044041" cy="5846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763484" y="1004349"/>
            <a:ext cx="3290627" cy="2393597"/>
          </a:xfrm>
          <a:prstGeom prst="rect">
            <a:avLst/>
          </a:prstGeom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¿Me siento devorado por </a:t>
            </a:r>
            <a:r>
              <a:rPr lang="es-PE" sz="36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el </a:t>
            </a:r>
            <a:r>
              <a:rPr lang="es-PE" sz="36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fuego de Jesús?</a:t>
            </a:r>
          </a:p>
        </p:txBody>
      </p:sp>
    </p:spTree>
    <p:extLst>
      <p:ext uri="{BB962C8B-B14F-4D97-AF65-F5344CB8AC3E}">
        <p14:creationId xmlns:p14="http://schemas.microsoft.com/office/powerpoint/2010/main" val="2584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sa y convivio de jóvenes adultos católicos de Den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0" y="511701"/>
            <a:ext cx="8029458" cy="5809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84651" y="4242074"/>
            <a:ext cx="7922256" cy="1715380"/>
          </a:xfrm>
          <a:prstGeom prst="rect">
            <a:avLst/>
          </a:prstGeom>
        </p:spPr>
        <p:txBody>
          <a:bodyPr/>
          <a:lstStyle/>
          <a:p>
            <a:pPr marL="457200" indent="-457200" algn="ctr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b="1" kern="0" dirty="0">
                <a:solidFill>
                  <a:schemeClr val="bg1"/>
                </a:solidFill>
                <a:effectLst>
                  <a:glow rad="101600">
                    <a:srgbClr val="180000"/>
                  </a:glow>
                  <a:outerShdw blurRad="50800" dist="38100" algn="l" rotWithShape="0">
                    <a:srgbClr val="FF0000"/>
                  </a:outerShdw>
                </a:effectLst>
                <a:latin typeface="AR DELANEY" panose="02000000000000000000" pitchFamily="2" charset="0"/>
              </a:rPr>
              <a:t>¿De qué cosas me tengo que dejar purificar por el fuego de Jesús: envidias, celos, rencores...?</a:t>
            </a:r>
          </a:p>
        </p:txBody>
      </p:sp>
    </p:spTree>
    <p:extLst>
      <p:ext uri="{BB962C8B-B14F-4D97-AF65-F5344CB8AC3E}">
        <p14:creationId xmlns:p14="http://schemas.microsoft.com/office/powerpoint/2010/main" val="38855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572655" y="498764"/>
            <a:ext cx="8035636" cy="5800435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862569" y="5098049"/>
            <a:ext cx="7529693" cy="1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3200" kern="0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Espíritu</a:t>
            </a:r>
            <a:r>
              <a:rPr lang="es-PE" sz="3200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,</a:t>
            </a:r>
            <a:r>
              <a:rPr lang="es-PE" sz="3200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 haga que mi corazón “arda” en deseos de misión y evangelización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?</a:t>
            </a:r>
            <a:r>
              <a:rPr lang="es-PE" sz="3200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.</a:t>
            </a:r>
            <a:endParaRPr lang="es-PE" sz="3200" kern="0" dirty="0"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09595" y="448573"/>
            <a:ext cx="7782667" cy="5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¿Dejo que el fuego de Jesús, </a:t>
            </a:r>
            <a:r>
              <a:rPr lang="es-PE" sz="2800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el</a:t>
            </a:r>
            <a:r>
              <a:rPr lang="es-PE" sz="3200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 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fuego del</a:t>
            </a:r>
            <a:endParaRPr lang="es-PE" sz="3200" kern="0" dirty="0"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</p:txBody>
      </p:sp>
      <p:sp>
        <p:nvSpPr>
          <p:cNvPr id="2" name="AutoShape 2" descr="Resultado de imagen para Dejo que el fuego de JesÃºs, el fuego del EspÃ­ritu, haga que mi corazÃ³n âardaâ"/>
          <p:cNvSpPr>
            <a:spLocks noChangeAspect="1" noChangeArrowheads="1"/>
          </p:cNvSpPr>
          <p:nvPr/>
        </p:nvSpPr>
        <p:spPr bwMode="auto">
          <a:xfrm>
            <a:off x="0" y="617537"/>
            <a:ext cx="946904" cy="9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91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892" y="506717"/>
            <a:ext cx="8011123" cy="5820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90364" y="414555"/>
            <a:ext cx="8102652" cy="1293866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dirty="0" smtClean="0"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Jesús tiene que pasar por la prueba de la Pasión y se prepara: </a:t>
            </a:r>
            <a:r>
              <a:rPr lang="es-ES" sz="3200" dirty="0"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¿yo me preparo espiritualmente </a:t>
            </a:r>
            <a:r>
              <a:rPr lang="es-ES" sz="3200" dirty="0" smtClean="0"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ES" sz="3200" dirty="0"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sz="3200" dirty="0" smtClean="0"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momento de la prueba? </a:t>
            </a:r>
            <a:endParaRPr lang="es-ES" sz="3200" dirty="0">
              <a:solidFill>
                <a:srgbClr val="FFFFFF"/>
              </a:solidFill>
              <a:effectLst>
                <a:glow rad="889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AR DELANEY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kern="0" dirty="0">
              <a:solidFill>
                <a:srgbClr val="FFFFFF"/>
              </a:solidFill>
              <a:effectLst>
                <a:glow rad="889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AR DELANEY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81891" y="3735577"/>
            <a:ext cx="3602682" cy="13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¿En medio de mis pruebas y dificultades me dejo acompañar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endParaRPr lang="es-PE" sz="2800" kern="0" dirty="0">
              <a:solidFill>
                <a:srgbClr val="FFFFFF"/>
              </a:solidFill>
              <a:effectLst>
                <a:glow rad="101600">
                  <a:srgbClr val="540000">
                    <a:alpha val="60000"/>
                  </a:srgbClr>
                </a:glow>
              </a:effectLst>
              <a:latin typeface="AR DELANEY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5173199" y="3911061"/>
            <a:ext cx="3419816" cy="161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fuerza y el ejemplo de Jesucristo verdadero Dios y verdadero hombre?</a:t>
            </a:r>
          </a:p>
        </p:txBody>
      </p:sp>
    </p:spTree>
    <p:extLst>
      <p:ext uri="{BB962C8B-B14F-4D97-AF65-F5344CB8AC3E}">
        <p14:creationId xmlns:p14="http://schemas.microsoft.com/office/powerpoint/2010/main" val="13128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mbre y mujer rezando juntos | Foto Grati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501" y="515150"/>
            <a:ext cx="8016830" cy="57932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0501" y="4551133"/>
            <a:ext cx="8016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¿Qué tipo de paz busco vivir: </a:t>
            </a:r>
            <a:r>
              <a:rPr lang="es-ES_tradnl" sz="3200" dirty="0" smtClean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la </a:t>
            </a: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superficial que me propone el mundo, </a:t>
            </a:r>
            <a:r>
              <a:rPr lang="es-ES_tradnl" sz="3200" dirty="0" smtClean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o </a:t>
            </a: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la profunda y comprometida </a:t>
            </a:r>
            <a:r>
              <a:rPr lang="es-ES_tradnl" sz="3200" dirty="0" smtClean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que </a:t>
            </a: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me </a:t>
            </a:r>
            <a:r>
              <a:rPr lang="es-ES_tradnl" sz="3200" dirty="0" smtClean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propone el </a:t>
            </a:r>
            <a:r>
              <a:rPr lang="es-ES_tradnl" sz="3200" dirty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Señor</a:t>
            </a:r>
            <a:r>
              <a:rPr lang="es-ES_tradnl" sz="3200" dirty="0" smtClean="0">
                <a:solidFill>
                  <a:schemeClr val="bg1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?</a:t>
            </a:r>
            <a:endParaRPr lang="es-ES" sz="3200" dirty="0">
              <a:solidFill>
                <a:schemeClr val="bg1"/>
              </a:solidFill>
              <a:effectLst>
                <a:glow rad="139700">
                  <a:srgbClr val="080876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2" y="468282"/>
            <a:ext cx="8043674" cy="5877099"/>
          </a:xfrm>
          <a:prstGeom prst="rect">
            <a:avLst/>
          </a:prstGeom>
        </p:spPr>
      </p:pic>
      <p:sp>
        <p:nvSpPr>
          <p:cNvPr id="5" name="7 CuadroTexto"/>
          <p:cNvSpPr txBox="1"/>
          <p:nvPr/>
        </p:nvSpPr>
        <p:spPr>
          <a:xfrm>
            <a:off x="510037" y="5257535"/>
            <a:ext cx="8116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l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os valores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del Reino para que continuemos siendo pequeñas brasas que hagan arder el mundo.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10037" y="1981750"/>
            <a:ext cx="25713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Nos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ponemos ante el Señor y le rogamos que purifique nuestro interior y lo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inflame con  </a:t>
            </a:r>
            <a:endParaRPr lang="es-PE" sz="2800" b="1" dirty="0">
              <a:solidFill>
                <a:srgbClr val="FFFFFF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36059" y="39540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u="sng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Motivación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92" y="512225"/>
            <a:ext cx="2938272" cy="103236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5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8" y="496150"/>
            <a:ext cx="8086906" cy="5867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7697" y="563000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Luego de un tiempo de oración personal, compartimos en grupos nuestra oración (o todos juntos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s-PE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 oraciones para consagrarse al Sagrado Corazón de Jesús - Vivir la Fe -  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5" y="528886"/>
            <a:ext cx="8018606" cy="57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75442" y="905177"/>
            <a:ext cx="26997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4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39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552" y="4082472"/>
            <a:ext cx="48124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Yo esperaba con ansia al Señor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; y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él se inclinó 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escuchó mi grito.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01032" y="4390249"/>
            <a:ext cx="26735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Señor, date prisa en </a:t>
            </a:r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socorrerme</a:t>
            </a:r>
            <a:endParaRPr lang="ca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1" y="501401"/>
            <a:ext cx="8078026" cy="58162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01091" y="5422865"/>
            <a:ext cx="6982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date prisa en socorrerme</a:t>
            </a:r>
            <a:r>
              <a:rPr lang="es-PE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501" y="593766"/>
            <a:ext cx="3537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levantó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 la fosa fatal, de la chacra fangosa; afianzó mis pies sobre la roca, y aseguró mis pasos.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9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559267"/>
            <a:ext cx="8020212" cy="5767642"/>
          </a:xfrm>
          <a:prstGeom prst="rect">
            <a:avLst/>
          </a:prstGeo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4902" y="5558208"/>
            <a:ext cx="7527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B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date </a:t>
            </a:r>
            <a:r>
              <a:rPr lang="es-PE" sz="3200" b="1" i="1" dirty="0" smtClean="0">
                <a:solidFill>
                  <a:srgbClr val="FFFFB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prisa en </a:t>
            </a:r>
            <a:r>
              <a:rPr lang="es-PE" sz="3200" b="1" i="1" dirty="0">
                <a:solidFill>
                  <a:srgbClr val="FFFFB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socorrerme.</a:t>
            </a:r>
            <a:endParaRPr lang="ca-ES" sz="3200" b="1" i="1" dirty="0">
              <a:solidFill>
                <a:srgbClr val="FFFFB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18677" y="418897"/>
            <a:ext cx="8083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chemeClr val="bg1"/>
                </a:solidFill>
                <a:effectLst>
                  <a:glow rad="1778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 puso en la boca un cántico nuevo, un himno a nuestro Dios. Muchos</a:t>
            </a:r>
            <a:r>
              <a:rPr lang="es-ES" sz="2800" i="1" dirty="0" smtClean="0">
                <a:solidFill>
                  <a:schemeClr val="bg1"/>
                </a:solidFill>
                <a:effectLst>
                  <a:glow rad="1778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al verlo, quedaron                                           sobrecogidos </a:t>
            </a:r>
            <a:r>
              <a:rPr lang="es-ES" sz="2800" i="1" dirty="0">
                <a:solidFill>
                  <a:schemeClr val="bg1"/>
                </a:solidFill>
                <a:effectLst>
                  <a:glow rad="1778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</a:t>
            </a:r>
            <a:r>
              <a:rPr lang="es-ES" sz="2800" i="1" dirty="0" smtClean="0">
                <a:solidFill>
                  <a:schemeClr val="bg1"/>
                </a:solidFill>
                <a:effectLst>
                  <a:glow rad="1778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confiaron en el Señor.                                                  </a:t>
            </a:r>
            <a:endParaRPr lang="es-ES" sz="2800" i="1" dirty="0">
              <a:solidFill>
                <a:schemeClr val="bg1"/>
              </a:solidFill>
              <a:effectLst>
                <a:glow rad="177800">
                  <a:srgbClr val="000000"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9875" y="2238485"/>
            <a:ext cx="1735872" cy="7286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85650"/>
            <a:ext cx="8040953" cy="5845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778694" y="485650"/>
            <a:ext cx="7920880" cy="857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s-PE" sz="2400" b="1" u="sng" dirty="0">
                <a:solidFill>
                  <a:schemeClr val="bg1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Ambientación</a:t>
            </a:r>
            <a:r>
              <a:rPr lang="es-PE" sz="2400" b="1" dirty="0">
                <a:solidFill>
                  <a:schemeClr val="bg1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: Lo necesario para hacer un pequeño fuego en un recipiente; velas pequeñas alrededor de la Biblia.</a:t>
            </a:r>
          </a:p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buFont typeface="Wingdings 2"/>
              <a:buNone/>
              <a:defRPr/>
            </a:pPr>
            <a:endParaRPr lang="es-PE" sz="2400" dirty="0">
              <a:solidFill>
                <a:schemeClr val="bg1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5" y="529798"/>
            <a:ext cx="8091775" cy="5824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>
            <a:off x="1006764" y="5656483"/>
            <a:ext cx="7019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date prisa en socorrerme.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274" y="419889"/>
            <a:ext cx="80387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Yo soy pobre y desgraciado, pero el Señor  cuida de mí; tú eres mi auxilio y mi liberación: Dios mío, no tardes.</a:t>
            </a:r>
          </a:p>
        </p:txBody>
      </p:sp>
    </p:spTree>
    <p:extLst>
      <p:ext uri="{BB962C8B-B14F-4D97-AF65-F5344CB8AC3E}">
        <p14:creationId xmlns:p14="http://schemas.microsoft.com/office/powerpoint/2010/main" val="2409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4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457200"/>
            <a:ext cx="8222373" cy="5966469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03364" y="1215496"/>
            <a:ext cx="6181346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1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Vicente experimentó la alegría que hay al evangelizar a los pobres, cualesquiera que sean las molestias y las contrariedades El celo en cierta manera es para él la alegría de compartir</a:t>
            </a:r>
            <a:r>
              <a:rPr lang="es-ES_tradnl" sz="21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PE" sz="21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1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“Si la caridad es fuego, el celo es la llama, Si la caridad es el sol, el celo es uno de sus rayos” </a:t>
            </a:r>
            <a:r>
              <a:rPr lang="es-ES_tradnl" sz="21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s-ES_tradnl" sz="1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ES_tradnl" sz="14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SVP XI, 773</a:t>
            </a:r>
            <a:r>
              <a:rPr lang="es-ES_tradnl" sz="1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ctr">
              <a:spcAft>
                <a:spcPts val="0"/>
              </a:spcAft>
            </a:pPr>
            <a:r>
              <a:rPr lang="es-PE" sz="21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“Quien dice misionero, dice un hombre llamado por Dios para salvar a las almas; porque nuestro fin es trabajar por su salvación, a imitación de nuestro señor Jesucristo, que es el único verdadero redentor y que cumplió perfectamente lo que significa ese nombre amable de Jesús, que quiere </a:t>
            </a:r>
            <a:r>
              <a:rPr lang="es-PE" sz="21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decir </a:t>
            </a:r>
            <a:r>
              <a:rPr lang="es-PE" sz="21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salvador. </a:t>
            </a:r>
            <a:endParaRPr lang="es-PE" sz="21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6" y="588108"/>
            <a:ext cx="3736848" cy="680305"/>
          </a:xfrm>
          <a:prstGeom prst="round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1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520284"/>
            <a:ext cx="8026400" cy="57789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38426" y="956774"/>
            <a:ext cx="643943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1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Vino del cielo a la tierra para ejercer ese oficio, e hizo de él el objetivo de su vida y de su muerte, ejerciendo continuamente esa cualidad de </a:t>
            </a:r>
            <a:r>
              <a:rPr lang="es-ES_tradnl" sz="21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salvador </a:t>
            </a:r>
            <a:r>
              <a:rPr lang="es-ES_tradnl" sz="21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la comunicación de los méritos </a:t>
            </a:r>
            <a:r>
              <a:rPr lang="es-ES_tradnl" sz="21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de </a:t>
            </a:r>
            <a:r>
              <a:rPr lang="es-ES_tradnl" sz="21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_tradnl" sz="21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sangre </a:t>
            </a:r>
            <a:r>
              <a:rPr lang="es-ES_tradnl" sz="21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derramó. </a:t>
            </a:r>
            <a:endParaRPr lang="es-ES_tradnl" sz="2100" b="1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PE" sz="2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Mientras vivió sobre la tierra, dirigió todos sus pensamientos a la salvación de los hombres, y sigue todavía con estos mismos sentimientos, ya que es allí donde encuentra la voluntad de su Padre. Vino y viene a nosotros cada día para eso, y por su ejemplo nos ha enseñado todas las virtudes convenientes a su cualidad de salvador. </a:t>
            </a:r>
            <a:r>
              <a:rPr lang="es-PE" sz="2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Entreguémonos</a:t>
            </a:r>
            <a:r>
              <a:rPr lang="es-PE" sz="2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pues, a él, para que siga ejerciendo </a:t>
            </a:r>
            <a:r>
              <a:rPr lang="es-PE" sz="2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PE" sz="2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misma cualidad </a:t>
            </a:r>
            <a:r>
              <a:rPr lang="es-PE" sz="2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nosotros               y </a:t>
            </a:r>
            <a:r>
              <a:rPr lang="es-PE" sz="2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medio </a:t>
            </a:r>
            <a:r>
              <a:rPr lang="es-PE" sz="2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2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nosotros.” </a:t>
            </a:r>
            <a:r>
              <a:rPr lang="es-PE" sz="2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2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XI,762</a:t>
            </a:r>
            <a:r>
              <a:rPr lang="es-PE" sz="2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2100" b="1" i="1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w4QEBAPDg8PDw4QDxAQEA8QDxAPDw4QFBIWFhUSFBUYHSggGBolHBQUITEhJSkrLi4uFx8zODMsNygtLisBCgoKDg0OGhAQGjQfHB8rLCwsLCwsLCwsLCwsLCwsLCwsLCwsLCwsLCwsLCwsLCwsLCwsLCwsLDcsNys3KyssN//AABEIARsAsgMBIgACEQEDEQH/xAAcAAEBAAIDAQEAAAAAAAAAAAAAAQcIAgMEBQb/xABOEAACAQICBAkFCBAFBQAAAAAAAQIDEQQhBRIxQQYHEyJRYXGBkRShsbLRJDI1QlRzdMEVFhc0Q1NiZHKCkpSi0uHwIzNEY8IlUlWEk//EABkBAQEAAwEAAAAAAAAAAAAAAAAEAgMFAf/EACoRAQABAwIFBAICAwAAAAAAAAABAgMRBDESFCFBURMyYXEiM2KBFSNS/9oADAMBAAIRAxEAPwDOIAAhSAAAAKyAAUhGfleE3DjD4GqqM6dSpPVUuY1lfYszyZiOssqaZqnEP1QMaz44MIv9LXvfJa0MzvqcadJSjHyOtzlfOpBW7cjGbtMd2cWLk7QyGVGN8RxsUoK7wVXf+Fh026Oo/c6E0lDFYejiaaahWpqcU9qTPaa6atmNdquj3Rh7ykKZMEAQApCkApAAAAAAoAgAAAAAAAIzBvGXrPS1ZRWbo0rfs+YzkzBPGdWlHSmIt+Iprxjb0mjUexXov2Px08OoOLupTcW5Jq6W21j6zm41YOok7Rk9VJdW1nx6FRtSnP3zUYK+1K8btec+tXjqzpuSvzZZdF2c+5M7S69qO7jpfFa0G2ktZOFsk3znml4+BnbgFGK0ZglF3isPFLsNd8fLXzeSTS623bLs2mwvF4v+lYG3yaJXpKcQg185w/RgFLHMQAAAAABSAAABQABAAAAAAAARmD+MrPSWKgrtypUFltSa3GcGYM4zsdyWkcTFK8qkMPFPekou5Nqc8HRXov2f0/N4vAqnBXd5ylFK2y72jEys26j2Rio/k5/1PRpCWo7StJy1H0pOyyXnPnVE7VHLNprJ5WsvMc2Mzu7k4jpDwYuq3JKz1HO/XktnibHcXvwVgfo0DW1tyq5t2Ubs2R4u/grAfRonR0/hyNbt/b9GUhSpz0QAApCkApAAAAAoAAEAAAACnFlAENf+NlJ6WqJbdWhfqTVrLxNgDXzjOtLTFZb9Wn5oNrzmm/7VWj/Y+Liq65WDvd3bXRs2HGrLm1JN85ytbarWPGp6laV83DwTdvaWnWWpKUndtuyObwYh2ePq80M5z6FHPsNj+Lj4JwH0aBrpBNqbjlayduxv2GxfFv8ABOA+jQLrG8ubrPbD9KUguVOcIAAUgFwKQXAAAAUlxc/HcZPCWvgKNLydJ1a03FN5qEYpNvzo8mYiMyyppmqcQ/YXFzBH3RdL/jILpvFHGHGLpZ/hY90YmnmKFPJXGebi5girxj6SytWSds1qK6Ot8YWlNvlDXRaEfYecxS95G58M9gwFPh7pW3309m9QX1HjqcP9LfK5WfVH2CNRTJyNxsSa6cZdS2mcS0uclFJ/qW+s4S4a6XeflVRruXoPz+k1UxFWVerUk6s85S15Zswru01Rhts6auirLzUXJOTebcZPvy9hzpxlycb2suzpOnyP8t9Hvmcng93Of6zsafxnuriao7Pdo1U3CfKbLtrN5Pu7fMbEcXiX2LwOr73yeNuy7NaYYHJp3XUnKzPvYDhJpKhSjSoYqpGlBKMYL4iW5LcbLddNEzOWi9aruxERGGzQNap8NNMp3WKqvuyOyHD3TW1Yltb7pG716UvJ1tkQa4y4wNMfKprqtF/UcPugaa3Yudv0I+w99eDk6myIua+YbhlpidPXeMm3f3qUE0vA7o8OdKXahjJ223cafRszRjzFOcPeSrZ9uUxRxd8LcdiNIRw+IrOrRnRqSipRjFxlFJ3ukr9HeZXN1FUVRmE1y3NE4kABkwQxhx4N8ngrbeVrerEygYr4+ZpUcC3f/NrLL9CJhc9st2nn/ZDFNSTe/O51NtfGt3/1OjXb2KXjYULzlZxbtu1szn8LtcUOE6km7a113N+kr1rZS7nl6GemphldWhJdrR1V8O0r2l47BxUvJiqHKGI6b3R1znNu6tl05nkuk89a66XkdinF9PmZlwxDHjzu9NPXct67b29By1prevOvqPPTlB2etZ9aE6l375Wut1/MecOez3jiO7nUqT32t0XRxnN2W3suiqontat2WLh8RGN8otvLPoGPgzE93txEIRjGWabjleMZvZfM8VKtN9vTa2XYkduPxMGorm32txurLoOqFaHxs7fonlMdNns1RndYYh63ObUe89E5tJuLbfRq3ujyutDr6ldZHVKsmmtq7Ee8Oezya4ju9WHqSnLVeVlsSd/E+pCL1bRyVt61n33PgKaj8ZrqyO6GOSSTeXVY8rozsUXI7vrYapK2rGMW87tpps6XJxldKCksmtZt9+Z4cRjI3urp26EcY4+Keetbe7W9B5FuWU3Y8skcVuLlU0lQTXvaVe2zLmdpnAwDxO4iM9LQ1b2VGva99mqjPxdYpxRhyNXVm5kABuTIYx48Lcjg7/jaueVvexMnnz9NaDwmNpqli6MK9NS11Gd8pW2prPeY1RmMM7dXBVEtZOXVsoxfnv4HTHEtST1Vt22ftNiI8XehVksBSt+lU/mOX3PtDfIaXjU/mJuW+V/Px4YGemYpZKEc7q6TfgjqemIyvrQVulJX7zP33PtC/IKPjP2ljxfaFX+gofxv6zDk4Zf5L4a6V8brOyirbsk79tyz8lklem1L42rlc2LfADQ3yCh4S9onwA0M1Z4Chbsl7TPlp7Sw56O9LXHkMK9kZrwT8578JomnK9oz2XWquc+rrM9Pi50J/wCPo+NRf8jA2mlyGLxlKjrU4U69RU4xnNKMVsSz6n4mu7ZqpjPE3WNRTcqxwvEtHSu1qZbdkm0WngW73hF9rcblnOtaHOnnK0mpzs8u06q17xSlLWckr6za/vI1flPdV+Ph24nRrSS5JrPbdPJ59B8ydNReaj4q57MTWnykoqTtG2yT2JJX8bmwHF9oLBVNF4KpUwuHqTnh4ylOdGEpSfS21dm6zRVVvKXUXaaIzhrapRd+b4NW8TlRjFvd2c2/nNsvtd0f8iwn7tR/lL9ruj/kWE/dqXsKPS+UfMx4aqxnBboPoziV4iEubZd1n9ZtV9r+A+R4X93pfykWgMCtmDwi/wDXpfymPofLLm/4tVFZu0lluOMoQTz7l6DbB6CwXyTC/u9L2BaDwS2YTDf/AApew99H5ec1H/LB/EfQT0o5RjlDDVW872TlFLs2+Yz+dGGwNGk26VKlTbVm4U4wbXQ7I7zbTGIwmuV8U5AAZMFAAAAAQAAVkKQCGtXCqHJ4/Hz2y5aqkt6bW1eNzZVmt3Duy0jjVv8AKGst97byfU+2Fuh98/T4VN2nCMryyk2uhux55pcpFZat5NdF7ZI9UI3nPfaKu/Fnmp/5nVZ7fS/Ekh057FaleTle93sfZmvMbKcXqtovAr82ga01Kks9jSvK6eay3LuNnOA0baNwS/N6foKdPE5c/WzGI+33CkKVOegAApCkApCkAAACgAAAAIAADBSMCM1r4wIL7L4zN54hXX6q+o2UNceMNJaWxPzzb/ZS+s0X9lej98/T8/Rz5R2s20nu3f3tOug05Tvkrauy/XtOeHqc3fnKTXf/AH5y4S2rPOzlJ59CsR+XU8OmthdSDmuxrdnfabOcDPg/B/R6foNa1PWpOO13z6cso/WzZfgj94YS34iHoKNNM9coddHSMPrFIUrc5AABSFIBSFIAAAFAAAAAQAAUhSAQ1t4xJ30njbbVUd+jZH6kzZJms/D1X0jjbbXXats3JL0mi/sr0fun6fCi1qK3hmrZHbh0uTtvd7Pb/ew8s76u3dku+6PS2lBW2pO+7dkSzHR0Ynq6q8px1dRa2tFp2dtW29/tM2f4GfB+Dvn7np59xrRyPMbTWVNZWyv/AGrmzPBG3kGEts8np+go08x1RayJxD6xSFKUCAACkKQCkKQAAAKAAAAAgAApCsgEZrTw7stI4t73iW7dSt7DZY1l4Z3lpTFq+yrP0Gi/sr0ful8HFQa1WllZK/f/AEO3E5R3Z+bu3nGVteN8827PoV/YcqrXNWXvls7Sbwv8uaqSUWlq2cVe7zvmrmznBNWwOE+j0/VNX6k075fFtfrzsbQ8FfvLCfR6fqo32N5SazaH1CkKUoEAAFIUgFIUgAAAUAAAABAABSFIBDWPhVNfZHHNpX5aSWT3Z/UjZw1g4XU3LHY1Wt/jz53T1Gm9tCvSe6fp8eEVKS23t2K7fT4jEZtJZJbbbmcKestaSXNulneyzvkjvpuMnzpPKLaaXxtxNK+Nllbk3ZdSe+6RtBwXXuLC7X7np7dvvUax4jV5NdWs3nne7tdd5s7wZbeDwre3kKfqo26ful1vZ9IpClTnogABSFIBSFIAAAFAAAAAQAAVkKQCGsnCSTeOxeeXL1OzazZs1e4V83E4pt5+UVWlllzmaL+0K9J0mfp5dHxTpvK93e9m10dx4lBqpLco7MtuzI9GFrasEt2V3fzec6eUbbeV/FbLEsZiZdLpww7a9OylK+1Pm232ubRcHFbCYZf7FL1Uat4mbcbfkvfuz2eLNptAP3Lht3+BS9RFGnRa3s9xSFKXPQAAUhSAUhSAAABQAAAAEAABgpAI2ar8LZy8rxWznV6i/iZtQap8J6nu7ER/OqnrM03eyrSz1l5t0bqy1bvt2bDqorJtLasrnZUtZ3ad5eCLQ967avZnvJezoxjLg45SazerazbsstxtXoFe5cN8xS9RGqkJNxlm75va91zazQbvhcO/9il6iKLG8otXtD2lIUoQoAAKQpAKQpAAAAoAAAACAACshSASbsjVLhGk8fiNmdacvGZtZPY+xmqWl37txXTytTb+m9ngaruynTbvDiHZW83TsOVGDys+u3QdOLV3dIlKpKP7NieI6Ls/k9VJatOUnm2pb0t18vObVaA+9cN8xS9RGrKvyTX/AGxdjabQH3rhvmKXqI2WN5TauOlL3FIUpQoAAKQpAKQpAAAAoAAAACAACsgYA41Nj7H6DVbSFPWxmLy/C1PWftNqajyfY/QauYii3isXG1pTxFRJt7E5Gi/OKVejj83no4HJL8qMbvbdpnLSGipxnzFdNb9x9bCVaXLKmrPVne7V+ck00uo+nj501dPPmc3Va3J72+o503Kol1/TpmJl+VnhXGPOdua8rbLtqz9Js/oJWwuH+YpeojXWtiISi6d1qxjfWXvpO+99VzY3RCth6HzNP1EWaWZnOXO10RHDh6ikKWOciAQAoBAKQpAAAAoAAAACAAAwUgHGfQYG0rxX6aeKrVqKw0oTrTnC9aSkk3lfmmeweTETuypqmnZrvDis08pa+phda7bfLyzv+qd0uLHT0tsMN+8Tz/gNggYelR4bOYueWB9EcU+lXVgsVPD06GsnUcKk6k2k9iTiuwzrQgoxjGOyMVFdiVjmEZRTEbMK66qtwpCmTBEAgBSFIBSFIAAAFAAAAAQAAGAAKQpACKRFAAACFIUCAACkKABCkAAA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47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" y="411479"/>
            <a:ext cx="8154507" cy="59246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89731" y="403863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>
                <a:solidFill>
                  <a:srgbClr val="FFFF00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Compromiso:</a:t>
            </a:r>
          </a:p>
        </p:txBody>
      </p:sp>
      <p:sp>
        <p:nvSpPr>
          <p:cNvPr id="2" name="2 Marcador de contenido"/>
          <p:cNvSpPr txBox="1">
            <a:spLocks/>
          </p:cNvSpPr>
          <p:nvPr/>
        </p:nvSpPr>
        <p:spPr>
          <a:xfrm>
            <a:off x="434108" y="1137585"/>
            <a:ext cx="4496550" cy="4472454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b="1" kern="0" dirty="0" smtClean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Cultivar </a:t>
            </a:r>
            <a:r>
              <a:rPr lang="es-PE" sz="3200" b="1" kern="0" dirty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en nuestras decisiones diarias la fortaleza, </a:t>
            </a:r>
            <a:r>
              <a:rPr lang="es-PE" sz="3200" b="1" kern="0" dirty="0" smtClean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                                    la </a:t>
            </a:r>
            <a:r>
              <a:rPr lang="es-PE" sz="3200" b="1" kern="0" dirty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perseverancia, </a:t>
            </a:r>
            <a:r>
              <a:rPr lang="es-PE" sz="3200" b="1" kern="0" dirty="0" smtClean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              la </a:t>
            </a:r>
            <a:r>
              <a:rPr lang="es-PE" sz="3200" b="1" kern="0" dirty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entrega, </a:t>
            </a:r>
            <a:r>
              <a:rPr lang="es-PE" sz="3200" b="1" kern="0" dirty="0" smtClean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                     que </a:t>
            </a:r>
            <a:r>
              <a:rPr lang="es-PE" sz="3200" b="1" kern="0" dirty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ahnschrift" panose="020B0502040204020203" pitchFamily="34" charset="0"/>
              </a:rPr>
              <a:t>han de convertirnos en testigos celosos de la fe en Jesús.</a:t>
            </a:r>
          </a:p>
        </p:txBody>
      </p:sp>
    </p:spTree>
    <p:extLst>
      <p:ext uri="{BB962C8B-B14F-4D97-AF65-F5344CB8AC3E}">
        <p14:creationId xmlns:p14="http://schemas.microsoft.com/office/powerpoint/2010/main" val="6168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98/39/09/98390938904d5c5f400a912b08d19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502079"/>
            <a:ext cx="8053280" cy="58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892" y="594444"/>
            <a:ext cx="3408217" cy="78581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sz="4000" b="1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Oración final </a:t>
            </a:r>
            <a:endParaRPr lang="es-PE" sz="4000" dirty="0" smtClean="0"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  <a:p>
            <a:pPr>
              <a:spcAft>
                <a:spcPts val="0"/>
              </a:spcAft>
              <a:buNone/>
            </a:pPr>
            <a:r>
              <a:rPr lang="es-ES" sz="2000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 </a:t>
            </a:r>
            <a:endParaRPr lang="es-PE" sz="2000" dirty="0" smtClean="0"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061527" y="951345"/>
            <a:ext cx="3573645" cy="18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defRPr/>
            </a:pPr>
            <a:r>
              <a:rPr lang="es-ES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Señor, con frecuencia me siento débil ante este reto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 presentas con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tus palabras y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tus acciones. </a:t>
            </a:r>
          </a:p>
          <a:p>
            <a:pPr algn="r" eaLnBrk="0" fontAlgn="base" hangingPunct="0">
              <a:defRPr/>
            </a:pPr>
            <a:endParaRPr lang="es-PE" sz="24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1A0D00">
                    <a:alpha val="60000"/>
                  </a:srgbClr>
                </a:glow>
                <a:outerShdw blurRad="50800" dist="38100" algn="l" rotWithShape="0">
                  <a:srgbClr val="1A0D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4775200" y="3853568"/>
            <a:ext cx="3859972" cy="249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defRPr/>
            </a:pP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Quiero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comprometerme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con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Evangelio,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con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 radicalidad. Pero, mis fuerzas me fallan y dejo con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frecuencia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compromiso asumido. </a:t>
            </a:r>
          </a:p>
          <a:p>
            <a:pPr algn="r" eaLnBrk="0" fontAlgn="base" hangingPunct="0">
              <a:defRPr/>
            </a:pPr>
            <a:endParaRPr lang="es-PE" sz="24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1A0D00">
                    <a:alpha val="60000"/>
                  </a:srgbClr>
                </a:glow>
                <a:outerShdw blurRad="50800" dist="38100" algn="l" rotWithShape="0">
                  <a:srgbClr val="1A0D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e1/ba/6f/e1ba6fbcc0a7e7188d1594b35b8b49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2" y="461818"/>
            <a:ext cx="8008745" cy="58650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81072" y="3588327"/>
            <a:ext cx="8110474" cy="515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defRPr/>
            </a:pPr>
            <a:r>
              <a:rPr lang="es-ES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Señor Jesús,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diste todo con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decisión, </a:t>
            </a:r>
            <a:endParaRPr lang="es-PE" sz="24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defRPr/>
            </a:pP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escatimar  ningún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esfuerzo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ni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dar paso atrás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0" fontAlgn="base" hangingPunct="0">
              <a:defRPr/>
            </a:pP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 gracia y tu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fortaleza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sólo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así, 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podré </a:t>
            </a: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colaborar con la misión que me encomiendas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0" fontAlgn="base" hangingPunct="0">
              <a:defRPr/>
            </a:pP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no desmaye ante esta lucha gigantesca. </a:t>
            </a:r>
          </a:p>
          <a:p>
            <a:pPr algn="ctr" eaLnBrk="0" fontAlgn="base" hangingPunct="0">
              <a:defRPr/>
            </a:pPr>
            <a:r>
              <a:rPr lang="es-PE" sz="24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no quede derrotado. Sé que contigo podré seguir adelante. </a:t>
            </a:r>
          </a:p>
          <a:p>
            <a:pPr algn="ctr" eaLnBrk="0" fontAlgn="base" hangingPunct="0">
              <a:defRPr/>
            </a:pPr>
            <a:endParaRPr lang="es-PE" sz="24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defRPr/>
            </a:pPr>
            <a:endParaRPr lang="es-PE" sz="24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defRPr/>
            </a:pPr>
            <a:endParaRPr lang="es-PE" sz="24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defRPr/>
            </a:pP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24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510863"/>
            <a:ext cx="8087540" cy="5825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611417" y="758381"/>
            <a:ext cx="5030305" cy="434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defRPr/>
            </a:pPr>
            <a:r>
              <a:rPr lang="es-ES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Rezaré como Pablo:                                           Gustosamente seguiré</a:t>
            </a:r>
          </a:p>
          <a:p>
            <a:pPr algn="ctr" eaLnBrk="0" fontAlgn="base" hangingPunct="0">
              <a:defRPr/>
            </a:pP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enorgulleciéndome de mis debilidades, para que habite en mí la fuerza de Cristo. </a:t>
            </a:r>
          </a:p>
          <a:p>
            <a:pPr algn="ctr" eaLnBrk="0" fontAlgn="base" hangingPunct="0">
              <a:defRPr/>
            </a:pPr>
            <a:endParaRPr lang="es-PE" sz="24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defRPr/>
            </a:pP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me complazco en soportar por Cristo debilidades, injurias, necesidades, persecuciones y angustias, porque cuando me siento débil, entonces es cuando soy fuerte (2 </a:t>
            </a:r>
            <a:r>
              <a:rPr lang="es-PE" sz="2400" kern="0" dirty="0" err="1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12, 9-10). </a:t>
            </a:r>
          </a:p>
          <a:p>
            <a:pPr algn="ctr" eaLnBrk="0" fontAlgn="base" hangingPunct="0">
              <a:defRPr/>
            </a:pPr>
            <a:r>
              <a:rPr lang="es-PE" sz="24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Amén</a:t>
            </a:r>
            <a:endParaRPr lang="es-PE" sz="24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" y="509954"/>
            <a:ext cx="7989903" cy="5838092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205" y="6315959"/>
            <a:ext cx="4608512" cy="415498"/>
          </a:xfrm>
          <a:prstGeom prst="rect">
            <a:avLst/>
          </a:prstGeom>
          <a:solidFill>
            <a:srgbClr val="0A523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</a:t>
            </a:r>
            <a:r>
              <a:rPr lang="es-PE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de Paúl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11199" y="600364"/>
            <a:ext cx="3519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15 de Agosto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Fiesta de la Asunción de la Virgen María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c8/9f/ae/c89faeebb00d002e7597f9afb2af3e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" y="535784"/>
            <a:ext cx="8031638" cy="57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9268" y="0"/>
            <a:ext cx="3426744" cy="107157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P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2691" y="2356916"/>
            <a:ext cx="7942262" cy="2100202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s-PE" sz="28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Jesús sabe que su mensaje va a causar divisiones y conflictos entre quienes se acerquen al fuego de su Evangelio</a:t>
            </a:r>
            <a:r>
              <a:rPr lang="es-PE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. Las </a:t>
            </a:r>
            <a:r>
              <a:rPr lang="es-PE" sz="28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lecturas de hoy nos invitan a la constancia y a la perseverancia: podemos correr y ganar la carrera que se abre ante nosotros si mantenemos los ojos fijos en Jesucristo</a:t>
            </a:r>
            <a:r>
              <a:rPr lang="es-PE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833219" y="204844"/>
            <a:ext cx="34267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s-ES_tradnl" sz="28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dobe Heiti Std R" panose="020B0400000000000000" pitchFamily="34" charset="-128"/>
              </a:rPr>
              <a:t/>
            </a:r>
            <a:br>
              <a:rPr lang="es-ES_tradnl" sz="28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dobe Heiti Std R" panose="020B0400000000000000" pitchFamily="34" charset="-128"/>
              </a:rPr>
            </a:br>
            <a:r>
              <a:rPr lang="es-ES_tradnl" sz="28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dobe Heiti Std R" panose="020B0400000000000000" pitchFamily="34" charset="-128"/>
              </a:rPr>
              <a:t>AMBIENTACIÓN: </a:t>
            </a:r>
            <a:r>
              <a:rPr lang="es-PE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dobe Heiti Std R" panose="020B0400000000000000" pitchFamily="34" charset="-128"/>
              </a:rPr>
              <a:t/>
            </a:r>
            <a:br>
              <a:rPr lang="es-PE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Adobe Heiti Std R" panose="020B0400000000000000" pitchFamily="34" charset="-128"/>
              </a:rPr>
            </a:br>
            <a:endParaRPr lang="es-PE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7" y="489528"/>
            <a:ext cx="8050594" cy="5865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6182" y="695900"/>
            <a:ext cx="3240036" cy="40706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Señor </a:t>
            </a:r>
            <a:r>
              <a:rPr lang="es-PE" sz="27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Jesús Tú que </a:t>
            </a: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has venido </a:t>
            </a:r>
            <a:r>
              <a:rPr lang="es-PE" sz="27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 traer </a:t>
            </a:r>
            <a:endParaRPr lang="es-PE" sz="27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fuego </a:t>
            </a:r>
            <a:r>
              <a:rPr lang="es-PE" sz="27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 </a:t>
            </a: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tierra,  fuego </a:t>
            </a:r>
            <a:r>
              <a:rPr lang="es-PE" sz="27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 </a:t>
            </a: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Dios,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fuego </a:t>
            </a:r>
            <a:r>
              <a:rPr lang="es-PE" sz="27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 purifica, </a:t>
            </a: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 transforma.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 </a:t>
            </a:r>
            <a:r>
              <a:rPr lang="es-PE" sz="27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 has venido a </a:t>
            </a: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ser  bautizado                      en sangre dando </a:t>
            </a:r>
            <a:r>
              <a:rPr lang="es-PE" sz="27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tu vida </a:t>
            </a:r>
            <a:r>
              <a:rPr lang="es-PE" sz="27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por nosotros.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63952" y="402812"/>
            <a:ext cx="3025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ln w="18000">
                  <a:solidFill>
                    <a:srgbClr val="333399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1.- Oración </a:t>
            </a:r>
            <a:r>
              <a:rPr lang="es-ES_tradnl" sz="2800" b="1" dirty="0">
                <a:ln w="18000">
                  <a:solidFill>
                    <a:srgbClr val="333399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inicial</a:t>
            </a:r>
            <a:endParaRPr lang="es-PE" sz="2800" b="1" dirty="0">
              <a:ln w="18000">
                <a:solidFill>
                  <a:srgbClr val="333399">
                    <a:lumMod val="5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4706" y="4831314"/>
            <a:ext cx="4488731" cy="110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25993" y="4955476"/>
            <a:ext cx="8514001" cy="209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7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 que con tu mensaje nos has revelado el proyecto y 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7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voluntad  del  Padre.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7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Tú, Señor, que nos has enseñado una forma de vida nueva.</a:t>
            </a:r>
          </a:p>
        </p:txBody>
      </p:sp>
    </p:spTree>
    <p:extLst>
      <p:ext uri="{BB962C8B-B14F-4D97-AF65-F5344CB8AC3E}">
        <p14:creationId xmlns:p14="http://schemas.microsoft.com/office/powerpoint/2010/main" val="40328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94/6a/1f/946a1fa13794858c12146f666e3674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" y="528020"/>
            <a:ext cx="8081729" cy="5798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26473" y="481633"/>
            <a:ext cx="8128240" cy="13933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</a:t>
            </a:r>
            <a:r>
              <a:rPr lang="es-PE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Señor, que con tus enseñanzas, con tu forma de vida, con tu doctrina de amor y servicio divides a la gente, haces que unos te sigan y otros no.</a:t>
            </a: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4706" y="4831314"/>
            <a:ext cx="4488731" cy="110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67188" y="3328452"/>
            <a:ext cx="3733849" cy="26073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buFont typeface="Wingdings 2"/>
              <a:buNone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26473" y="3966122"/>
            <a:ext cx="8119244" cy="216524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7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 </a:t>
            </a:r>
            <a:r>
              <a:rPr lang="es-PE" sz="27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Señor has venido a darnos la posibilidad a vivir la vida de Dios, a ser plenamente felices, amando y sirviendo como Tú. </a:t>
            </a:r>
            <a:endParaRPr lang="es-PE" sz="27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7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 Señor nos has dejado tus enseñanzas para que las </a:t>
            </a:r>
            <a:r>
              <a:rPr lang="es-PE" sz="27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vivamos </a:t>
            </a:r>
            <a:r>
              <a:rPr lang="es-PE" sz="27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te sigamos.</a:t>
            </a: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loma_en _biblia_abierta | robinson neveu | Flick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292" y="484537"/>
            <a:ext cx="7925108" cy="58229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24706" y="484537"/>
            <a:ext cx="8266129" cy="1436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7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Danos </a:t>
            </a:r>
            <a:r>
              <a:rPr lang="es-PE" sz="27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 Espíritu Santo para dar siempre testimonio de ti</a:t>
            </a:r>
            <a:r>
              <a:rPr lang="es-PE" sz="27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viviendo </a:t>
            </a:r>
            <a:r>
              <a:rPr lang="es-PE" sz="27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Evangelio, aunque eso nos produzca rechazo</a:t>
            </a:r>
            <a:r>
              <a:rPr lang="es-PE" sz="27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contrariedades </a:t>
            </a:r>
            <a:r>
              <a:rPr lang="es-PE" sz="27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divisiones por ti.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7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7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4706" y="4831314"/>
            <a:ext cx="4488731" cy="110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67188" y="3328452"/>
            <a:ext cx="3733849" cy="26073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buFont typeface="Wingdings 2"/>
              <a:buNone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059181" y="5383570"/>
            <a:ext cx="4997178" cy="8486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7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Danos </a:t>
            </a:r>
            <a:r>
              <a:rPr lang="es-PE" sz="27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Señor tu Espíritu Santo para vivir el </a:t>
            </a:r>
            <a:r>
              <a:rPr lang="es-PE" sz="2700" kern="0" dirty="0" err="1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evangelio.Amén</a:t>
            </a:r>
            <a:r>
              <a:rPr lang="es-PE" sz="27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PE" sz="27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7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7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f1/c5/4c/f1c54c7c334a1845a2f48c36f79f10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6" y="559025"/>
            <a:ext cx="8042068" cy="57494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30879" y="559025"/>
            <a:ext cx="3124347" cy="625536"/>
          </a:xfrm>
          <a:prstGeom prst="roundRect">
            <a:avLst>
              <a:gd name="adj" fmla="val 16667"/>
            </a:avLst>
          </a:prstGeom>
          <a:solidFill>
            <a:srgbClr val="009E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¿Qué dice el texto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? </a:t>
            </a:r>
            <a:r>
              <a:rPr lang="es-PE" b="1" dirty="0" err="1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Lc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PE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12, 49-53</a:t>
            </a:r>
            <a:endParaRPr lang="es-PE" sz="3200" dirty="0"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9010" y="4782640"/>
            <a:ext cx="7896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 </a:t>
            </a:r>
            <a:r>
              <a:rPr lang="es-PE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Seguir a Jesús requiere una opción personal consciente y responsable. Y ese seguimiento entraña una guerra permanente con los criterios del mundo que nos rodea.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Escuchemos: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9889" y="2233401"/>
            <a:ext cx="820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Ahora </a:t>
            </a:r>
            <a:r>
              <a:rPr lang="es-PE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en el Evangelio, se nos manifiestan las dificultades, divisiones y enfrentamientos que se producen a causa de la fe en Jesucristo.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38818" y="559025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u="sng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Motivación</a:t>
            </a:r>
            <a:r>
              <a:rPr lang="es-PE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 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24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7" y="461819"/>
            <a:ext cx="8069077" cy="589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3 Rectángulo"/>
          <p:cNvSpPr/>
          <p:nvPr/>
        </p:nvSpPr>
        <p:spPr>
          <a:xfrm>
            <a:off x="768933" y="692728"/>
            <a:ext cx="2482267" cy="230909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Lucas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12,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49-53 </a:t>
            </a:r>
            <a:endParaRPr lang="es-PE" sz="2000" dirty="0">
              <a:solidFill>
                <a:schemeClr val="bg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20695" y="446583"/>
            <a:ext cx="5422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En aquel tiempo, dijo Jesús </a:t>
            </a:r>
            <a:r>
              <a:rPr lang="es-ES" sz="2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a sus </a:t>
            </a:r>
            <a:r>
              <a:rPr lang="es-ES" sz="28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discípulos:   </a:t>
            </a:r>
            <a:r>
              <a:rPr lang="es-ES" sz="2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                            </a:t>
            </a:r>
            <a:endParaRPr lang="es-ES" sz="28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1226" y="5352455"/>
            <a:ext cx="8112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“Yo he venido </a:t>
            </a:r>
            <a:r>
              <a:rPr lang="es-ES" sz="28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s-ES" sz="28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prender fuego sobre la tierra, </a:t>
            </a:r>
            <a:r>
              <a:rPr lang="es-ES" sz="28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¡y ojalá </a:t>
            </a:r>
            <a:r>
              <a:rPr lang="es-ES" sz="28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estuviera ya ardiendo!. </a:t>
            </a:r>
          </a:p>
        </p:txBody>
      </p:sp>
    </p:spTree>
    <p:extLst>
      <p:ext uri="{BB962C8B-B14F-4D97-AF65-F5344CB8AC3E}">
        <p14:creationId xmlns:p14="http://schemas.microsoft.com/office/powerpoint/2010/main" val="30785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PE29 Europa de noche">
  <a:themeElements>
    <a:clrScheme name="PE29 Europa de noch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29 Europa de noche">
      <a:majorFont>
        <a:latin typeface="Arial"/>
        <a:ea typeface=""/>
        <a:cs typeface="Times New Roman (Hebrew)"/>
      </a:majorFont>
      <a:minorFont>
        <a:latin typeface="Arial"/>
        <a:ea typeface=""/>
        <a:cs typeface="Times New Roman (Hebrew)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29 Europa de no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</TotalTime>
  <Words>1290</Words>
  <Application>Microsoft Office PowerPoint</Application>
  <PresentationFormat>Presentación en pantalla (4:3)</PresentationFormat>
  <Paragraphs>105</Paragraphs>
  <Slides>37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65" baseType="lpstr">
      <vt:lpstr>Adobe Gothic Std B</vt:lpstr>
      <vt:lpstr>Adobe Heiti Std R</vt:lpstr>
      <vt:lpstr>AR DELANEY</vt:lpstr>
      <vt:lpstr>AR ESSENCE</vt:lpstr>
      <vt:lpstr>Arial</vt:lpstr>
      <vt:lpstr>Arial Black</vt:lpstr>
      <vt:lpstr>Arial Narrow</vt:lpstr>
      <vt:lpstr>Arial Unicode MS</vt:lpstr>
      <vt:lpstr>Bahnschrift</vt:lpstr>
      <vt:lpstr>Berlin Sans FB Demi</vt:lpstr>
      <vt:lpstr>Bernard MT Condensed</vt:lpstr>
      <vt:lpstr>Bodoni MT Black</vt:lpstr>
      <vt:lpstr>Britannic Bold</vt:lpstr>
      <vt:lpstr>Calibri</vt:lpstr>
      <vt:lpstr>Comic Sans MS</vt:lpstr>
      <vt:lpstr>Georgia</vt:lpstr>
      <vt:lpstr>Kristen ITC</vt:lpstr>
      <vt:lpstr>Poor Richard</vt:lpstr>
      <vt:lpstr>Segoe UI Semibold</vt:lpstr>
      <vt:lpstr>Tahoma</vt:lpstr>
      <vt:lpstr>Tekton Pro</vt:lpstr>
      <vt:lpstr>Times</vt:lpstr>
      <vt:lpstr>Times New Roman</vt:lpstr>
      <vt:lpstr>Times New Roman (Hebrew)</vt:lpstr>
      <vt:lpstr>Wingdings</vt:lpstr>
      <vt:lpstr>Wingdings 2</vt:lpstr>
      <vt:lpstr>PE29 Europa de noche</vt:lpstr>
      <vt:lpstr>En blanco</vt:lpstr>
      <vt:lpstr>Presentación de PowerPoint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292</cp:revision>
  <dcterms:created xsi:type="dcterms:W3CDTF">2016-08-08T03:38:53Z</dcterms:created>
  <dcterms:modified xsi:type="dcterms:W3CDTF">2022-08-08T19:54:55Z</dcterms:modified>
</cp:coreProperties>
</file>