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44"/>
  </p:notesMasterIdLst>
  <p:sldIdLst>
    <p:sldId id="300" r:id="rId9"/>
    <p:sldId id="258" r:id="rId10"/>
    <p:sldId id="298" r:id="rId11"/>
    <p:sldId id="260" r:id="rId12"/>
    <p:sldId id="261" r:id="rId13"/>
    <p:sldId id="262" r:id="rId14"/>
    <p:sldId id="263" r:id="rId15"/>
    <p:sldId id="264" r:id="rId16"/>
    <p:sldId id="266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634"/>
    <a:srgbClr val="2CD321"/>
    <a:srgbClr val="8D6F47"/>
    <a:srgbClr val="05050A"/>
    <a:srgbClr val="816148"/>
    <a:srgbClr val="CA9A58"/>
    <a:srgbClr val="26C61A"/>
    <a:srgbClr val="1C3A0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ABF4B-729A-4646-BD36-A4F88802B11D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9086E-804C-452B-A64A-D8C5AFAEA85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701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97E1-EF09-4F2B-B973-FC39BA364172}" type="slidenum">
              <a:rPr lang="es-PE" smtClean="0">
                <a:solidFill>
                  <a:prstClr val="black"/>
                </a:solidFill>
              </a:rPr>
              <a:pPr/>
              <a:t>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9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B59-03E3-4FE2-BD01-40B2B07BE998}" type="slidenum">
              <a:rPr lang="es-PE" smtClean="0">
                <a:solidFill>
                  <a:prstClr val="black"/>
                </a:solidFill>
              </a:rPr>
              <a:pPr/>
              <a:t>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566CD-67C8-4BFB-8EF0-B5740338F084}" type="slidenum">
              <a:rPr lang="es-ES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18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197B1-E42A-4EE5-B98E-D98E83F63D8C}" type="slidenum">
              <a:rPr lang="es-ES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08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3444A-D32A-4C6F-A1DE-73D31AB4C54D}" type="slidenum">
              <a:rPr lang="es-ES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400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EE33E-13A5-447B-BD13-8A43BDC28AC7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0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C97E1-EF09-4F2B-B973-FC39BA364172}" type="slidenum">
              <a:rPr lang="es-PE" smtClean="0">
                <a:solidFill>
                  <a:prstClr val="black"/>
                </a:solidFill>
              </a:rPr>
              <a:pPr/>
              <a:t>10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4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CB59-03E3-4FE2-BD01-40B2B07BE998}" type="slidenum">
              <a:rPr lang="es-PE" smtClean="0">
                <a:solidFill>
                  <a:prstClr val="black"/>
                </a:solidFill>
              </a:rPr>
              <a:pPr/>
              <a:t>16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5E1F-E9A9-4810-B912-30BAEEDB30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191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7876-3786-43F7-8F6A-7D597CA2B2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5735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7782F-8054-4A53-B493-6BF70FC1F16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9241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F51A-C632-45C8-8626-E77E87F33F2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1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236E-07A0-4571-9CAD-D4D587AEAF3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38332-1A6C-4D5E-AD7C-0BE6FF19717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7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EB2D5-0DAC-4938-BB83-D192E5E026B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EF030-38A9-433A-9866-31FC7109D11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5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A47A3-145E-4631-A23D-53056DAA3E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7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7C3DB-CE35-42D7-8AAB-8ABA6ECA8BE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9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D83FF-94A3-4708-9F53-F543C9452DE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5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6762-342E-4B02-AA50-8311B1A794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1071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C002-9DA2-4673-AB82-3BE03D24AC5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0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CA378-6F80-49B8-9100-29DDA763DFA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B24ED-D88D-4708-BD57-5A5BD564B28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14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099FE-9EB2-44B9-B59B-DA4D16F9DCE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77362"/>
      </p:ext>
    </p:extLst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5B99-7D81-4B8E-9111-D460D39D303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0355"/>
      </p:ext>
    </p:extLst>
  </p:cSld>
  <p:clrMapOvr>
    <a:masterClrMapping/>
  </p:clrMapOvr>
  <p:transition spd="med">
    <p:pull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F2C3-EBC8-4DE2-B773-F2223CF91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11307"/>
      </p:ext>
    </p:extLst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53918-3B78-4806-8FBB-6DDE88327F6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670"/>
      </p:ext>
    </p:extLst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4E9FC-C375-4CFB-A361-565E3328EC7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1048"/>
      </p:ext>
    </p:extLst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1C188-2461-4236-AEC6-D861FEC4651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96567"/>
      </p:ext>
    </p:extLst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6640-0DE9-45B3-A898-2DF72E38F11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51675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49B7F-8D98-4550-8602-C82763B0F2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5414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65661-7A51-4B66-AC99-07E094280E9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2144"/>
      </p:ext>
    </p:extLst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A38E-CE2E-4C82-A024-444E0DDBCE5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4776"/>
      </p:ext>
    </p:extLst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FDCF-68F7-49E2-B5F6-78C3AD9CA5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7837"/>
      </p:ext>
    </p:extLst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E0607-75A6-4445-B472-34FE60C804E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68168"/>
      </p:ext>
    </p:extLst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2023-8F86-469F-8AEE-32F35DB0B0AF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5E49-1018-47B0-BB77-4AE760F5824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8833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55E9-AFBD-4BC8-893C-28339DF1E521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B44E-6793-445B-AF27-F0E00F018E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2857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3104-0F09-4049-A853-96A716F53CF8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D2A6-F80A-4DE8-97AF-B40820961A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794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FE1DA-49D1-4A1D-82DF-15D8791AA249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81DE-AAAB-44D3-B685-E764F93ED7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5319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A5DE-D0F2-4329-986D-C75413C63874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61C4-AD1A-4391-B542-B5575FAE362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0877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A463-9B9E-48DD-80F3-F851D9C54828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B1E4-6C4C-4835-BF4C-C8ECF3AC8F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55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EE2F5-EEF3-491D-9DE7-9A39513CEBE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5493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24A8-D8C4-4014-9B2A-6B8277FE9054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DFE8-8DB7-47FD-AD24-A51227A0F2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1900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7DEC-7010-415E-94F8-FD6F1B272BC8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53F9-E0B5-40E7-AE30-115331F637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278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D7D0-5DD4-43C3-A17D-78A58D02E5CE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A8A4-F090-4C23-B934-442C1F6A17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616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EEB8-28FD-45F4-BAF9-74AC684DFDC6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25B9-1472-46A7-8386-00CEBFC182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912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965E-6F87-47B1-8D1A-360F1ECB6E73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F255-4F0E-46B7-820F-90E18F27C4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785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1C5E7-9BCC-4AE0-A5BD-CFDD2E84277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82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3F92-0519-4C72-96AC-E18BE0F7B0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6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DC0CC-2F29-4380-B407-DF93EAADA6C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9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784C-7535-4A19-BF05-3BBC13205D7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5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CFB92-6AEF-4CDF-807B-0E4A1EC0AF5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4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6656-ECEC-469D-A14B-7FC4B78310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5537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2B14-D141-4CC6-A00D-8CBA3062E2A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03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66B0-A623-43BD-8022-B12C669FC56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54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D70B0-09AC-4267-A845-691A8EA0BAF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7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24BA8-3264-4BB8-998F-126C4CF707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75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F2760-1EE2-4938-A350-EEE4BA52C2B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10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BFDF-3D2E-47AC-BC0D-2433CFF129A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3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5C2D-2A31-48EC-9E14-AFDD2D6CD04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2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D295-3A93-4BEE-8D22-0AC5F3B50E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8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18EA-C9CE-4D14-A146-490E48DFF87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20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B6BA-B960-4A25-9780-2AAE256136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4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02E8-150D-4EEF-A8C5-9CF8F03C679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816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C80D-67A7-4C20-B14E-1B0C7B1E11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18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CCC8-ABF8-4EF2-B897-86239D0239D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3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C5B9-7E3F-462A-8445-AE40B1F5ECE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5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F317-CA05-4CE7-B88E-1B7D4A4754E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168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879B-6BBC-4FCC-BD82-0B65CCD644B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48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62E9-8D5C-45B5-9367-7C8C56DE80D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82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9872-2921-4F5F-B319-952CA1528FA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6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7D1-6E27-4F29-AE21-11A74C490A77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57320"/>
      </p:ext>
    </p:extLst>
  </p:cSld>
  <p:clrMapOvr>
    <a:masterClrMapping/>
  </p:clrMapOvr>
  <p:transition spd="med" advClick="0" advTm="12000">
    <p:check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F64A1-437E-4D25-8479-F876E1956B2C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8266"/>
      </p:ext>
    </p:extLst>
  </p:cSld>
  <p:clrMapOvr>
    <a:masterClrMapping/>
  </p:clrMapOvr>
  <p:transition spd="med" advClick="0" advTm="12000">
    <p:check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D77D-C8B6-4C05-92F8-A864A40143E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7628"/>
      </p:ext>
    </p:extLst>
  </p:cSld>
  <p:clrMapOvr>
    <a:masterClrMapping/>
  </p:clrMapOvr>
  <p:transition spd="med" advClick="0" advTm="12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016C2-A079-40A3-9D73-F8D0D934CD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24499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DAB1-8FA9-40F5-B7ED-B5A0A368033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99348"/>
      </p:ext>
    </p:extLst>
  </p:cSld>
  <p:clrMapOvr>
    <a:masterClrMapping/>
  </p:clrMapOvr>
  <p:transition spd="med" advClick="0" advTm="12000">
    <p:check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B5B9-1245-4A1A-BB3C-296065FDA32B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52797"/>
      </p:ext>
    </p:extLst>
  </p:cSld>
  <p:clrMapOvr>
    <a:masterClrMapping/>
  </p:clrMapOvr>
  <p:transition spd="med" advClick="0" advTm="12000">
    <p:check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A7B54-2527-4EF7-A4C6-08A609CA5B7D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51965"/>
      </p:ext>
    </p:extLst>
  </p:cSld>
  <p:clrMapOvr>
    <a:masterClrMapping/>
  </p:clrMapOvr>
  <p:transition spd="med" advClick="0" advTm="12000">
    <p:check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F1B7C-AF88-4F3A-92EA-375752194B7B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7831"/>
      </p:ext>
    </p:extLst>
  </p:cSld>
  <p:clrMapOvr>
    <a:masterClrMapping/>
  </p:clrMapOvr>
  <p:transition spd="med" advClick="0" advTm="12000">
    <p:check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51093-3CB3-4AF9-A455-7BD054AA7424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9936"/>
      </p:ext>
    </p:extLst>
  </p:cSld>
  <p:clrMapOvr>
    <a:masterClrMapping/>
  </p:clrMapOvr>
  <p:transition spd="med" advClick="0" advTm="12000">
    <p:check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E030-A6B6-4F9E-BD2B-CE381E6FC849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59"/>
      </p:ext>
    </p:extLst>
  </p:cSld>
  <p:clrMapOvr>
    <a:masterClrMapping/>
  </p:clrMapOvr>
  <p:transition spd="med" advClick="0" advTm="12000">
    <p:check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3681F-FFA1-428E-B8B6-283343D58ED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31669"/>
      </p:ext>
    </p:extLst>
  </p:cSld>
  <p:clrMapOvr>
    <a:masterClrMapping/>
  </p:clrMapOvr>
  <p:transition spd="med" advClick="0" advTm="12000">
    <p:check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7C6A0-2CF1-49A7-9DCD-806C2DD33DDD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08943"/>
      </p:ext>
    </p:extLst>
  </p:cSld>
  <p:clrMapOvr>
    <a:masterClrMapping/>
  </p:clrMapOvr>
  <p:transition spd="med" advClick="0" advTm="12000">
    <p:check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08BF-8DB0-48A6-9D1D-E33C226148E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D82F-8F93-4B51-BD18-F13B465D73F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21484"/>
      </p:ext>
    </p:extLst>
  </p:cSld>
  <p:clrMapOvr>
    <a:masterClrMapping/>
  </p:clrMapOvr>
  <p:transition spd="med" advClick="0" advTm="10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169D-C11B-439E-BC18-6CA198B061C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39BD-DB33-4C96-8929-EC4C8BF3C23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78040"/>
      </p:ext>
    </p:extLst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2844-2272-42FA-9A0C-4C62232619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91444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1738-F755-47E2-94C6-8A692EB5B2B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E37B-EA36-425A-8149-007EBA71C4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15102"/>
      </p:ext>
    </p:extLst>
  </p:cSld>
  <p:clrMapOvr>
    <a:masterClrMapping/>
  </p:clrMapOvr>
  <p:transition spd="med" advClick="0" advTm="10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AEDD-BA6D-43FC-8091-07E85E84A8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179A-B7F7-4338-9FDC-E163D08589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39320"/>
      </p:ext>
    </p:extLst>
  </p:cSld>
  <p:clrMapOvr>
    <a:masterClrMapping/>
  </p:clrMapOvr>
  <p:transition spd="med" advClick="0" advTm="10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1F8D5-EDF2-4FF7-B8E7-AA722196048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9B8E-F36A-490B-A28F-4E3295BA0AD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34600"/>
      </p:ext>
    </p:extLst>
  </p:cSld>
  <p:clrMapOvr>
    <a:masterClrMapping/>
  </p:clrMapOvr>
  <p:transition spd="med" advClick="0" advTm="1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0FD1-96E3-4979-8855-82C4CE56140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1D78-0790-4CE4-9115-A26E355D282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78736"/>
      </p:ext>
    </p:extLst>
  </p:cSld>
  <p:clrMapOvr>
    <a:masterClrMapping/>
  </p:clrMapOvr>
  <p:transition spd="med" advClick="0" advTm="10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0D54-9717-4CD7-8C27-854191E623E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31E1-BF9B-43C4-B3DE-64BA548019F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5769"/>
      </p:ext>
    </p:extLst>
  </p:cSld>
  <p:clrMapOvr>
    <a:masterClrMapping/>
  </p:clrMapOvr>
  <p:transition spd="med" advClick="0" advTm="10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5953-6E87-493F-9C7B-64FED156441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48AC-48A4-4F42-A920-0C45E960CC6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02223"/>
      </p:ext>
    </p:extLst>
  </p:cSld>
  <p:clrMapOvr>
    <a:masterClrMapping/>
  </p:clrMapOvr>
  <p:transition spd="med" advClick="0" advTm="10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8CB1-82E6-4F1B-A771-341296B17DA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B4FB-777B-41D8-BDC1-2E12BE0B4D6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435"/>
      </p:ext>
    </p:extLst>
  </p:cSld>
  <p:clrMapOvr>
    <a:masterClrMapping/>
  </p:clrMapOvr>
  <p:transition spd="med" advClick="0" advTm="10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7718-3F11-4932-9555-691C53CD8C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6A8B-962A-426E-8F42-2C7F14032AB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07638"/>
      </p:ext>
    </p:extLst>
  </p:cSld>
  <p:clrMapOvr>
    <a:masterClrMapping/>
  </p:clrMapOvr>
  <p:transition spd="med" advClick="0" advTm="10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6790-2896-4BBA-94DD-08253179A06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6F2A-2CB9-4159-8008-05DE024F906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45494"/>
      </p:ext>
    </p:extLst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2FA9F-8624-40BE-B160-A38DCC968DF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6895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6D362-701F-466C-816C-BE543F0963B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4420B-9E13-4DC5-8C0B-F73867B499D1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441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BDEDA-30B6-4747-A177-D96713419B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BB937-DCC0-40AA-B265-072F1A0AB59F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4E8A5-EB6C-4DAE-8D30-3E5221E8479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CD4CE4-68B7-418E-A593-056B6C4BADE4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5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F3456-A9A2-4E94-AB5C-378AD06A428C}" type="slidenum">
              <a:rPr lang="ca-E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D23E22-D052-4279-B93B-7959AAAE588D}" type="slidenum">
              <a:rPr lang="nl-NL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nl-NL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12000">
    <p:check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A4062F-F440-4F15-BC66-9825D2CE34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0E9EAD-ADBD-4A28-87BC-CEA034F8B76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8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63" t="20075" r="563" b="13447"/>
          <a:stretch/>
        </p:blipFill>
        <p:spPr>
          <a:xfrm>
            <a:off x="489526" y="434109"/>
            <a:ext cx="8192655" cy="5929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464"/>
          <a:stretch/>
        </p:blipFill>
        <p:spPr>
          <a:xfrm>
            <a:off x="817311" y="452582"/>
            <a:ext cx="1925889" cy="2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el mar.wav"/>
          </p:stSnd>
        </p:sndAc>
      </p:transition>
    </mc:Choice>
    <mc:Fallback xmlns="">
      <p:transition spd="slow">
        <p:fade/>
        <p:sndAc>
          <p:stSnd loop="1">
            <p:snd r:embed="rId5" name="el ma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498429"/>
            <a:ext cx="8229260" cy="5802953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2175" y="4833264"/>
            <a:ext cx="79774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contrario, cuando te inviten, vete a sentarte en el último puesto, para que, cuando </a:t>
            </a:r>
            <a:r>
              <a:rPr lang="es-ES" sz="28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venga </a:t>
            </a:r>
            <a:r>
              <a:rPr lang="es-ES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quien te invitó, te diga: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“Amigo, sube más arriba.”</a:t>
            </a:r>
            <a:endParaRPr lang="es-ES" sz="2800" b="1" i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404195" y="498430"/>
            <a:ext cx="837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Entonces, avergonzado, irás a ocupar el último puesto. </a:t>
            </a: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8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483892"/>
            <a:ext cx="8192655" cy="587555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1053" y="4807741"/>
            <a:ext cx="8280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Entonces quedarás muy bien ante todos los comensales. Porque todo el que se enaltece será humillado, y el que se humilla será enaltecido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5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3" y="497655"/>
            <a:ext cx="8168241" cy="591450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0118" y="4611651"/>
            <a:ext cx="82347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700" b="1" dirty="0">
                <a:solidFill>
                  <a:schemeClr val="bg1"/>
                </a:solidFill>
                <a:effectLst>
                  <a:glow rad="101600">
                    <a:srgbClr val="6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dijo al que lo había invitado</a:t>
            </a:r>
            <a:r>
              <a:rPr lang="es-ES" sz="2700" b="1" dirty="0" smtClean="0">
                <a:solidFill>
                  <a:schemeClr val="bg1"/>
                </a:solidFill>
                <a:effectLst>
                  <a:glow rad="101600">
                    <a:srgbClr val="6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-</a:t>
            </a:r>
            <a:r>
              <a:rPr lang="es-ES" sz="2700" b="1" dirty="0" smtClean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</a:t>
            </a:r>
            <a:r>
              <a:rPr lang="es-ES" sz="2700" b="1" dirty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 una comida o una cena, no invites a tus amigos, ni a tus hermanos</a:t>
            </a:r>
            <a:r>
              <a:rPr lang="es-ES" sz="2700" b="1" dirty="0" smtClean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ni </a:t>
            </a:r>
            <a:r>
              <a:rPr lang="es-ES" sz="2700" b="1" dirty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tus parientes, </a:t>
            </a:r>
            <a:r>
              <a:rPr lang="es-ES" sz="2700" b="1" dirty="0">
                <a:solidFill>
                  <a:schemeClr val="bg1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 a los vecinos ricos; porque corresponderán invitándote, y quedarás pagado. </a:t>
            </a:r>
            <a:endParaRPr lang="es-ES" sz="2700" b="1" dirty="0">
              <a:solidFill>
                <a:schemeClr val="bg1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1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9" y="485371"/>
            <a:ext cx="8173535" cy="586083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883" y="5392099"/>
            <a:ext cx="76031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6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des un banquete, invita a pobres, lisiados, cojos y ciegos; </a:t>
            </a:r>
          </a:p>
        </p:txBody>
      </p:sp>
    </p:spTree>
    <p:extLst>
      <p:ext uri="{BB962C8B-B14F-4D97-AF65-F5344CB8AC3E}">
        <p14:creationId xmlns:p14="http://schemas.microsoft.com/office/powerpoint/2010/main" val="27945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1" y="498579"/>
            <a:ext cx="8144313" cy="5892985"/>
          </a:xfrm>
          <a:prstGeom prst="rect">
            <a:avLst/>
          </a:prstGeo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4810" y="5391468"/>
            <a:ext cx="7902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dichoso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tú, porque no pueden pagarte; te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pagarán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resuciten los justos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" y="517238"/>
            <a:ext cx="8176953" cy="587432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8435" y="470022"/>
            <a:ext cx="5939090" cy="804985"/>
          </a:xfrm>
        </p:spPr>
        <p:txBody>
          <a:bodyPr/>
          <a:lstStyle/>
          <a:p>
            <a:pPr>
              <a:buNone/>
            </a:pPr>
            <a:r>
              <a:rPr lang="es-ES_tradnl" sz="3600" b="1" dirty="0" smtClean="0">
                <a:solidFill>
                  <a:schemeClr val="bg1"/>
                </a:solidFill>
                <a:effectLst>
                  <a:glow rad="101600">
                    <a:srgbClr val="6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para la lectura:</a:t>
            </a:r>
            <a:endParaRPr lang="es-PE" sz="3600" dirty="0" smtClean="0">
              <a:solidFill>
                <a:schemeClr val="bg1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148064" y="3717032"/>
            <a:ext cx="2814582" cy="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solidFill>
                <a:srgbClr val="FFFFFF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757979" y="4180830"/>
            <a:ext cx="7480001" cy="160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¿Qué está haciendo Jesús al comienzo del relato?, </a:t>
            </a:r>
            <a:r>
              <a:rPr lang="es-ES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¿dónde está?, ¿con quiénes </a:t>
            </a:r>
            <a:r>
              <a:rPr lang="es-ES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puede </a:t>
            </a:r>
            <a:r>
              <a:rPr lang="es-ES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estar acompañado?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b="1" kern="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PE" b="1" kern="0" dirty="0" smtClean="0">
              <a:solidFill>
                <a:schemeClr val="bg1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1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5" y="453230"/>
            <a:ext cx="8167938" cy="59106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735" y="3167243"/>
            <a:ext cx="8215875" cy="1427295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 ¿Cuál es la actitud y la disposición que quiere transmitir e inculcar la enseñanza sobre los primeros lugares? , 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es-PE" sz="2800" b="1" dirty="0" smtClean="0">
              <a:solidFill>
                <a:schemeClr val="bg1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729673" y="4594538"/>
            <a:ext cx="7480001" cy="160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¿qué pretende y qué busca con eso?,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¿en qué circunstancias uno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puede actuar de esa manera? </a:t>
            </a:r>
          </a:p>
          <a:p>
            <a:pPr>
              <a:buFont typeface="Wingdings" panose="05000000000000000000" pitchFamily="2" charset="2"/>
              <a:buChar char="ü"/>
            </a:pPr>
            <a:endParaRPr lang="es-PE" sz="2800" b="1" kern="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PE" sz="2800" b="1" kern="0" dirty="0" smtClean="0">
              <a:solidFill>
                <a:schemeClr val="bg1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PE" sz="2800" b="1" kern="0" dirty="0" smtClean="0">
              <a:solidFill>
                <a:schemeClr val="bg1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2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71146"/>
            <a:ext cx="8155707" cy="592041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3510" y="4190813"/>
            <a:ext cx="6743614" cy="1140877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PE" b="1" dirty="0" smtClean="0">
                <a:ln w="1905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¿A qué se refiere cuando nos dice: </a:t>
            </a:r>
            <a:r>
              <a:rPr lang="es-PE" sz="3600" b="1" dirty="0" smtClean="0">
                <a:ln w="1905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“…el que se eleva será humillado y el que se humille será elevado…”?</a:t>
            </a:r>
            <a:endParaRPr lang="es-PE" b="1" dirty="0">
              <a:ln w="1905"/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0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8" y="494421"/>
            <a:ext cx="8205309" cy="5887905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09308" y="494421"/>
            <a:ext cx="8358908" cy="12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139700">
                    <a:srgbClr val="76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Hay dos fiestas ¿quiénes son los invitados?, </a:t>
            </a:r>
            <a:r>
              <a:rPr lang="es-PE" b="1" kern="0" dirty="0">
                <a:solidFill>
                  <a:srgbClr val="FFFFFF"/>
                </a:solidFill>
                <a:effectLst>
                  <a:glow rad="101600">
                    <a:srgbClr val="68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¿quiénes deberían ser los invitados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101600">
                    <a:srgbClr val="68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?, </a:t>
            </a:r>
            <a:endParaRPr lang="es-PE" b="1" kern="0" dirty="0">
              <a:solidFill>
                <a:srgbClr val="FFFFFF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  <a:p>
            <a:pPr algn="ctr">
              <a:defRPr/>
            </a:pPr>
            <a:endParaRPr lang="es-PE" b="1" kern="0" dirty="0">
              <a:solidFill>
                <a:srgbClr val="FFFFFF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s-PE" b="1" kern="0" dirty="0" smtClean="0">
              <a:solidFill>
                <a:srgbClr val="FFFFFF"/>
              </a:solidFill>
              <a:effectLst>
                <a:glow rad="139700">
                  <a:srgbClr val="76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933739" y="4766234"/>
            <a:ext cx="7310046" cy="6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¿</a:t>
            </a:r>
            <a:r>
              <a:rPr lang="es-PE" b="1" kern="0" dirty="0"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Cuál es la actitud del que invita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</a:rPr>
              <a:t>?,                     </a:t>
            </a:r>
            <a:r>
              <a:rPr lang="es-PE" b="1" kern="0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¿</a:t>
            </a:r>
            <a:r>
              <a:rPr lang="es-PE" b="1" kern="0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cuál es la actitud de los invitados?</a:t>
            </a:r>
          </a:p>
          <a:p>
            <a:pPr algn="ctr">
              <a:defRPr/>
            </a:pPr>
            <a:endParaRPr lang="es-PE" b="1" kern="0" dirty="0">
              <a:solidFill>
                <a:srgbClr val="FFFFFF"/>
              </a:solidFill>
              <a:effectLst>
                <a:glow rad="101600">
                  <a:srgbClr val="640000">
                    <a:alpha val="60000"/>
                  </a:srgbClr>
                </a:glow>
                <a:outerShdw blurRad="50800" dist="50800" dir="5400000" algn="ctr" rotWithShape="0">
                  <a:srgbClr val="C00000"/>
                </a:outerShdw>
              </a:effectLst>
            </a:endParaRPr>
          </a:p>
          <a:p>
            <a:pPr algn="ctr">
              <a:defRPr/>
            </a:pPr>
            <a:endParaRPr lang="es-PE" b="1" kern="0" dirty="0">
              <a:solidFill>
                <a:srgbClr val="FFFFFF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  <a:p>
            <a:pPr algn="ctr">
              <a:defRPr/>
            </a:pPr>
            <a:endParaRPr lang="es-PE" b="1" kern="0" dirty="0">
              <a:solidFill>
                <a:srgbClr val="FFFFFF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s-PE" b="1" kern="0" dirty="0" smtClean="0">
              <a:solidFill>
                <a:srgbClr val="FFFFFF"/>
              </a:solidFill>
              <a:effectLst>
                <a:glow rad="139700">
                  <a:srgbClr val="76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4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5" y="510584"/>
            <a:ext cx="8188037" cy="5844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947965" y="3403521"/>
            <a:ext cx="6925767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40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¿Humanamente hablando es lógico lo que se propone?</a:t>
            </a:r>
            <a:endParaRPr lang="es-PE" sz="40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5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umildad qué es?, y todo lo que debes saber de esta virt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9" y="495147"/>
            <a:ext cx="8147051" cy="5841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 Rectángulo"/>
          <p:cNvSpPr/>
          <p:nvPr/>
        </p:nvSpPr>
        <p:spPr>
          <a:xfrm>
            <a:off x="5652655" y="5726546"/>
            <a:ext cx="29833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28 Agosto 2022</a:t>
            </a:r>
            <a:endParaRPr lang="es-PE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3 Rectángulo"/>
          <p:cNvSpPr/>
          <p:nvPr/>
        </p:nvSpPr>
        <p:spPr>
          <a:xfrm>
            <a:off x="474662" y="495147"/>
            <a:ext cx="2637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</a:rPr>
              <a:t>Lucas 14, 1.7-14 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4" name="2 Rectángulo"/>
          <p:cNvSpPr/>
          <p:nvPr/>
        </p:nvSpPr>
        <p:spPr>
          <a:xfrm>
            <a:off x="460375" y="1740839"/>
            <a:ext cx="3371312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LA  </a:t>
            </a:r>
            <a:r>
              <a:rPr lang="es-PE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HUMILDAD</a:t>
            </a:r>
            <a:r>
              <a:rPr lang="es-PE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 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TODAVIA UNA  VIRTUD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AutoShape 12" descr="Resultado de imagen para paisaje de ca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omingo XIII: Seguir a Jesú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234" y="489528"/>
            <a:ext cx="8211128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799025" y="842452"/>
            <a:ext cx="293181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Motivación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</a:t>
            </a:r>
            <a:endParaRPr lang="es-PE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50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70" y="554183"/>
            <a:ext cx="3005328" cy="903142"/>
          </a:xfrm>
          <a:prstGeom prst="roundRect">
            <a:avLst/>
          </a:prstGeom>
        </p:spPr>
      </p:pic>
      <p:sp>
        <p:nvSpPr>
          <p:cNvPr id="7" name="8 CuadroTexto"/>
          <p:cNvSpPr txBox="1"/>
          <p:nvPr/>
        </p:nvSpPr>
        <p:spPr>
          <a:xfrm>
            <a:off x="538615" y="4046616"/>
            <a:ext cx="4028183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Seguir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a Jesús hoy nos impulsa, como a los primeros cristianos, a vivir los valores del Evangelio, </a:t>
            </a:r>
            <a:endParaRPr lang="es-PE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50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5014762" y="4046616"/>
            <a:ext cx="3657600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contrarios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tantas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veces  a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los de este mundo. Busquemos juntos la actualidad de este texto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:</a:t>
            </a:r>
            <a:endParaRPr lang="es-PE" sz="28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50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" y="472625"/>
            <a:ext cx="8196661" cy="5863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049080" y="897498"/>
            <a:ext cx="48966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4400" b="1" dirty="0"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800" dist="38100" dir="18900000" algn="bl" rotWithShape="0">
                    <a:srgbClr val="C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Mis actitudes </a:t>
            </a:r>
            <a:endParaRPr lang="es-PE" sz="4400" b="1" dirty="0" smtClean="0">
              <a:solidFill>
                <a:srgbClr val="FFFFFF"/>
              </a:solidFill>
              <a:effectLst>
                <a:glow rad="101600">
                  <a:srgbClr val="640000">
                    <a:alpha val="60000"/>
                  </a:srgbClr>
                </a:glow>
                <a:outerShdw blurRad="50800" dist="38100" dir="18900000" algn="bl" rotWithShape="0">
                  <a:srgbClr val="C00000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03552" y="4772152"/>
            <a:ext cx="672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dirty="0" smtClean="0"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800" dist="38100" dir="18900000" algn="bl" rotWithShape="0">
                    <a:srgbClr val="C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</a:t>
            </a:r>
            <a:r>
              <a:rPr lang="es-PE" sz="4000" b="1" dirty="0"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800" dist="38100" dir="18900000" algn="bl" rotWithShape="0">
                    <a:srgbClr val="C00000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reflejan y actualizan las enseñanzas del Señor? </a:t>
            </a:r>
            <a:endParaRPr lang="es-ES" sz="4000" b="1" dirty="0">
              <a:solidFill>
                <a:srgbClr val="FFFFFF"/>
              </a:solidFill>
              <a:effectLst>
                <a:glow rad="101600">
                  <a:srgbClr val="640000">
                    <a:alpha val="60000"/>
                  </a:srgbClr>
                </a:glow>
                <a:outerShdw blurRad="50800" dist="38100" dir="18900000" algn="bl" rotWithShape="0">
                  <a:srgbClr val="C00000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9" y="484463"/>
            <a:ext cx="8154594" cy="589678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4910" y="5798487"/>
            <a:ext cx="6742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cuál es mi motivación de fondo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?.</a:t>
            </a:r>
            <a:endParaRPr lang="es-ES" sz="28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500000"/>
                </a:outerShdw>
              </a:effectLst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7129" y="789210"/>
            <a:ext cx="336399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*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 Cuando </a:t>
            </a: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hago alguna actividad,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¿qué busco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?,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¿me esfuerzo por ser protagonista en el trabajo o solo busco aparentar y aparecer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500000"/>
                  </a:outerShdw>
                </a:effectLst>
                <a:latin typeface="Arial" charset="0"/>
              </a:rPr>
              <a:t>?,</a:t>
            </a:r>
            <a:endParaRPr lang="es-PE" sz="28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500000"/>
                </a:outerShdw>
              </a:effectLst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97937" y="3519391"/>
            <a:ext cx="36437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6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5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8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8" y="499133"/>
            <a:ext cx="8128276" cy="5855220"/>
          </a:xfrm>
          <a:prstGeom prst="rect">
            <a:avLst/>
          </a:prstGeom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01858" y="4796851"/>
            <a:ext cx="8321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¿Tengo mi esperanza puesta en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"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resurrección de los justos",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como 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dice Jesús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32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63814" y="3196763"/>
            <a:ext cx="39769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prstTxWarp prst="textWave1">
              <a:avLst/>
            </a:prstTxWarp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¿Soy humilde y gratuito</a:t>
            </a:r>
            <a:r>
              <a:rPr lang="es-ES" sz="3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?, </a:t>
            </a:r>
            <a:endParaRPr lang="es-ES" sz="32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6" y="516952"/>
            <a:ext cx="8136312" cy="581919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7156" y="4759557"/>
            <a:ext cx="7936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¿Mi grupo o mi comunidad cristiana tienen esta tendencia? </a:t>
            </a:r>
            <a:endParaRPr lang="ca-ES" sz="40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07156" y="653096"/>
            <a:ext cx="7154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¿Hago parte de algún círculo cerrado? </a:t>
            </a:r>
          </a:p>
        </p:txBody>
      </p:sp>
    </p:spTree>
    <p:extLst>
      <p:ext uri="{BB962C8B-B14F-4D97-AF65-F5344CB8AC3E}">
        <p14:creationId xmlns:p14="http://schemas.microsoft.com/office/powerpoint/2010/main" val="133960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47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3" y="489343"/>
            <a:ext cx="8199399" cy="58837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67635" y="4426094"/>
            <a:ext cx="81657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651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¿Por qué la Iglesia (y nosotros como miembros de ella) optó preferencial y proféticamente por los pobres? </a:t>
            </a:r>
            <a:endParaRPr lang="es-PE" sz="2800" b="1" dirty="0" smtClean="0">
              <a:solidFill>
                <a:srgbClr val="FFFFFF"/>
              </a:solidFill>
              <a:effectLst>
                <a:glow rad="1651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   ¿</a:t>
            </a:r>
            <a:r>
              <a:rPr lang="es-PE" sz="2800" b="1" dirty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Cómo la pongo en práctica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?</a:t>
            </a:r>
            <a:endParaRPr lang="es-ES" sz="2800" b="1" dirty="0">
              <a:solidFill>
                <a:srgbClr val="FFFFFF"/>
              </a:solidFill>
              <a:effectLst>
                <a:glow rad="1651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3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8a/38/1a/8a381a529bfdd1da0778b2d05050290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581" y="515534"/>
            <a:ext cx="8209104" cy="58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Más de 800 imágenes gratis de Orando y Oración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3967" y="1265941"/>
            <a:ext cx="3834590" cy="5033257"/>
          </a:xfrm>
          <a:prstGeom prst="rect">
            <a:avLst/>
          </a:prstGeom>
          <a:ln w="190500" cap="sq">
            <a:solidFill>
              <a:srgbClr val="8D6F4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47010" y="515534"/>
            <a:ext cx="2395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u="sng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Motivación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s-ES_tradnl" sz="2800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9275"/>
            <a:ext cx="3303201" cy="1038829"/>
          </a:xfrm>
          <a:prstGeom prst="round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28436" y="1789175"/>
            <a:ext cx="31258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 smtClean="0">
                <a:latin typeface="Arial" pitchFamily="34" charset="0"/>
                <a:cs typeface="Arial" pitchFamily="34" charset="0"/>
              </a:rPr>
              <a:t>Desde </a:t>
            </a:r>
            <a:r>
              <a:rPr lang="es-PE" sz="2000" b="1" i="1" dirty="0">
                <a:latin typeface="Arial" pitchFamily="34" charset="0"/>
                <a:cs typeface="Arial" pitchFamily="34" charset="0"/>
              </a:rPr>
              <a:t>la humildad le pedimos a Dios que nos ayude a vivir como discípulos de su Hijo, </a:t>
            </a:r>
            <a:r>
              <a:rPr lang="es-PE" sz="2000" b="1" i="1" dirty="0" smtClean="0">
                <a:latin typeface="Arial" pitchFamily="34" charset="0"/>
                <a:cs typeface="Arial" pitchFamily="34" charset="0"/>
              </a:rPr>
              <a:t>  el </a:t>
            </a:r>
            <a:r>
              <a:rPr lang="es-PE" sz="2000" b="1" i="1" dirty="0">
                <a:latin typeface="Arial" pitchFamily="34" charset="0"/>
                <a:cs typeface="Arial" pitchFamily="34" charset="0"/>
              </a:rPr>
              <a:t>que nacido en un pesebre, el que murió en la cruz</a:t>
            </a:r>
            <a:r>
              <a:rPr lang="es-PE" sz="2000" b="1" i="1" dirty="0" smtClean="0">
                <a:latin typeface="Arial" pitchFamily="34" charset="0"/>
                <a:cs typeface="Arial" pitchFamily="34" charset="0"/>
              </a:rPr>
              <a:t>. Traemos a la oración a todos los marginados de nuestra tierra, a aquellos que no son invitados a compartir ninguna mesa. </a:t>
            </a:r>
            <a:endParaRPr lang="es-ES_tradnl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Santo Evangelio de Gali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47" y="517235"/>
            <a:ext cx="8202814" cy="582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7547" y="4805656"/>
            <a:ext cx="8202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•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	Luego de un tiempo de oración personal, compartimos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nuestra oración. Se puede recitar el salmo responsorial que corresponde a este domingo: Salmo 67</a:t>
            </a:r>
            <a:endParaRPr lang="es-PE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3" y="516756"/>
            <a:ext cx="8155189" cy="585633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263" y="5188175"/>
            <a:ext cx="79742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¡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Preparaste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oh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casa para los pobres!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43253" y="745004"/>
            <a:ext cx="25394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5400" b="1" i="1" dirty="0">
                <a:solidFill>
                  <a:srgbClr val="FFAE0C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Salmo</a:t>
            </a:r>
            <a:r>
              <a:rPr lang="ca-ES" sz="5400" b="1" i="1" dirty="0">
                <a:solidFill>
                  <a:srgbClr val="FFAE0C"/>
                </a:solidFill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67 </a:t>
            </a:r>
            <a:endParaRPr lang="ca-ES" sz="6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82732" y="516756"/>
            <a:ext cx="53657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i="1" dirty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Los justos se alegran, gozan en la  presencia de Dios, rebozando de alegría. Canten a Dios, toquen en su honor; su nombre es el Señor.</a:t>
            </a:r>
            <a:endParaRPr lang="ca-ES" sz="3200" b="1" i="1" dirty="0">
              <a:solidFill>
                <a:srgbClr val="FFFFFF"/>
              </a:solidFill>
              <a:effectLst>
                <a:glow rad="139700">
                  <a:srgbClr val="361B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1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24/bb/ac/24bbac62878c529c7eb169875c6fa8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7" y="480291"/>
            <a:ext cx="8115003" cy="58373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7327" y="5369758"/>
            <a:ext cx="77862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¡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Preparaste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oh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casa para los pobres!</a:t>
            </a:r>
            <a:endParaRPr lang="ca-ES" sz="36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7327" y="350988"/>
            <a:ext cx="81057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Padre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de los huérfanos, protector de viudas, Dios vive en su santa morada. Dios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prepara casa a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los desvalidos, libera a los cautivos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rgbClr val="361B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y                                            los enriquece.</a:t>
            </a:r>
            <a:endParaRPr lang="ca-ES" sz="3200" b="1" i="1" dirty="0">
              <a:solidFill>
                <a:srgbClr val="FFFFFF"/>
              </a:solidFill>
              <a:effectLst>
                <a:glow rad="139700">
                  <a:srgbClr val="361B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6" y="544945"/>
            <a:ext cx="8159958" cy="577069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218546" y="3012119"/>
            <a:ext cx="3524212" cy="769441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de </a:t>
            </a:r>
            <a:r>
              <a:rPr lang="es-ES_tradnl" sz="4400" b="1" dirty="0" err="1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Nazareth</a:t>
            </a:r>
            <a:r>
              <a:rPr lang="es-ES_tradnl" sz="4400" b="1" dirty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”. </a:t>
            </a:r>
            <a:endParaRPr lang="en-US" sz="4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40207" y="441159"/>
            <a:ext cx="801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Ambientación</a:t>
            </a:r>
            <a:r>
              <a:rPr lang="es-ES_tradnl" sz="2400" b="1" dirty="0">
                <a:solidFill>
                  <a:srgbClr val="FFC000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: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Una imagen o un icono de la Virgen                       “La humilde de </a:t>
            </a:r>
            <a:r>
              <a:rPr lang="es-ES_tradnl" sz="2400" b="1" dirty="0" err="1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Nazareth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”. </a:t>
            </a:r>
            <a:endParaRPr lang="es-PE" sz="2400" b="1" dirty="0">
              <a:solidFill>
                <a:srgbClr val="FFFFFF"/>
              </a:solidFill>
              <a:effectLst>
                <a:glow rad="101600">
                  <a:srgbClr val="000099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1700660" y="5891425"/>
            <a:ext cx="573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FFFF00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Cantos </a:t>
            </a:r>
            <a:r>
              <a:rPr lang="es-ES_tradnl" sz="2800" b="1" dirty="0">
                <a:solidFill>
                  <a:srgbClr val="FFFF00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sugeridos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: El </a:t>
            </a:r>
            <a:r>
              <a:rPr lang="es-ES_tradnl" sz="2800" b="1" dirty="0" err="1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Magnificat</a:t>
            </a:r>
            <a:endParaRPr lang="es-PE" sz="2800" b="1" dirty="0">
              <a:solidFill>
                <a:srgbClr val="FFFFFF"/>
              </a:solidFill>
              <a:effectLst>
                <a:glow rad="101600">
                  <a:srgbClr val="000099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0552" y="2542913"/>
            <a:ext cx="3553375" cy="76944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es-ES_tradnl" sz="4400" b="1" dirty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“La </a:t>
            </a:r>
            <a:r>
              <a:rPr lang="es-ES_tradnl" sz="4400" b="1" dirty="0" smtClean="0">
                <a:solidFill>
                  <a:srgbClr val="FFFFFF"/>
                </a:solidFill>
                <a:effectLst>
                  <a:glow rad="101600">
                    <a:srgbClr val="000099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humilde</a:t>
            </a:r>
          </a:p>
        </p:txBody>
      </p:sp>
    </p:spTree>
    <p:extLst>
      <p:ext uri="{BB962C8B-B14F-4D97-AF65-F5344CB8AC3E}">
        <p14:creationId xmlns:p14="http://schemas.microsoft.com/office/powerpoint/2010/main" val="305753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8" y="498677"/>
            <a:ext cx="8104252" cy="5845562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75417" y="4813383"/>
            <a:ext cx="7890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latin typeface="Comic Sans MS" pitchFamily="66" charset="0"/>
              </a:rPr>
              <a:t>¡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latin typeface="Comic Sans MS" pitchFamily="66" charset="0"/>
              </a:rPr>
              <a:t>Preparaste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latin typeface="Comic Sans MS" pitchFamily="66" charset="0"/>
              </a:rPr>
              <a:t>, oh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latin typeface="Comic Sans MS" pitchFamily="66" charset="0"/>
              </a:rPr>
              <a:t>Dios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latin typeface="Comic Sans MS" pitchFamily="66" charset="0"/>
              </a:rPr>
              <a:t>, casa para los pobres !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7598" y="498677"/>
            <a:ext cx="50150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Derramaste en tu herencia, oh Dios una lluvia copiosa, aliviaste la tierra extenuada; y tu rebaño habitó en la tierra que tu bondad, oh Dios, preparó para los pobres. </a:t>
            </a:r>
          </a:p>
        </p:txBody>
      </p:sp>
    </p:spTree>
    <p:extLst>
      <p:ext uri="{BB962C8B-B14F-4D97-AF65-F5344CB8AC3E}">
        <p14:creationId xmlns:p14="http://schemas.microsoft.com/office/powerpoint/2010/main" val="2799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pinimg.com/564x/b3/41/20/b34120e04ed73ce196ffd9a9cbbc9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6" y="472503"/>
            <a:ext cx="8215427" cy="58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412331" y="1361020"/>
            <a:ext cx="8397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San </a:t>
            </a: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Vicente nos dice acerca  de la humildad: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“La humildad hace nacer en el alma todas las demás virtudes; </a:t>
            </a: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                     si </a:t>
            </a: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uno es pecador, al humillarse, se hace agradable a Dios</a:t>
            </a: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Aunque fuéramos unos criminales, si recurrimos a la humildad, </a:t>
            </a: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             la </a:t>
            </a: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humildad nos cambiará en justos; y aunque fuéramos como ángeles, si estamos privados de esta humildad, aunque </a:t>
            </a: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tengamos</a:t>
            </a:r>
            <a:endParaRPr lang="es-PE" sz="1600" dirty="0">
              <a:solidFill>
                <a:srgbClr val="FFFFFF"/>
              </a:solidFill>
              <a:effectLst>
                <a:glow rad="101600">
                  <a:srgbClr val="00003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6" y="540220"/>
            <a:ext cx="3521733" cy="820800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34304" y="620594"/>
            <a:ext cx="1960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u="sng" dirty="0">
                <a:solidFill>
                  <a:srgbClr val="FFFF00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Motivación</a:t>
            </a:r>
            <a:r>
              <a:rPr lang="es-PE" sz="2400" i="1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00720" y="3267854"/>
            <a:ext cx="57625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las </a:t>
            </a: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demás virtudes, la verdad es que nos quedaremos sin ellas al faltarnos la humildad, y seremos semejantes a los condenados, que no tienen ninguna </a:t>
            </a: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                     virtud</a:t>
            </a: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. Hermanos míos, retirémonos </a:t>
            </a:r>
            <a:r>
              <a:rPr lang="es-PE" sz="20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                    con </a:t>
            </a:r>
            <a:r>
              <a:rPr lang="es-PE" sz="20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este pensamiento: </a:t>
            </a:r>
            <a:r>
              <a:rPr lang="es-PE" sz="2000" dirty="0">
                <a:solidFill>
                  <a:srgbClr val="FFFF00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"Si poseo todas las virtudes, menos la de la humildad, no tengo más que pecado, no soy más que un fariseo soberbio y un misionero abominable". </a:t>
            </a:r>
            <a:r>
              <a:rPr lang="es-PE" sz="2000" dirty="0" smtClean="0">
                <a:solidFill>
                  <a:srgbClr val="FFFF00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lang="es-PE" sz="16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San </a:t>
            </a:r>
            <a:r>
              <a:rPr lang="es-PE" sz="160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Vicente de Paúl (XI, 493</a:t>
            </a:r>
            <a:r>
              <a:rPr lang="es-PE" sz="1600" dirty="0" smtClean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s-PE" sz="1600" dirty="0">
              <a:solidFill>
                <a:srgbClr val="FFFFFF"/>
              </a:solidFill>
              <a:effectLst>
                <a:glow rad="101600">
                  <a:srgbClr val="00003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9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3" y="510863"/>
            <a:ext cx="8203502" cy="5862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517236" y="529335"/>
            <a:ext cx="7701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itchFamily="34" charset="0"/>
              </a:rPr>
              <a:t>Imitar en nuestras relaciones con todos el corazón generoso de Dios hacia </a:t>
            </a:r>
            <a:r>
              <a:rPr lang="es-PE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itchFamily="34" charset="0"/>
              </a:rPr>
              <a:t>                  los </a:t>
            </a:r>
            <a:r>
              <a:rPr lang="es-PE" sz="28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itchFamily="34" charset="0"/>
              </a:rPr>
              <a:t>pobres y sencillos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28410" y="929446"/>
            <a:ext cx="371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11430"/>
                <a:solidFill>
                  <a:srgbClr val="FFE2C5"/>
                </a:solidFill>
                <a:effectLst>
                  <a:glow rad="101600">
                    <a:srgbClr val="1E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4278" y="4609725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008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13964" y="5672573"/>
            <a:ext cx="4774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l">
              <a:rot lat="0" lon="0" rev="6600000"/>
            </a:lightRig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3200" b="1" dirty="0">
              <a:ln w="11430"/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4" y="481483"/>
            <a:ext cx="8206760" cy="588179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471077" y="314034"/>
            <a:ext cx="348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Oración </a:t>
            </a:r>
            <a:r>
              <a:rPr lang="es-ES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final</a:t>
            </a:r>
            <a:endParaRPr lang="es-PE" sz="32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7754" y="840767"/>
            <a:ext cx="55991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 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¡Padre eterno, que quisiste que tu Hijo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             se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revistiera de nuestra carne para ser semejante a nosotros, revístenos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                              de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su virtud de la humildad,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                       para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que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seamos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semejantes a él!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¡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Oh Salvador! ¡Qué deseo, qué ardor,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                      qué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sed tenías tú por esta virtud,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                      ya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que trabajaste incesantemente 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                 en </a:t>
            </a:r>
            <a:r>
              <a:rPr lang="es-PE" sz="2700" b="1" i="1" dirty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ella, y te esforzaste en rebajarte ante todos, y quisiste que todas las criaturas contribuyesen a tu humillación!                     ¿Quién podrá imitarte</a:t>
            </a:r>
            <a:r>
              <a:rPr lang="es-PE" sz="2700" b="1" i="1" dirty="0" smtClean="0">
                <a:solidFill>
                  <a:srgbClr val="FFFFFF"/>
                </a:solidFill>
                <a:effectLst>
                  <a:glow rad="139700">
                    <a:srgbClr val="001007">
                      <a:alpha val="40000"/>
                    </a:srgbClr>
                  </a:glow>
                  <a:outerShdw blurRad="50800" dist="38100" algn="l" rotWithShape="0">
                    <a:srgbClr val="000C00"/>
                  </a:outerShdw>
                </a:effectLst>
                <a:latin typeface="Tekton Pro" panose="020F0603020208020904" pitchFamily="34" charset="0"/>
              </a:rPr>
              <a:t>?, </a:t>
            </a:r>
            <a:r>
              <a:rPr lang="es-ES_tradnl" sz="2700" b="1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¿Quién podrá aunque sólo sea hablar de esta virtud? </a:t>
            </a:r>
            <a:endParaRPr lang="es-PE" sz="2700" b="1" i="1" dirty="0">
              <a:solidFill>
                <a:srgbClr val="FFFFFF"/>
              </a:solidFill>
              <a:effectLst>
                <a:glow rad="139700">
                  <a:srgbClr val="001007">
                    <a:alpha val="40000"/>
                  </a:srgbClr>
                </a:glow>
                <a:outerShdw blurRad="50800" dist="38100" algn="l" rotWithShape="0">
                  <a:srgbClr val="000C00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03300"/>
            <a:ext cx="8091678" cy="5840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344778" y="389384"/>
            <a:ext cx="634235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Señor</a:t>
            </a:r>
            <a:r>
              <a:rPr lang="es-ES_tradnl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, concédenos la gracia de hablarnos tú mismo de ella, las palabras de los hombres hieren los oídos, pero no penetran en el interior; </a:t>
            </a: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pero una de las tuyas, pronunciadas en el oído de nuestros corazones, nos hará renunciar a la vana reputación por la que la mayoría de la gente se queda sin el mérito </a:t>
            </a: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                           de </a:t>
            </a: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sus acciones</a:t>
            </a: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.</a:t>
            </a:r>
            <a:endParaRPr lang="es-PE" sz="2600" i="1" dirty="0">
              <a:solidFill>
                <a:srgbClr val="FFFFFF"/>
              </a:solidFill>
              <a:effectLst>
                <a:glow rad="139700">
                  <a:srgbClr val="002600">
                    <a:alpha val="40000"/>
                  </a:srgbClr>
                </a:glow>
                <a:outerShdw blurRad="50800" dist="38100" algn="l" rotWithShape="0">
                  <a:srgbClr val="001800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Háblanos, pues, Señor; háblanos tú mismo;                   seremos como otros tantos siervos </a:t>
            </a: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                                             que </a:t>
            </a: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te escuchan.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Hijo </a:t>
            </a: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único del Padre, dinos de una vez: </a:t>
            </a:r>
            <a:endParaRPr lang="es-PE" sz="2600" i="1" dirty="0" smtClean="0">
              <a:solidFill>
                <a:srgbClr val="FFFFFF"/>
              </a:solidFill>
              <a:effectLst>
                <a:glow rad="139700">
                  <a:srgbClr val="002600">
                    <a:alpha val="40000"/>
                  </a:srgbClr>
                </a:glow>
                <a:outerShdw blurRad="50800" dist="38100" algn="l" rotWithShape="0">
                  <a:srgbClr val="001800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Aprendan de </a:t>
            </a: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mí la humildad; y haz que esta </a:t>
            </a: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                        palabra realice en </a:t>
            </a:r>
            <a:r>
              <a:rPr lang="es-PE" sz="2600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nosotros lo que significa". </a:t>
            </a:r>
            <a:r>
              <a:rPr lang="es-PE" sz="2600" i="1" dirty="0" smtClean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   </a:t>
            </a:r>
            <a:endParaRPr lang="es-PE" sz="2600" i="1" dirty="0">
              <a:solidFill>
                <a:srgbClr val="FFFFFF"/>
              </a:solidFill>
              <a:effectLst>
                <a:glow rad="139700">
                  <a:srgbClr val="002600">
                    <a:alpha val="40000"/>
                  </a:srgbClr>
                </a:glow>
                <a:outerShdw blurRad="50800" dist="38100" algn="l" rotWithShape="0">
                  <a:srgbClr val="001800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i="1" dirty="0">
                <a:solidFill>
                  <a:srgbClr val="FFFFFF"/>
                </a:solidFill>
                <a:effectLst>
                  <a:glow rad="139700">
                    <a:srgbClr val="002600">
                      <a:alpha val="40000"/>
                    </a:srgbClr>
                  </a:glow>
                  <a:outerShdw blurRad="50800" dist="38100" algn="l" rotWithShape="0">
                    <a:srgbClr val="001800"/>
                  </a:outerShdw>
                </a:effectLst>
                <a:latin typeface="Tekton Pro" panose="020F0603020208020904" pitchFamily="34" charset="0"/>
              </a:rPr>
              <a:t>(San Vicente de Paúl)</a:t>
            </a:r>
          </a:p>
        </p:txBody>
      </p:sp>
    </p:spTree>
    <p:extLst>
      <p:ext uri="{BB962C8B-B14F-4D97-AF65-F5344CB8AC3E}">
        <p14:creationId xmlns:p14="http://schemas.microsoft.com/office/powerpoint/2010/main" val="30655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071" y="468099"/>
            <a:ext cx="8096250" cy="5874327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76892" y="6342426"/>
            <a:ext cx="4639544" cy="400110"/>
          </a:xfrm>
          <a:prstGeom prst="rect">
            <a:avLst/>
          </a:prstGeom>
          <a:solidFill>
            <a:srgbClr val="1C3A04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ñales del fin del mundo en la Biblia han aparecido: El Señor Jesús ha  regresado – Dios Todopoderoso es mi salv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8" y="482777"/>
            <a:ext cx="8194100" cy="5895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5305" y="384858"/>
            <a:ext cx="2684368" cy="49244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i="1" u="sng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</a:rPr>
              <a:t> Ambientación</a:t>
            </a:r>
            <a:r>
              <a:rPr lang="es-ES_tradnl" sz="2600" b="1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</a:rPr>
              <a:t>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59632" y="4623921"/>
            <a:ext cx="6557597" cy="49244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</a:rPr>
              <a:t>  </a:t>
            </a:r>
            <a:endParaRPr lang="es-PE" sz="26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34264" y="4685584"/>
            <a:ext cx="7906250" cy="169277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</a:rPr>
              <a:t>Las </a:t>
            </a:r>
            <a:r>
              <a:rPr lang="es-PE" sz="2600" b="1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</a:rPr>
              <a:t>lecturas de este domingo ponen ante nuestros ojos  el tema de la humildad. El Señor prepara casa y mesa a quienes el mundo se las niega, el verdadero discípulo debe vivir como uno de ellos. </a:t>
            </a:r>
          </a:p>
        </p:txBody>
      </p:sp>
    </p:spTree>
    <p:extLst>
      <p:ext uri="{BB962C8B-B14F-4D97-AF65-F5344CB8AC3E}">
        <p14:creationId xmlns:p14="http://schemas.microsoft.com/office/powerpoint/2010/main" val="208574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carácter de Jesús solo es misericordia y amor? | Evangelio de hoy Wiki |  Fando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558" y="496607"/>
            <a:ext cx="8129442" cy="5848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873565" y="4509120"/>
            <a:ext cx="7468877" cy="16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defRPr/>
            </a:pPr>
            <a:endParaRPr lang="es-PE" sz="2800" i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800" i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80000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06558" y="958272"/>
            <a:ext cx="5090615" cy="50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Aft>
                <a:spcPct val="0"/>
              </a:spcAft>
              <a:defRPr/>
            </a:pPr>
            <a:r>
              <a:rPr lang="es-PE" sz="27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Reino, Señor, toma la forma de una mesa:  mesa de la acogida y de la fraternidad donde nos sirves el vino bueno y abundante de tu plena alegría, donde todos crecemos hasta la plenitud..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7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Palabra, Señor, nos invita a ver nuestras mesas desde tu punto de vista; desde ti, que no compartes nuestras ambiciones terrenas </a:t>
            </a:r>
            <a:r>
              <a:rPr lang="es-PE" sz="2700" b="1" i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y </a:t>
            </a:r>
            <a:r>
              <a:rPr lang="es-PE" sz="27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nos propones tu misma entrega gratuita de amor.</a:t>
            </a:r>
          </a:p>
          <a:p>
            <a:pPr fontAlgn="base">
              <a:spcAft>
                <a:spcPct val="0"/>
              </a:spcAft>
              <a:defRPr/>
            </a:pPr>
            <a:endParaRPr lang="es-PE" sz="27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s-PE" sz="2700" b="1" i="1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463416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Oración inicial</a:t>
            </a:r>
            <a:endParaRPr lang="es-PE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04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700"/>
                            </p:stCondLst>
                            <p:childTnLst>
                              <p:par>
                                <p:cTn id="12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🌍🕊️ El Señor Jesús mismo profetizó que Dios | Imagenes de jesus  resucitado, Imagen de cristo, Imágenes de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9" y="495300"/>
            <a:ext cx="8214690" cy="5877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9502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11735" y="466003"/>
            <a:ext cx="3422955" cy="24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Aft>
                <a:spcPct val="0"/>
              </a:spcAft>
              <a:defRPr/>
            </a:pP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Tú nos invitas, Señor, a participar en la fiesta de los pobres que tu Reino exalta y bendice; allí nos recibes si deponemos nuestro orgullo.   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078061" y="466003"/>
            <a:ext cx="3639127" cy="27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Aft>
                <a:spcPct val="0"/>
              </a:spcAft>
              <a:defRPr/>
            </a:pPr>
            <a:r>
              <a:rPr lang="es-PE" sz="28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Enséñanos</a:t>
            </a:r>
            <a:r>
              <a:rPr lang="es-PE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Señor, a ser como tú, a invitar y también a ser buenos invitados, para que, identificados contigo, nuestras mesas </a:t>
            </a:r>
            <a:r>
              <a:rPr lang="es-PE" sz="28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y</a:t>
            </a:r>
            <a:endParaRPr lang="es-PE" sz="28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346200" y="4748347"/>
            <a:ext cx="6604000" cy="10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t</a:t>
            </a:r>
            <a:r>
              <a:rPr lang="es-PE" sz="28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odas nuestras </a:t>
            </a:r>
            <a:r>
              <a:rPr lang="es-PE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relaciones tengan desde ahora el sabor del gran banquete del Cielo. </a:t>
            </a:r>
            <a:r>
              <a:rPr lang="es-PE" sz="28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28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Amén.</a:t>
            </a:r>
            <a:endParaRPr lang="es-PE" sz="2800" b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5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5 Versículos de la venida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8" y="503074"/>
            <a:ext cx="8156068" cy="5850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487553" y="1450994"/>
            <a:ext cx="2273742" cy="61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u="sng" kern="0" dirty="0">
                <a:solidFill>
                  <a:srgbClr val="FFFF00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Berlin Sans FB" panose="020E0602020502020306" pitchFamily="34" charset="0"/>
              </a:rPr>
              <a:t>Motivación</a:t>
            </a:r>
            <a:r>
              <a:rPr lang="es-PE" sz="3200" kern="0" dirty="0" smtClean="0">
                <a:solidFill>
                  <a:srgbClr val="FFFF00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Berlin Sans FB" panose="020E0602020502020306" pitchFamily="34" charset="0"/>
              </a:rPr>
              <a:t>:</a:t>
            </a:r>
            <a:endParaRPr lang="es-ES" sz="3200" kern="0" dirty="0">
              <a:solidFill>
                <a:srgbClr val="FFFF00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50800" dist="38100" algn="l" rotWithShape="0">
                  <a:srgbClr val="000000">
                    <a:lumMod val="95000"/>
                    <a:lumOff val="5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9502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97738" y="2066458"/>
            <a:ext cx="3320117" cy="24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</a:t>
            </a:r>
            <a:r>
              <a:rPr lang="es-PE" sz="32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novedad de Jesús comienza con una profunda inversión de los valores que, vividos por </a:t>
            </a:r>
            <a:r>
              <a:rPr lang="es-PE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el</a:t>
            </a:r>
            <a:endParaRPr lang="es-E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5194360" y="2066458"/>
            <a:ext cx="3381598" cy="21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discípulo </a:t>
            </a:r>
            <a:r>
              <a:rPr lang="es-PE" sz="32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en este mundo, son anticipo del Reino que un día se  manifestará en plenitud.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32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5" y="575075"/>
            <a:ext cx="3291840" cy="7863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5" y="463018"/>
            <a:ext cx="8201983" cy="589159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1064" y="4538735"/>
            <a:ext cx="827054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sábado, entró Jesús en casa de uno de los principales fariseos para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comer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ellos lo observaban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atentamente.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Notando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los invitados escogían los primeros puestos, les propuso esta parábola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730224" y="598147"/>
            <a:ext cx="3540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Lucas 14,1.7-14</a:t>
            </a:r>
          </a:p>
        </p:txBody>
      </p:sp>
    </p:spTree>
    <p:extLst>
      <p:ext uri="{BB962C8B-B14F-4D97-AF65-F5344CB8AC3E}">
        <p14:creationId xmlns:p14="http://schemas.microsoft.com/office/powerpoint/2010/main" val="27095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9" y="509755"/>
            <a:ext cx="8202440" cy="58633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90249" y="4560410"/>
            <a:ext cx="8202440" cy="1877437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Cuando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 inviten a una boda, no te sientes en el puesto principal, no sea que hayan invitado a otro de más categoría que tú; y vendrá el que los invitó a ti y al otro y te dirá: </a:t>
            </a: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“Cédele  a éste tu sitio”. </a:t>
            </a:r>
            <a:endParaRPr lang="es-PE" sz="3200" dirty="0">
              <a:solidFill>
                <a:srgbClr val="FFFFFF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2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in horizontal">
  <a:themeElements>
    <a:clrScheme name="plain horizonta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lain rectangle">
  <a:themeElements>
    <a:clrScheme name="plain rectangle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RENDENDO_A_AMAR[1]...">
  <a:themeElements>
    <a:clrScheme name="APRENDENDO_A_AMAR[1]...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99CC00"/>
      </a:folHlink>
    </a:clrScheme>
    <a:fontScheme name="APRENDENDO_A_AMAR[1]..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tri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tri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RENDENDO_A_AMAR[1]..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soft" dir="t">
            <a:rot lat="0" lon="0" rev="10800000"/>
          </a:lightRig>
        </a:scene3d>
        <a:sp3d>
          <a:bevelT w="27940" h="12700"/>
          <a:contourClr>
            <a:srgbClr val="DDDDDD"/>
          </a:contourClr>
        </a:sp3d>
      </a:bodyPr>
      <a:lstStyle>
        <a:defPPr algn="ctr">
          <a:defRPr sz="2300" b="1" cap="none" spc="150" dirty="0" smtClean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1320</Words>
  <Application>Microsoft Office PowerPoint</Application>
  <PresentationFormat>Presentación en pantalla (4:3)</PresentationFormat>
  <Paragraphs>92</Paragraphs>
  <Slides>35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35</vt:i4>
      </vt:variant>
    </vt:vector>
  </HeadingPairs>
  <TitlesOfParts>
    <vt:vector size="62" baseType="lpstr">
      <vt:lpstr>Arial</vt:lpstr>
      <vt:lpstr>Arial Black</vt:lpstr>
      <vt:lpstr>Arial Narrow</vt:lpstr>
      <vt:lpstr>Arial Rounded MT Bold</vt:lpstr>
      <vt:lpstr>Arial Unicode MS</vt:lpstr>
      <vt:lpstr>Berlin Sans FB</vt:lpstr>
      <vt:lpstr>Britannic Bold</vt:lpstr>
      <vt:lpstr>Calibri</vt:lpstr>
      <vt:lpstr>Calibri Light</vt:lpstr>
      <vt:lpstr>Comic Sans MS</vt:lpstr>
      <vt:lpstr>Monotype Corsiva</vt:lpstr>
      <vt:lpstr>Poor Richard</vt:lpstr>
      <vt:lpstr>Segoe UI</vt:lpstr>
      <vt:lpstr>Segoe UI Emoji</vt:lpstr>
      <vt:lpstr>Segoe UI Semibold</vt:lpstr>
      <vt:lpstr>Tekton Pro</vt:lpstr>
      <vt:lpstr>Times</vt:lpstr>
      <vt:lpstr>Times New Roman</vt:lpstr>
      <vt:lpstr>Wingdings</vt:lpstr>
      <vt:lpstr>Diseño predeterminado</vt:lpstr>
      <vt:lpstr>plain horizontal</vt:lpstr>
      <vt:lpstr>Default Design</vt:lpstr>
      <vt:lpstr>1_Diseño predeterminado</vt:lpstr>
      <vt:lpstr>plain rectangle</vt:lpstr>
      <vt:lpstr>En blanco</vt:lpstr>
      <vt:lpstr>APRENDENDO_A_AMAR[1]...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134</cp:revision>
  <dcterms:created xsi:type="dcterms:W3CDTF">2019-08-26T00:40:27Z</dcterms:created>
  <dcterms:modified xsi:type="dcterms:W3CDTF">2022-08-22T15:29:54Z</dcterms:modified>
</cp:coreProperties>
</file>