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8741A-59C9-4C0C-9BD1-02B30B9B7087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CD80D-1966-47BE-A56D-C6793F022D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dirty="0" smtClean="0"/>
          </a:p>
        </p:txBody>
      </p:sp>
      <p:sp>
        <p:nvSpPr>
          <p:cNvPr id="3072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FEB1F-BD75-4BAE-8D6C-A1AD1450953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009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0D0445-259C-4BF6-9BA9-10103BF1A2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31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AF62B9-5A0E-4E02-B74C-059887B9F86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366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D9131D-1AA8-43ED-860A-4E9C886639A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321439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1B5361-BC62-4734-AF5F-8A9CFACAE21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996031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247E56-EA86-4387-8CC5-E4E18513BE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20693022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638EBE-1D5E-4F43-93D5-6D8F3FC608A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87073883"/>
      </p:ext>
    </p:extLst>
  </p:cSld>
  <p:clrMapOvr>
    <a:masterClrMapping/>
  </p:clrMapOvr>
  <p:transition spd="med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B7DE04-8FA2-483D-9A3D-94107A0B1E3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4723792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B2A18D-219E-493A-808B-580CFA09E7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067667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4E0E55-6F6E-4B84-9F16-8CB73EBF9B8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3728556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718B19-4FB5-4306-BE47-B121AA68E8A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824351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164A75-F977-4A8A-BAFE-6751DB21336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628661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9064F-EA48-4554-BC44-B90B820E7F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7175143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8529B2-83A2-468D-90C3-261C09632FD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8423624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49863-30E2-4BE2-A2FC-252A54715A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4994190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C4DDF-7874-4F8E-A963-3085654D820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81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etese.org/cetese/cuaresma.gi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tbn0.google.com/images?q=tbn:aUKow2g3klI65M:http://cetese.org/cetese/cuaresma.gif" TargetMode="Externa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04. Si, me levanta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9" y="451679"/>
            <a:ext cx="8146473" cy="59530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ángulo 3"/>
          <p:cNvSpPr/>
          <p:nvPr/>
        </p:nvSpPr>
        <p:spPr>
          <a:xfrm>
            <a:off x="6809873" y="6078974"/>
            <a:ext cx="7473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Imagen portada: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Times New Roman"/>
              </a:rPr>
              <a:t> P. Érick Félix</a:t>
            </a:r>
            <a:endParaRPr kumimoji="0" lang="es-P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860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955" y="446025"/>
            <a:ext cx="8196171" cy="597324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5580" y="5440550"/>
            <a:ext cx="83924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parte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la herencia que me </a:t>
            </a:r>
            <a:r>
              <a:rPr kumimoji="0" lang="es-E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orresponde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”. El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padre les repartió los bienes.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22956" y="361951"/>
            <a:ext cx="78390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-Un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hombre tenía dos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hijos; el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menor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 ellos dijo a su padre: “Padre, dame la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381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" y="371856"/>
            <a:ext cx="8351520" cy="6114288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30777" y="5261015"/>
            <a:ext cx="8124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lejano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y allí derrochó su fortuna viviendo perdidamente.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39822" y="338686"/>
            <a:ext cx="81248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Pocos días después, el hijo menor, juntando todo lo suyo, partió  a un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país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7345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44" y="461818"/>
            <a:ext cx="8174993" cy="5911273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48463" y="4779473"/>
            <a:ext cx="81232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aquel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país que lo  mandó a sus campos a cuidar cerdos.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 entraban ganas de llenarse el estómago de las algarrobas que comían los cerdos, pero nadie le daba de comer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42925" y="409576"/>
            <a:ext cx="8128812" cy="1242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Cuando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había gastado todo, vino por aquella tierra un hambre terrible, y comenzó a pasar necesidad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Fue entonces a servir a casa de un habitante </a:t>
            </a: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0541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73" y="435864"/>
            <a:ext cx="8191500" cy="593722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69773" y="5309384"/>
            <a:ext cx="8191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padre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tienen abundancia de pan, mientras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aquí me muero de hambre!.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57175" y="435864"/>
            <a:ext cx="81915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Entonces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recapacitó y se dijo:  </a:t>
            </a:r>
            <a:b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</a:b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“¡Cuántos trabajadores en la casa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mi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584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24" y="447502"/>
            <a:ext cx="8152476" cy="5971772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231249" y="5319482"/>
            <a:ext cx="83377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cielo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contra ti; ya no merezco llamarme hijo tuyo: trátame como uno de tus trabajadores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”.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95121" y="528257"/>
            <a:ext cx="833775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Ahora mismo me pondré en camino e iré a la casa de mi padre, y le diré: Padre, he pecado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contra el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075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2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773" y="423488"/>
            <a:ext cx="8188452" cy="5977312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50724" y="5342382"/>
            <a:ext cx="82075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se conmovió; y corrió a su encuentro, s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 le echó al cuello y lo cubrió de besos.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69773" y="607761"/>
            <a:ext cx="820750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Se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puso en camino adonde estaba su padre;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cuando todavía estaba lejos, su padre lo vio y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3507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216" y="434109"/>
            <a:ext cx="8161481" cy="5966689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581236" y="648560"/>
            <a:ext cx="404928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Su hijo le dijo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“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Padre, he pecado contra el cielo y contra ti; ya no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merezco llamarme hijo tuyo”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945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73" y="391679"/>
            <a:ext cx="8248072" cy="6083012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501445" y="5739653"/>
            <a:ext cx="78900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anillo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la mano y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sandalias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los pies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; 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01445" y="428623"/>
            <a:ext cx="7890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Pero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 padre dijo a sus criados: “Saquen en seguida el mejor traje y vístanlo; póngale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un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56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2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170" y="443345"/>
            <a:ext cx="8291576" cy="5985164"/>
          </a:xfrm>
          <a:prstGeom prst="rect">
            <a:avLst/>
          </a:prstGeom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3663" y="5659756"/>
            <a:ext cx="844859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estaba muerto, y ha vuelto a la vida; estaba perdido, y 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ha </a:t>
            </a: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sido encontrado</a:t>
            </a:r>
            <a:r>
              <a: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”. Y empezó el banquete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70710" y="373212"/>
            <a:ext cx="78900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traigan el ternero cebado y mátenlo; celebremos un banquete, porque este hijo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mío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355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2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576" y="417264"/>
            <a:ext cx="8165649" cy="6003072"/>
          </a:xfrm>
          <a:prstGeom prst="rect">
            <a:avLst/>
          </a:prstGeom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69746" y="5118437"/>
            <a:ext cx="824560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qué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pasaba.  Este le </a:t>
            </a:r>
            <a:r>
              <a:rPr kumimoji="0" lang="es-P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contestó</a:t>
            </a:r>
            <a:r>
              <a:rPr kumimoji="0" lang="es-PE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:“</a:t>
            </a:r>
            <a:r>
              <a:rPr kumimoji="0" lang="es-P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vuelto tu hermano, y tu padre ha matado el ternero cebado, porque lo ha recobrado sano y salvo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.”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412622" y="324903"/>
            <a:ext cx="824560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Su hijo mayor estaba en el campo. Cuando al volver, se acercaba a la casa, oyó música y el baile, llamando a uno de los mozos, le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preguntó</a:t>
            </a:r>
            <a:endPara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66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435893"/>
            <a:ext cx="8102097" cy="5902038"/>
          </a:xfrm>
          <a:prstGeom prst="rect">
            <a:avLst/>
          </a:prstGeom>
        </p:spPr>
      </p:pic>
      <p:grpSp>
        <p:nvGrpSpPr>
          <p:cNvPr id="5" name="Group 113"/>
          <p:cNvGrpSpPr>
            <a:grpSpLocks/>
          </p:cNvGrpSpPr>
          <p:nvPr/>
        </p:nvGrpSpPr>
        <p:grpSpPr bwMode="auto">
          <a:xfrm>
            <a:off x="546751" y="435893"/>
            <a:ext cx="4218430" cy="604933"/>
            <a:chOff x="-542" y="-4000"/>
            <a:chExt cx="7859" cy="1229"/>
          </a:xfrm>
        </p:grpSpPr>
        <p:sp>
          <p:nvSpPr>
            <p:cNvPr id="6" name="Rectangle 114"/>
            <p:cNvSpPr>
              <a:spLocks noChangeArrowheads="1"/>
            </p:cNvSpPr>
            <p:nvPr/>
          </p:nvSpPr>
          <p:spPr bwMode="auto">
            <a:xfrm>
              <a:off x="-542" y="-3932"/>
              <a:ext cx="7859" cy="1161"/>
            </a:xfrm>
            <a:prstGeom prst="rect">
              <a:avLst/>
            </a:prstGeom>
            <a:solidFill>
              <a:srgbClr val="660066"/>
            </a:solidFill>
            <a:ln w="28575">
              <a:solidFill>
                <a:srgbClr val="FFFF00"/>
              </a:solidFill>
              <a:headEnd/>
              <a:tailE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/>
              </a:endParaRPr>
            </a:p>
          </p:txBody>
        </p:sp>
        <p:sp>
          <p:nvSpPr>
            <p:cNvPr id="7" name="Text Box 115"/>
            <p:cNvSpPr txBox="1">
              <a:spLocks noChangeArrowheads="1"/>
            </p:cNvSpPr>
            <p:nvPr/>
          </p:nvSpPr>
          <p:spPr bwMode="auto">
            <a:xfrm>
              <a:off x="457" y="-4000"/>
              <a:ext cx="6609" cy="998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20042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LECTIO DIVINA – </a:t>
              </a:r>
              <a:r>
                <a:rPr kumimoji="0" lang="es-ES_tradnl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20042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IV </a:t>
              </a:r>
              <a:r>
                <a:rPr kumimoji="0" lang="es-ES_tradnl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420042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DOMINGO  CUARESMA –C  </a:t>
              </a:r>
              <a:r>
                <a:rPr kumimoji="0" lang="es-ES_tradnl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Times New Roman"/>
                </a:rPr>
                <a:t>TENEMOS QUE ALEGRARNOS Y HACER FIESTA</a:t>
              </a:r>
              <a:endParaRPr kumimoji="0" lang="es-PE" sz="1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endParaRPr>
            </a:p>
          </p:txBody>
        </p:sp>
      </p:grpSp>
      <p:pic>
        <p:nvPicPr>
          <p:cNvPr id="8" name="Picture 113" descr="Ver imagen en tamaño completo">
            <a:hlinkClick r:id="rId3"/>
          </p:cNvPr>
          <p:cNvPicPr/>
          <p:nvPr/>
        </p:nvPicPr>
        <p:blipFill>
          <a:blip r:embed="rId4" r:link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00" y="495286"/>
            <a:ext cx="403808" cy="49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33573" y="524262"/>
            <a:ext cx="37074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Lucas 15, 1‑3. 11‑32  </a:t>
            </a:r>
          </a:p>
        </p:txBody>
      </p:sp>
      <p:sp>
        <p:nvSpPr>
          <p:cNvPr id="10" name="8 Rectángulo"/>
          <p:cNvSpPr/>
          <p:nvPr/>
        </p:nvSpPr>
        <p:spPr>
          <a:xfrm>
            <a:off x="1300191" y="3684499"/>
            <a:ext cx="6660523" cy="3487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TENEMOS QUE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ALEGRARNOS 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5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Rounded MT Bold" panose="020F0704030504030204" pitchFamily="34" charset="0"/>
                <a:ea typeface="+mn-ea"/>
                <a:cs typeface="Aharoni" panose="02010803020104030203" pitchFamily="2" charset="-79"/>
              </a:rPr>
              <a:t>HACER FIESTA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54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Rounded MT Bold" panose="020F070403050403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716664" y="6000690"/>
            <a:ext cx="2824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27 </a:t>
            </a:r>
            <a:r>
              <a:rPr kumimoji="0" lang="es-ES" sz="20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Marzo </a:t>
            </a:r>
            <a:r>
              <a:rPr kumimoji="0" lang="es-ES" sz="20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2022</a:t>
            </a:r>
            <a:endParaRPr kumimoji="0" lang="es-ES" sz="20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Britannic Bold" panose="020B09030607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958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1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2" y="446901"/>
            <a:ext cx="8150353" cy="5925324"/>
          </a:xfrm>
          <a:prstGeom prst="rect">
            <a:avLst/>
          </a:prstGeom>
        </p:spPr>
      </p:pic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507872" y="377125"/>
            <a:ext cx="783602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se indignó y se negaba a entrar, pero su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padre salió e intentaba persuadirlo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.  Y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replicó a su padre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“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Mira: en tantos años como te sirvo, 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sin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07859" y="5149339"/>
            <a:ext cx="835037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desobedecer </a:t>
            </a:r>
            <a:r>
              <a:rPr kumimoji="0" lang="es-ES" sz="2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nunca una orden tuya, a mí nunca me has dado un cabrito para tener un banquete con mis </a:t>
            </a: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amigos; </a:t>
            </a: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2" y="1669788"/>
            <a:ext cx="8150353" cy="34795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4044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247" y="439623"/>
            <a:ext cx="8150353" cy="592423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5" y="1667063"/>
            <a:ext cx="8150352" cy="4011168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82205" y="439623"/>
            <a:ext cx="79521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cuando ha venido ese hijo tuyo que se ha comido  tus bienes con prostitutas,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haces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60246" y="5678231"/>
            <a:ext cx="7952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matar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, para él, el ternero  más gordo.” </a:t>
            </a:r>
          </a:p>
        </p:txBody>
      </p:sp>
    </p:spTree>
    <p:extLst>
      <p:ext uri="{BB962C8B-B14F-4D97-AF65-F5344CB8AC3E}">
        <p14:creationId xmlns:p14="http://schemas.microsoft.com/office/powerpoint/2010/main" val="929631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2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9" y="456813"/>
            <a:ext cx="8228316" cy="5934752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39273" y="434173"/>
            <a:ext cx="8371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El padre le dijo:  “Hijo, tú estás siempre conmigo, y todo lo mío es tuyo: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deberías alegrarte,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porque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39273" y="5334941"/>
            <a:ext cx="8371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este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hermano tuyo estaba muerto y ha vuelto a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la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vida, estaba perdido y ha sido </a:t>
            </a: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encontrado».   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18" y="1428749"/>
            <a:ext cx="8150353" cy="381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39" y="431663"/>
            <a:ext cx="8229416" cy="595066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36639" y="431664"/>
            <a:ext cx="34575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charset="0"/>
              </a:rPr>
              <a:t>Preguntas para la lectura:</a:t>
            </a:r>
            <a:endParaRPr kumimoji="0" lang="es-PE" sz="36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667125" y="977502"/>
            <a:ext cx="4577231" cy="20313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•	¿A quiénes dirige Jesús la parábola? ¿Por qué?</a:t>
            </a:r>
          </a:p>
        </p:txBody>
      </p:sp>
    </p:spTree>
    <p:extLst>
      <p:ext uri="{BB962C8B-B14F-4D97-AF65-F5344CB8AC3E}">
        <p14:creationId xmlns:p14="http://schemas.microsoft.com/office/powerpoint/2010/main" val="72825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63" y="441405"/>
            <a:ext cx="8173650" cy="5950158"/>
          </a:xfrm>
          <a:prstGeom prst="rect">
            <a:avLst/>
          </a:prstGeom>
        </p:spPr>
      </p:pic>
      <p:sp>
        <p:nvSpPr>
          <p:cNvPr id="9" name="16 Pentágono"/>
          <p:cNvSpPr/>
          <p:nvPr/>
        </p:nvSpPr>
        <p:spPr bwMode="auto">
          <a:xfrm>
            <a:off x="263478" y="441405"/>
            <a:ext cx="8119965" cy="1313543"/>
          </a:xfrm>
          <a:prstGeom prst="homePlate">
            <a:avLst>
              <a:gd name="adj" fmla="val 123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¿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Qué le pide el hijo menor al padre</a:t>
            </a:r>
            <a:r>
              <a:rPr kumimoji="0" lang="es-PE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?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ESSENCE" panose="02000000000000000000" pitchFamily="2" charset="0"/>
              <a:ea typeface="+mn-ea"/>
              <a:cs typeface="Arial" charset="0"/>
            </a:endParaRPr>
          </a:p>
        </p:txBody>
      </p:sp>
      <p:sp>
        <p:nvSpPr>
          <p:cNvPr id="10" name="16 Pentágono"/>
          <p:cNvSpPr/>
          <p:nvPr/>
        </p:nvSpPr>
        <p:spPr bwMode="auto">
          <a:xfrm>
            <a:off x="1625636" y="5352877"/>
            <a:ext cx="5815903" cy="1274069"/>
          </a:xfrm>
          <a:prstGeom prst="homePlate">
            <a:avLst>
              <a:gd name="adj" fmla="val 123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¿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Cómo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emplea su 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herencia?</a:t>
            </a:r>
          </a:p>
        </p:txBody>
      </p:sp>
      <p:sp>
        <p:nvSpPr>
          <p:cNvPr id="11" name="16 Pentágono"/>
          <p:cNvSpPr/>
          <p:nvPr/>
        </p:nvSpPr>
        <p:spPr bwMode="auto">
          <a:xfrm>
            <a:off x="3092402" y="2225715"/>
            <a:ext cx="3498898" cy="1650960"/>
          </a:xfrm>
          <a:prstGeom prst="homePlate">
            <a:avLst>
              <a:gd name="adj" fmla="val 1239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 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¿Cómo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reacciona </a:t>
            </a:r>
            <a:r>
              <a:rPr kumimoji="0" lang="es-PE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ante este pedido? </a:t>
            </a:r>
            <a:r>
              <a:rPr kumimoji="0" lang="es-PE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                                          </a:t>
            </a:r>
            <a:endParaRPr kumimoji="0" lang="es-PE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 ESSENCE" panose="02000000000000000000" pitchFamily="2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0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6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1" y="423671"/>
            <a:ext cx="8186374" cy="5949419"/>
          </a:xfrm>
          <a:prstGeom prst="rect">
            <a:avLst/>
          </a:prstGeom>
        </p:spPr>
      </p:pic>
      <p:sp>
        <p:nvSpPr>
          <p:cNvPr id="14" name="13 Pentágono"/>
          <p:cNvSpPr/>
          <p:nvPr/>
        </p:nvSpPr>
        <p:spPr bwMode="auto">
          <a:xfrm>
            <a:off x="860069" y="1387620"/>
            <a:ext cx="3119920" cy="2822430"/>
          </a:xfrm>
          <a:prstGeom prst="homePlate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• ¿</a:t>
            </a:r>
            <a:r>
              <a:rPr kumimoji="0" lang="es-PE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Qué motiva el regreso del hijo a su casa?</a:t>
            </a:r>
          </a:p>
        </p:txBody>
      </p:sp>
    </p:spTree>
    <p:extLst>
      <p:ext uri="{BB962C8B-B14F-4D97-AF65-F5344CB8AC3E}">
        <p14:creationId xmlns:p14="http://schemas.microsoft.com/office/powerpoint/2010/main" val="128048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73" y="423394"/>
            <a:ext cx="8174736" cy="59866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ángulo 3"/>
          <p:cNvSpPr/>
          <p:nvPr/>
        </p:nvSpPr>
        <p:spPr>
          <a:xfrm>
            <a:off x="4676775" y="3629025"/>
            <a:ext cx="28384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¿Qué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/>
                <a:ea typeface="+mn-ea"/>
                <a:cs typeface="Times New Roman"/>
              </a:rPr>
              <a:t>dice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/>
                <a:ea typeface="+mn-ea"/>
                <a:cs typeface="Times New Roman"/>
              </a:rPr>
              <a:t>su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/>
                <a:ea typeface="+mn-ea"/>
                <a:cs typeface="Times New Roman"/>
              </a:rPr>
              <a:t>  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 ESSENCE" panose="02000000000000000000"/>
              <a:ea typeface="+mn-ea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/>
                <a:ea typeface="+mn-ea"/>
                <a:cs typeface="Times New Roman"/>
              </a:rPr>
              <a:t>padre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/>
                <a:ea typeface="+mn-ea"/>
                <a:cs typeface="Times New Roman"/>
              </a:rPr>
              <a:t>?</a:t>
            </a:r>
          </a:p>
        </p:txBody>
      </p:sp>
      <p:sp>
        <p:nvSpPr>
          <p:cNvPr id="15" name="14 Pentágono"/>
          <p:cNvSpPr/>
          <p:nvPr/>
        </p:nvSpPr>
        <p:spPr bwMode="auto">
          <a:xfrm>
            <a:off x="4541010" y="904818"/>
            <a:ext cx="2974214" cy="1589498"/>
          </a:xfrm>
          <a:prstGeom prst="homePlate">
            <a:avLst>
              <a:gd name="adj" fmla="val 0"/>
            </a:avLst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¿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Qué </a:t>
            </a:r>
            <a:r>
              <a:rPr kumimoji="0" lang="es-P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                  actitudes </a:t>
            </a:r>
            <a:r>
              <a:rPr kumimoji="0" lang="es-PE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 ESSENCE" panose="02000000000000000000" pitchFamily="2" charset="0"/>
                <a:ea typeface="+mn-ea"/>
                <a:cs typeface="Arial" charset="0"/>
              </a:rPr>
              <a:t>muestra el hijo mayor? </a:t>
            </a:r>
          </a:p>
        </p:txBody>
      </p:sp>
    </p:spTree>
    <p:extLst>
      <p:ext uri="{BB962C8B-B14F-4D97-AF65-F5344CB8AC3E}">
        <p14:creationId xmlns:p14="http://schemas.microsoft.com/office/powerpoint/2010/main" val="10390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10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2" y="412403"/>
            <a:ext cx="8235345" cy="6006869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45450" y="4249447"/>
            <a:ext cx="8242477" cy="21698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Arial" charset="0"/>
              </a:rPr>
              <a:t>La </a:t>
            </a:r>
            <a:r>
              <a:rPr kumimoji="0" lang="es-PE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Arial" charset="0"/>
              </a:rPr>
              <a:t>Cuaresma es para nosotros una oportunidad para convertirnos. Recapacitar, ponernos en camino y volver juntos al Padre. Pero, sobre todo, es una nueva ocasión para contemplar y saborear el perdón de Dios que surge de un corazón misericordioso como el suyo.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271125" y="971345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Arial" charset="0"/>
              </a:rPr>
              <a:t>Motivación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730E03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Cn BT" panose="020B0506020202030204" pitchFamily="34" charset="0"/>
                <a:ea typeface="+mn-ea"/>
                <a:cs typeface="Arial" charset="0"/>
              </a:rPr>
              <a:t>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2584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10"/>
          <a:stretch/>
        </p:blipFill>
        <p:spPr>
          <a:xfrm>
            <a:off x="517242" y="452437"/>
            <a:ext cx="8127994" cy="5976071"/>
          </a:xfrm>
          <a:prstGeom prst="rect">
            <a:avLst/>
          </a:prstGeom>
        </p:spPr>
      </p:pic>
      <p:sp>
        <p:nvSpPr>
          <p:cNvPr id="144430" name="Text Box 46"/>
          <p:cNvSpPr txBox="1">
            <a:spLocks noChangeArrowheads="1"/>
          </p:cNvSpPr>
          <p:nvPr/>
        </p:nvSpPr>
        <p:spPr bwMode="auto">
          <a:xfrm>
            <a:off x="437573" y="2336008"/>
            <a:ext cx="39751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¿Qué impresión me causa la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parábola        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del padre misericordioso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qué mensaje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  nos deja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y 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                  actualidad tiene            para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nosotros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?.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2" name="AutoShape 2" descr="data:image/jpeg;base64,/9j/4AAQSkZJRgABAQAAAQABAAD/2wCEAAkGBhQSERUUERQVFBUWFxgYFxcYGBcYFxcXGBcYFBUXGBgYHCYeGhokGhUYHy8gIycpLCwsFx4xNTAqNSYrLCkBCQoKDgwOGg8PGiwcHCUsLCwtLCwsLCksLCwsLCwsKSwsKSwsLCwsLCwsLCwsLCwpLCwsKSwsLCksLCwsLCksLP/AABEIAMYA/gMBIgACEQEDEQH/xAAbAAABBQEBAAAAAAAAAAAAAAAAAgMEBQYBB//EAEEQAAEDAgMFBQUFBwMEAwAAAAEAAhEDIQQSMQUGQVFhInGBkaETMrHB8AcjUmLRFEJygrLh8TNjczRDk6IkU5L/xAAZAQADAQEBAAAAAAAAAAAAAAAAAgMBBAX/xAAiEQACAgMBAAICAwAAAAAAAAAAAQIRAyExEgRRMkETImH/2gAMAwEAAhEDEQA/APQajPX6+aQQlfvRyXCFynSDkNNl2VxrLEoASSlA2A8URZdhACSgtXHJZfPwQBwNXWNn9V2mwkwFcYPAgiQJEWnykrA4QMNh8x7LZ6mY8hf1VpQ2Wwi4uNY09VG2jtulhmZnBz+ADQLnpwhdw+3DUYHBmSdJM/BZajuQeZS/FD9fYrQOz8fmqF725oGveOGsQbwnsdTqP1qOjkCRHdF/VQ24p1KRUaKjfzgFwPMO19Z6pVli3or/AASr7JbKjtDz4ocVgtrbeq0apNN7sk+64yW9J4jqrXY2+LanZqWPPgruDqyVGjcfP6KQ5LbUBFjIjvXYHTRIA0U288EtzU276laAgrntANYEc4Wb27vg2n2KMVH8XTLW9Le8e5Y/GbVq1f8AUqOcOU9ny0VY4mzLo9TZtOkHBrqjA7kXAHwupVVwJseXVeLKds3bFSjUa9pJy8Js5vFp6LX8f6YKZ6w1yeom5WZ2bvpSqNGYZHfvDUefHgr/AAO0KdT3XfXcoeWujEfaTf6f1WB3j/1nd/yC9C2iy410+a8/3nEVnfy/0hdGLojKsaL1T7IX/wDx6w/3B/QP0XlTTZenfY8/7vEDjmYfRw+SrLgsuFrvlbG7Pd/uub5mny71rwsf9oDsr8E78OIHyPyWwCQR8Rjq/RdbeOi7Vp24Jmm6CuUuOERouaeJ+ScePBce23kgDkIyX803Tdz+oT45oATF0h5g967K5VHNAEimQGOc7QkNHz6+XNTaxNSk0DQ+9FobqYE/UpunhyaTYbm953oRHr6KrwNeq97xGXtaRFp5G5nrZK3Q0Y+hmphDWq/eNAawBrWibA3ubS6OK1FPAQBAGmibZgiIJAm8634D66qc2y55bexp5KSUSHUwfJVO0cJY960DnXVfj2EtPPgpNUUw5HdM813kwAdprp81kGuIW+2lJJ6a+FlgapknvK9X4zbjQfJjTsv9g7yPY4NJkL0LC4nO2RyXj1N8GQvRN1dpZmZVuWNbRz9Lx7Vi9+9rkRQYSCe1Ujkfdb8z4LbuavNt5cE9+LquY0uAcG+IYPRJjr1sym+GecISSVIZg3uNmnrbRJq4NzXZCO1yXZaF8sYQlFqStMFU3wQVa09ovpkOYYuqdSQewO9K1ZqZvtl7wiu0Bxh0Qs9vS2Kp7mfBVmzK+V4VlvHVzOafyN+YU1GpGspmGy3v2WYVznVoMQGG9+LuCwVPVej/AGR1fvKw5safJxn+pNNWjG9Ez7SsM9tOg6dKsanXISNb/u+C29P2nGNe+3hCzX2mujC03fhrsP8A6vWuabKdCN6Mg98hMPbyTgP19dy5lXMWHKhsF0CbpDrpeH0MoAaa3mlk2XGt1QfRAHHHRO1jYcrJsjRLr8AgCzwtSabG/mv3ap0U2Oc1wmCTHLw4xKq3VMlSkCdc2YC+WS3JPWRp3q4awssCC2DY6ixMA8ly5PyKLUR2jigbHuS471TkEOBHFWlLEAjXuU/TfTMmPztDeIxDWi7g3lmVa7bdIy3O2RpJAnuHJN7ZY7K4h8Hnla6PMFUW7G7meo+pWbTqcG9kDvIa0AX5m9k0UmrbLxxqMfTIm2sSxntXAiMk+JJAHfqvOCtd9o9EsxQgZWGmIbwkG/xWRXp/HjUb+yWafpnQVsdzGGQscFuNzGaKmX8SSNfWsONuXFY3AY323tKotmeZadWxYA9YW1cF5zUp1P2yqKJgVHusYi09ox3E+K5atMrhdSNLgmiQcoPFWow+HYHO9i0OqRwm4Fjdef4namJpPAe4NE6gSFfM3lfUAD4NozNI9QoywyW0zr/kjJ01Rmt6xTD2tpCA1sHw0VBK028uEblz6H+6zIXo4XcEcOdVM4pUdgJl1IiJET/hO1aoiFRkloKZurDHkw0/lHoYVbSkkQrarSz+9yiyz9gV9M2K1v2Y4z2eKdJABpuFzGhB8VQ08I0cPVSaTANP0+CyStUBu/tH2m2phQxrml3tGuygy7LDxMDqrnD79YUMaHVDOVsw17rwJ91pHqvL2UxwCkyl8aFaRvGutHVdhce3jZDTK4yoZ/7JdJ0A80hwXYQByi68JT0yRxT1JpcYAknRACIup+E2c9wkWsYJ5xYqxwOxw277nlwCsg1PGF9Juf0Z/aGxminnosvLS4DUxAnqRHx4pNKs45JdafO1vBaAMg9D8VFxOzwbtsde9Ry4b3HpbHnVeZEVzANfrgmnOvyA4KTVBi6i1GDX5riZWDvpGxmJDWnNYQoey6zmSTDZ0BtaY/8A139ye2k7K9ggvcZLWCOHEza3xIWd2xvH7zPY1W88wbcTfQ2kBUhFy4dSrzX2QvtNw1qTyZNxEyb/AOFgk9isY+oZe5zuUkmByumV6+KHiPlnnzl6dknAUA94BXqOwdmNpsBbey8uwL4eCvVdgVc1MdynmF/RNqfULNYHC+zdVcRoXMB7zM+Ueq0lVixG3MVXp4p+V3YdDg23FsExxuCudxclSL4JqMtkjaOFp1o4OaeeieZsVjG5hGsH4qDg8YyNe2SSZ4oxm0yQk8z/ABXDubh+RA3lqBzMrefoou7+ymyKlSTlId2TEASRfiS4N00EqHi3km64zF1fZFrXENcZgceEzqu1Qah5TOKU4ufpoNvYsPqmL6ZjzMKshPBhFlz2d4i6tFUqRzzl6dsnbF2c+o7sNLj4D1K0tLdWu7gxve8fBoKst1Nl+zphx1K0dO/19XXPLK70FGXpbkVONRg7g4/opuH3IH71XyYPmVomdB69E7Tb1/upPJL7NKSnuVRHvGo7+YD4NUynunhuLXHve5WpGiUw/Ux8Sl9y+xWVrxJICZY1PNPRIe8T6LBjhcug3XXU4JhO4XDGoYA71oHaVDNDRdXuzdnCmL3d8E/hcIGCBrxKfVYQ/bJSlekCEIVSYIQhADOIw+YWsfrVUePLmQC0nqP1WhUfaOFNSk5jXZC4EZgAS2eIBtPJc+TCp74y+LL4e9oydU5iXCQ4CL8uKzO9Dc1IlzjppNp5dVp8Tu0SHNbXqsNMgGpDSC1w7JObiB7xBGsrH7R3RxLnPbUrMPs3tBzZh2HuysqxEZDNyNC1w4XnjwuMrbO6XyYuNJGMQp+29iVMJWNGsAHC4Iu1zTo5p4jXxBUKmJIXonCa/dHd5lSHPEhbvDYUNGVg4aAKu3IwLnUrCB+Lhy8VqdoYtuEw76h7WUExoXEmwnxAXK05syUqIjdlAAvrOaxouTIEdS42CwG++08M+pSGG++gOD/ejVpblcYk+9oVWbf3jq4t5NR3ZB7LB7jR3cT1N1TObmOsdV1R+PS30SOWnZKxbxlDhmDp0J/W6iuxhvKaxLqk3v1H90mjg+LiD04LFjaWy7yqT0OUaDqxtZvEn5KZVoxAjSyfw1WBAsPrRNOqCfgkSlJ0kO3GCtsj1MPeV1wIh3H1CU/VdpMmxsF3Rx0qOGeT07LrAb1VGQHgPHMdl3pb0Wm2dt6lVgNdDvwugHz0PmvPo4IAUZ/HjLmjVkZ63Rpnz0v5qSxkW4Ly/Ze8dWjZrpbyNx/ZavZO/VGp2ak036X93zXBkwyh/paMvRp3M+pXcn19fV02HSJEGev6J5jfrVSQMqXapuOaW4whokLRzrJJgDUrSbOwXs23946qHsXB/vnw+ZVwqQj+yU5foEIQrEwQhCABCEIA4UELq4CsAarMsSBJIgjn09SsvtygHURVp/eeyDg4DWphnS2rT/iblJH5qQ5rWkKnZUDK7qNhnBewRa57c8DLr+N9UkkPFmf2psRu0sCCCDiKMta8fvFsa/lqNyvHLMFRbhbkh9WocTlIpmBT4uP4jxDeEayCOF7rdGv+zYt+GPuP9zwBfSH/AI8zO+grrb9IYd7cU0WafvgNXN/F3jX/ACnu1objovmsDWwAAALAWAA5Bee/aPtjMW0h7sNee9wMei2+1MaG4d75tlMGdZFiPNeL7ZxhfUc4/iI8oaPgq4Y3Ik+EMlIfqunny1XXhdxIGjmgMXWpwLaCxIpBLFP/AChqUFqQrZxzEghLP16JuVoCmoASYSmhACXsUXEs48lNcmHqU42UhKmajcPeUh4o1CSD7s8CvRKbOv1w9F4VTeabw4agyF7Hu3tZuIoNdNwIK8vLCnZ0vYw4apzBMzVA3mmzx6q02Fhpdm5D4qNWM3Rd0qYaABwS0IXSlRzghCFoAhCEACEIQASuELqFgCSVnt7M1NrcQyPu/f8AxFoMgCebgLW9FoHjRVW0h7TDVmECQ1wIdEW91xnUQA7zCnLlMpj00ZXeSiW1mVaQ7WR9RnU0g3EsaO8e2b/OVt2VGYigHC7KjA4dQ4SPisdiMRGGw+IgxSew3/Do8G0RkfV04ZVcbm1PZithDrhqha3/AIn/AHlI+AJb/Ktxu4jZFRCa0vw1TDOP/TGHT+EOa+iJ5ezkfyrzPaFYOqvI0L3R3ZjC3G/m1nYLFZ2iW4iiGu/ipPkO6nK+P8LzxpldmFEZcFtbFuB+glMuE3UTjSuskASwUkBHFaYOSgFJGqUtRgQhGVJLlpgpxhNYZ8gn6gJGKf2TCjYao4mBopuVOh1G0T6rrSmosuvNo9UBDBEbEMt3fNXW6e8Jw5cJ7JE+MhVLuSiNsuTJG9HTB6PZHt5rRbGZFIHms8/h1WqwtPKxo5ALhh02b0OoQhXJAhCEACEIQAJLzAlKQsYAhMYR9iOLSW+WnpB8U+hO0DOOWX3t9q1zXUQ5xqMdTyi+bUkAc8pc4f8AH1WpVTvOw/s7qjBL6JFZo5mmczh4szN/mWONjRdMoH4ao6lWoGi9zKlMGlBmHBgYAS7QEtJJOk9yYo4k0Mdg6jj/ANRQFCr/AMjAC0+ZjxU2ltf2VeoZzUjhzWpNGmRuVxjrBPkFT/aNVb7GnXomQ2s14PJ+vrY+aTF9FZ7ZF+2KrL8Oz+Nw7jAPqFh6YVlvlvA3GYptRk5QwDxu53lIHgq1k8l34kQlwVU0ScM/0lKqGyj4exKu3smuEwFA1SUAprFHRqlEprRLaUyZjQNSXlcLk04rGzUjlY2URhg6p6pJXaWH5qT2yi0iTTcD9f3XeaZpDgniE/UJVDbwolYX71LcmalOVGaKwZ7Jg6Wao0dQtSqHYLJeTyCvl5+NaHm9ghCFQQEIQgAQhCABCEIAhYWqPa1Wg6ZCRyJafkApqrYbSrVajnQHU2ucINgzMC6e46RwKsWukSEsfoaR1Je0EQbg2SkzjMSKbHPdo0Fx8BNuqYU842fhHn2AAltM4zDuP+20FoJ7p/8AVO4zBe22M0t972GY9XUCJ8YDh4rR7G2UaNBgqACo/wBs5/R1aahAPSA3wWF3Q3uDW/slVpOZ7203CCB7V2VzXA8LmD1ulS/aLXZisI0kmPNPkfmPqouHsSPDysr7ZOEg5jE3DWkTc2zQNF1PIoRsWONzlSKd1Qzr80pjrrWVNh06kU3NAqvHZIM3AkieBi8XWRxGEdQq5amvPmOBCTHnUx8uBwJQXZSQEArss5B0uSim5QU1mUDk3CdJTfFYzUca1KJXA5NVnpbo2rECt2+mh8dFNlV5ZAjqpTaoNpSxY0kOPCaKeAHOVzKtaFTPbd3WWceoH6/FXCg7FpRRb+YZvO/whTl50VSKSewQhCYwEIQgAQhCABCEIAZrNhriNYN4m8W7+5KMjr9cEVATYeacSVZohz7EhDRI7UHnyQ9qWhdAYrYZpGgUI7GEy2ATqIsf08FZrqzxs30Ur93aU+40TqIGvldZfeTd40m+1ptAFhUAgcYa4ctQCO4816CmMZRa+m9rrtLSD3RdY4DwyuLs8ods11QEDsuF2kcCOII0Kxm1q1R1Sazi92km+loXoeBxdGXS+WtF40JPCR6wsjvJiqT2/dsY3tkgiZy6ATxBIJSfHk/VNHfninGyvwx7N7pyFCwdWDCmAr1ou0eTJUxcolJC44prFB701nJ0XAJT1NsBL0bhxo5oy3Sy5czLaMI+LT9B4cNBPFRcS+T3LmG95T9VIp5/qWDWDkEv2YTbXc/NOZuatokep06rm2a4juJU2jtp7B2u13/qFXB2i642Xi2dlIvae3gdWp+ltVruioM0M70n4LfTF8I09bGta0mc0cARJ7pIVfV3opCwzPf/APXTy1Kni1jjHeYCq6OwaGJd9/TD4FjLgfNpCvtl7Eo4YEUKbaYMTGro0zE3Op15qsZehGkgoY2o7/sOZ/G5g9GFymMJ4x4XSkJhAXCuoWgcaF1cSalUN1/v5LOALVZjdpy8UaRmodSP+23i49eQ6hQtr7WqOIo0ARVfJv8AuN0zO5KVsrZjMLTJcZcbveeJ8Uvqx6rpaMYAABoBCHVANSqfG7YHCQBxglNUcSXC4LnumG8h8iUvv6M8k/H7QiGU/wDUeYHQcXHuCXj67aVB5cYDabiSejSSSomyqRBqVX6zlbHJpi3e5Qd8Krf2LFS8ZjRdadJ4fALU2FHiVbab3aw2ws3siwjRR31fERxsklLosldSilwo5t9OUDBBU1tRNikuiyqk0Sex0vTTnSVzVOtam6Lw7TEBLBSF0JkKKTdR8BKJTNcyFjYyQ3TbY9Umk6DKfaxR3i5UnootlgErL19E20WEWSxPIFWJHqfLuXSuLtN0mF4x1nXaJVM9lcOpCAICALLYdTtRzCv1QbAZ2ieiv1XH+yM+ghCQ5p4KogtIq1g3UgfXDmo1alPvOqAdDA82gFN08JTbcZ5PHNUJPjKWzaHnYkwXRlaBMu1Pc3h4+Sq/2s5XVHdo/usBtOgE8ep0smtrtk5Q4sbxuJMcy4k/ADisrtHaLSMrHMDSRoS9zo42uRyAEKb/ALMpFGrwuMpYdpc5+Z7zme/8ZH4fyDQf5ULEba9o6SC4z2KbdSfks07CVnDs4fEPOpLmZMx/iqQGtA0F0xiKuJpSBSY1zhBJqtzRM5RkBgc415rfI2jUNZNQZjmOkN901CYLROobpPerJ21KdNjg03EBz+ZPBvM6+AleT43eXFNt7RrbEdjloYJ0ta3VNjYmMrUHVyHmk1rnZnOgENEHKJvpGnBOsf8AorN7it8aTQJeKbGDsiQXuPQC8mdeAniVi96N7v2hns2TlkE9QNPW6y64VVY0thZxLpVIKQugKhhOa+dEojmo4alAnn5qqZNodbHBdL00HHou5z+H1W2ZQuUoPTQf0K77T8pRYUKzJJhcNXoUk1RyWNmpDoKi1DdKfV5JtJJjxRLwr7RyUjOo+D0Kdc5OnoSS2ep0auYAjiE7SbdCF5TOkU5mh5ruVCFhhc7EHZnwVshCtjJT6CEIVBAUfG4IVW5S57RMnI4sJ6SLwhCAITd2MMDJpB5/3C6p49slTaeDawRTa1g/KA34IQkZtlHtvF5WuIE5TF+ZHwssccOazyajuzqQ2xPSfSepQhLEqh3dzd6m6uHPaCfY1nOuSBnc+kwMHABrXX1khWG5dT2uyKtN1wxtZngWZx/UV1Cs+CPrPIRonaFDMYQhVYyLehu6P3nKdR2Sxp0QhRbZSihxdLK8gaSY80hwIQhdEXoi+imFORK6hOhGGVd0XEJjAKaqIQsZqGXDilYelmcBzKEKTKotcfh2sqFrbBoaO8wCT5lRFxCaP4om+n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3" name="AutoShape 4" descr="data:image/jpeg;base64,/9j/4AAQSkZJRgABAQAAAQABAAD/2wCEAAkGBhQSERUUERQVFBUWFxgYFxcYGBcYFxcXGBcYFBUXGBgYHCYeGhokGhUYHy8gIycpLCwsFx4xNTAqNSYrLCkBCQoKDgwOGg8PGiwcHCUsLCwtLCwsLCksLCwsLCwsKSwsKSwsLCwsLCwsLCwsLCwpLCwsKSwsLCksLCwsLCksLP/AABEIAMYA/gMBIgACEQEDEQH/xAAbAAABBQEBAAAAAAAAAAAAAAAAAgMEBQYBB//EAEEQAAEDAgMFBQUFBwMEAwAAAAEAAhEDIQQSMQUGQVFhInGBkaETMrHB8AcjUmLRFEJygrLh8TNjczRDk6IkU5L/xAAZAQADAQEBAAAAAAAAAAAAAAAAAgMBBAX/xAAiEQACAgMBAAICAwAAAAAAAAAAAQIRAyExEgRRMkETImH/2gAMAwEAAhEDEQA/APQajPX6+aQQlfvRyXCFynSDkNNl2VxrLEoASSlA2A8URZdhACSgtXHJZfPwQBwNXWNn9V2mwkwFcYPAgiQJEWnykrA4QMNh8x7LZ6mY8hf1VpQ2Wwi4uNY09VG2jtulhmZnBz+ADQLnpwhdw+3DUYHBmSdJM/BZajuQeZS/FD9fYrQOz8fmqF725oGveOGsQbwnsdTqP1qOjkCRHdF/VQ24p1KRUaKjfzgFwPMO19Z6pVli3or/AASr7JbKjtDz4ocVgtrbeq0apNN7sk+64yW9J4jqrXY2+LanZqWPPgruDqyVGjcfP6KQ5LbUBFjIjvXYHTRIA0U288EtzU276laAgrntANYEc4Wb27vg2n2KMVH8XTLW9Le8e5Y/GbVq1f8AUqOcOU9ny0VY4mzLo9TZtOkHBrqjA7kXAHwupVVwJseXVeLKds3bFSjUa9pJy8Js5vFp6LX8f6YKZ6w1yeom5WZ2bvpSqNGYZHfvDUefHgr/AAO0KdT3XfXcoeWujEfaTf6f1WB3j/1nd/yC9C2iy410+a8/3nEVnfy/0hdGLojKsaL1T7IX/wDx6w/3B/QP0XlTTZenfY8/7vEDjmYfRw+SrLgsuFrvlbG7Pd/uub5mny71rwsf9oDsr8E78OIHyPyWwCQR8Rjq/RdbeOi7Vp24Jmm6CuUuOERouaeJ+ScePBce23kgDkIyX803Tdz+oT45oATF0h5g967K5VHNAEimQGOc7QkNHz6+XNTaxNSk0DQ+9FobqYE/UpunhyaTYbm953oRHr6KrwNeq97xGXtaRFp5G5nrZK3Q0Y+hmphDWq/eNAawBrWibA3ubS6OK1FPAQBAGmibZgiIJAm8634D66qc2y55bexp5KSUSHUwfJVO0cJY960DnXVfj2EtPPgpNUUw5HdM813kwAdprp81kGuIW+2lJJ6a+FlgapknvK9X4zbjQfJjTsv9g7yPY4NJkL0LC4nO2RyXj1N8GQvRN1dpZmZVuWNbRz9Lx7Vi9+9rkRQYSCe1Ujkfdb8z4LbuavNt5cE9+LquY0uAcG+IYPRJjr1sym+GecISSVIZg3uNmnrbRJq4NzXZCO1yXZaF8sYQlFqStMFU3wQVa09ovpkOYYuqdSQewO9K1ZqZvtl7wiu0Bxh0Qs9vS2Kp7mfBVmzK+V4VlvHVzOafyN+YU1GpGspmGy3v2WYVznVoMQGG9+LuCwVPVej/AGR1fvKw5safJxn+pNNWjG9Ez7SsM9tOg6dKsanXISNb/u+C29P2nGNe+3hCzX2mujC03fhrsP8A6vWuabKdCN6Mg98hMPbyTgP19dy5lXMWHKhsF0CbpDrpeH0MoAaa3mlk2XGt1QfRAHHHRO1jYcrJsjRLr8AgCzwtSabG/mv3ap0U2Oc1wmCTHLw4xKq3VMlSkCdc2YC+WS3JPWRp3q4awssCC2DY6ixMA8ly5PyKLUR2jigbHuS471TkEOBHFWlLEAjXuU/TfTMmPztDeIxDWi7g3lmVa7bdIy3O2RpJAnuHJN7ZY7K4h8Hnla6PMFUW7G7meo+pWbTqcG9kDvIa0AX5m9k0UmrbLxxqMfTIm2sSxntXAiMk+JJAHfqvOCtd9o9EsxQgZWGmIbwkG/xWRXp/HjUb+yWafpnQVsdzGGQscFuNzGaKmX8SSNfWsONuXFY3AY323tKotmeZadWxYA9YW1cF5zUp1P2yqKJgVHusYi09ox3E+K5atMrhdSNLgmiQcoPFWow+HYHO9i0OqRwm4Fjdef4namJpPAe4NE6gSFfM3lfUAD4NozNI9QoywyW0zr/kjJ01Rmt6xTD2tpCA1sHw0VBK028uEblz6H+6zIXo4XcEcOdVM4pUdgJl1IiJET/hO1aoiFRkloKZurDHkw0/lHoYVbSkkQrarSz+9yiyz9gV9M2K1v2Y4z2eKdJABpuFzGhB8VQ08I0cPVSaTANP0+CyStUBu/tH2m2phQxrml3tGuygy7LDxMDqrnD79YUMaHVDOVsw17rwJ91pHqvL2UxwCkyl8aFaRvGutHVdhce3jZDTK4yoZ/7JdJ0A80hwXYQByi68JT0yRxT1JpcYAknRACIup+E2c9wkWsYJ5xYqxwOxw277nlwCsg1PGF9Juf0Z/aGxminnosvLS4DUxAnqRHx4pNKs45JdafO1vBaAMg9D8VFxOzwbtsde9Ry4b3HpbHnVeZEVzANfrgmnOvyA4KTVBi6i1GDX5riZWDvpGxmJDWnNYQoey6zmSTDZ0BtaY/8A139ye2k7K9ggvcZLWCOHEza3xIWd2xvH7zPY1W88wbcTfQ2kBUhFy4dSrzX2QvtNw1qTyZNxEyb/AOFgk9isY+oZe5zuUkmByumV6+KHiPlnnzl6dknAUA94BXqOwdmNpsBbey8uwL4eCvVdgVc1MdynmF/RNqfULNYHC+zdVcRoXMB7zM+Ueq0lVixG3MVXp4p+V3YdDg23FsExxuCudxclSL4JqMtkjaOFp1o4OaeeieZsVjG5hGsH4qDg8YyNe2SSZ4oxm0yQk8z/ABXDubh+RA3lqBzMrefoou7+ymyKlSTlId2TEASRfiS4N00EqHi3km64zF1fZFrXENcZgceEzqu1Qah5TOKU4ufpoNvYsPqmL6ZjzMKshPBhFlz2d4i6tFUqRzzl6dsnbF2c+o7sNLj4D1K0tLdWu7gxve8fBoKst1Nl+zphx1K0dO/19XXPLK70FGXpbkVONRg7g4/opuH3IH71XyYPmVomdB69E7Tb1/upPJL7NKSnuVRHvGo7+YD4NUynunhuLXHve5WpGiUw/Ux8Sl9y+xWVrxJICZY1PNPRIe8T6LBjhcug3XXU4JhO4XDGoYA71oHaVDNDRdXuzdnCmL3d8E/hcIGCBrxKfVYQ/bJSlekCEIVSYIQhADOIw+YWsfrVUePLmQC0nqP1WhUfaOFNSk5jXZC4EZgAS2eIBtPJc+TCp74y+LL4e9oydU5iXCQ4CL8uKzO9Dc1IlzjppNp5dVp8Tu0SHNbXqsNMgGpDSC1w7JObiB7xBGsrH7R3RxLnPbUrMPs3tBzZh2HuysqxEZDNyNC1w4XnjwuMrbO6XyYuNJGMQp+29iVMJWNGsAHC4Iu1zTo5p4jXxBUKmJIXonCa/dHd5lSHPEhbvDYUNGVg4aAKu3IwLnUrCB+Lhy8VqdoYtuEw76h7WUExoXEmwnxAXK05syUqIjdlAAvrOaxouTIEdS42CwG++08M+pSGG++gOD/ejVpblcYk+9oVWbf3jq4t5NR3ZB7LB7jR3cT1N1TObmOsdV1R+PS30SOWnZKxbxlDhmDp0J/W6iuxhvKaxLqk3v1H90mjg+LiD04LFjaWy7yqT0OUaDqxtZvEn5KZVoxAjSyfw1WBAsPrRNOqCfgkSlJ0kO3GCtsj1MPeV1wIh3H1CU/VdpMmxsF3Rx0qOGeT07LrAb1VGQHgPHMdl3pb0Wm2dt6lVgNdDvwugHz0PmvPo4IAUZ/HjLmjVkZ63Rpnz0v5qSxkW4Ly/Ze8dWjZrpbyNx/ZavZO/VGp2ak036X93zXBkwyh/paMvRp3M+pXcn19fV02HSJEGev6J5jfrVSQMqXapuOaW4whokLRzrJJgDUrSbOwXs23946qHsXB/vnw+ZVwqQj+yU5foEIQrEwQhCABCEIA4UELq4CsAarMsSBJIgjn09SsvtygHURVp/eeyDg4DWphnS2rT/iblJH5qQ5rWkKnZUDK7qNhnBewRa57c8DLr+N9UkkPFmf2psRu0sCCCDiKMta8fvFsa/lqNyvHLMFRbhbkh9WocTlIpmBT4uP4jxDeEayCOF7rdGv+zYt+GPuP9zwBfSH/AI8zO+grrb9IYd7cU0WafvgNXN/F3jX/ACnu1objovmsDWwAAALAWAA5Bee/aPtjMW0h7sNee9wMei2+1MaG4d75tlMGdZFiPNeL7ZxhfUc4/iI8oaPgq4Y3Ik+EMlIfqunny1XXhdxIGjmgMXWpwLaCxIpBLFP/AChqUFqQrZxzEghLP16JuVoCmoASYSmhACXsUXEs48lNcmHqU42UhKmajcPeUh4o1CSD7s8CvRKbOv1w9F4VTeabw4agyF7Hu3tZuIoNdNwIK8vLCnZ0vYw4apzBMzVA3mmzx6q02Fhpdm5D4qNWM3Rd0qYaABwS0IXSlRzghCFoAhCEACEIQASuELqFgCSVnt7M1NrcQyPu/f8AxFoMgCebgLW9FoHjRVW0h7TDVmECQ1wIdEW91xnUQA7zCnLlMpj00ZXeSiW1mVaQ7WR9RnU0g3EsaO8e2b/OVt2VGYigHC7KjA4dQ4SPisdiMRGGw+IgxSew3/Do8G0RkfV04ZVcbm1PZithDrhqha3/AIn/AHlI+AJb/Ktxu4jZFRCa0vw1TDOP/TGHT+EOa+iJ5ezkfyrzPaFYOqvI0L3R3ZjC3G/m1nYLFZ2iW4iiGu/ipPkO6nK+P8LzxpldmFEZcFtbFuB+glMuE3UTjSuskASwUkBHFaYOSgFJGqUtRgQhGVJLlpgpxhNYZ8gn6gJGKf2TCjYao4mBopuVOh1G0T6rrSmosuvNo9UBDBEbEMt3fNXW6e8Jw5cJ7JE+MhVLuSiNsuTJG9HTB6PZHt5rRbGZFIHms8/h1WqwtPKxo5ALhh02b0OoQhXJAhCEACEIQAJLzAlKQsYAhMYR9iOLSW+WnpB8U+hO0DOOWX3t9q1zXUQ5xqMdTyi+bUkAc8pc4f8AH1WpVTvOw/s7qjBL6JFZo5mmczh4szN/mWONjRdMoH4ao6lWoGi9zKlMGlBmHBgYAS7QEtJJOk9yYo4k0Mdg6jj/ANRQFCr/AMjAC0+ZjxU2ltf2VeoZzUjhzWpNGmRuVxjrBPkFT/aNVb7GnXomQ2s14PJ+vrY+aTF9FZ7ZF+2KrL8Oz+Nw7jAPqFh6YVlvlvA3GYptRk5QwDxu53lIHgq1k8l34kQlwVU0ScM/0lKqGyj4exKu3smuEwFA1SUAprFHRqlEprRLaUyZjQNSXlcLk04rGzUjlY2URhg6p6pJXaWH5qT2yi0iTTcD9f3XeaZpDgniE/UJVDbwolYX71LcmalOVGaKwZ7Jg6Wao0dQtSqHYLJeTyCvl5+NaHm9ghCFQQEIQgAQhCABCEIAhYWqPa1Wg6ZCRyJafkApqrYbSrVajnQHU2ucINgzMC6e46RwKsWukSEsfoaR1Je0EQbg2SkzjMSKbHPdo0Fx8BNuqYU842fhHn2AAltM4zDuP+20FoJ7p/8AVO4zBe22M0t972GY9XUCJ8YDh4rR7G2UaNBgqACo/wBs5/R1aahAPSA3wWF3Q3uDW/slVpOZ7203CCB7V2VzXA8LmD1ulS/aLXZisI0kmPNPkfmPqouHsSPDysr7ZOEg5jE3DWkTc2zQNF1PIoRsWONzlSKd1Qzr80pjrrWVNh06kU3NAqvHZIM3AkieBi8XWRxGEdQq5amvPmOBCTHnUx8uBwJQXZSQEArss5B0uSim5QU1mUDk3CdJTfFYzUca1KJXA5NVnpbo2rECt2+mh8dFNlV5ZAjqpTaoNpSxY0kOPCaKeAHOVzKtaFTPbd3WWceoH6/FXCg7FpRRb+YZvO/whTl50VSKSewQhCYwEIQgAQhCABCEIAZrNhriNYN4m8W7+5KMjr9cEVATYeacSVZohz7EhDRI7UHnyQ9qWhdAYrYZpGgUI7GEy2ATqIsf08FZrqzxs30Ur93aU+40TqIGvldZfeTd40m+1ptAFhUAgcYa4ctQCO4816CmMZRa+m9rrtLSD3RdY4DwyuLs8ods11QEDsuF2kcCOII0Kxm1q1R1Sazi92km+loXoeBxdGXS+WtF40JPCR6wsjvJiqT2/dsY3tkgiZy6ATxBIJSfHk/VNHfninGyvwx7N7pyFCwdWDCmAr1ou0eTJUxcolJC44prFB701nJ0XAJT1NsBL0bhxo5oy3Sy5czLaMI+LT9B4cNBPFRcS+T3LmG95T9VIp5/qWDWDkEv2YTbXc/NOZuatokep06rm2a4juJU2jtp7B2u13/qFXB2i642Xi2dlIvae3gdWp+ltVruioM0M70n4LfTF8I09bGta0mc0cARJ7pIVfV3opCwzPf/APXTy1Kni1jjHeYCq6OwaGJd9/TD4FjLgfNpCvtl7Eo4YEUKbaYMTGro0zE3Op15qsZehGkgoY2o7/sOZ/G5g9GFymMJ4x4XSkJhAXCuoWgcaF1cSalUN1/v5LOALVZjdpy8UaRmodSP+23i49eQ6hQtr7WqOIo0ARVfJv8AuN0zO5KVsrZjMLTJcZcbveeJ8Uvqx6rpaMYAABoBCHVANSqfG7YHCQBxglNUcSXC4LnumG8h8iUvv6M8k/H7QiGU/wDUeYHQcXHuCXj67aVB5cYDabiSejSSSomyqRBqVX6zlbHJpi3e5Qd8Krf2LFS8ZjRdadJ4fALU2FHiVbab3aw2ws3siwjRR31fERxsklLosldSilwo5t9OUDBBU1tRNikuiyqk0Sex0vTTnSVzVOtam6Lw7TEBLBSF0JkKKTdR8BKJTNcyFjYyQ3TbY9Umk6DKfaxR3i5UnootlgErL19E20WEWSxPIFWJHqfLuXSuLtN0mF4x1nXaJVM9lcOpCAICALLYdTtRzCv1QbAZ2ieiv1XH+yM+ghCQ5p4KogtIq1g3UgfXDmo1alPvOqAdDA82gFN08JTbcZ5PHNUJPjKWzaHnYkwXRlaBMu1Pc3h4+Sq/2s5XVHdo/usBtOgE8ep0smtrtk5Q4sbxuJMcy4k/ADisrtHaLSMrHMDSRoS9zo42uRyAEKb/ALMpFGrwuMpYdpc5+Z7zme/8ZH4fyDQf5ULEba9o6SC4z2KbdSfks07CVnDs4fEPOpLmZMx/iqQGtA0F0xiKuJpSBSY1zhBJqtzRM5RkBgc415rfI2jUNZNQZjmOkN901CYLROobpPerJ21KdNjg03EBz+ZPBvM6+AleT43eXFNt7RrbEdjloYJ0ta3VNjYmMrUHVyHmk1rnZnOgENEHKJvpGnBOsf8AorN7it8aTQJeKbGDsiQXuPQC8mdeAniVi96N7v2hns2TlkE9QNPW6y64VVY0thZxLpVIKQugKhhOa+dEojmo4alAnn5qqZNodbHBdL00HHou5z+H1W2ZQuUoPTQf0K77T8pRYUKzJJhcNXoUk1RyWNmpDoKi1DdKfV5JtJJjxRLwr7RyUjOo+D0Kdc5OnoSS2ep0auYAjiE7SbdCF5TOkU5mh5ruVCFhhc7EHZnwVshCtjJT6CEIVBAUfG4IVW5S57RMnI4sJ6SLwhCAITd2MMDJpB5/3C6p49slTaeDawRTa1g/KA34IQkZtlHtvF5WuIE5TF+ZHwssccOazyajuzqQ2xPSfSepQhLEqh3dzd6m6uHPaCfY1nOuSBnc+kwMHABrXX1khWG5dT2uyKtN1wxtZngWZx/UV1Cs+CPrPIRonaFDMYQhVYyLehu6P3nKdR2Sxp0QhRbZSihxdLK8gaSY80hwIQhdEXoi+imFORK6hOhGGVd0XEJjAKaqIQsZqGXDilYelmcBzKEKTKotcfh2sqFrbBoaO8wCT5lRFxCaP4om+n//2Q=="/>
          <p:cNvSpPr>
            <a:spLocks noChangeAspect="1" noChangeArrowheads="1"/>
          </p:cNvSpPr>
          <p:nvPr/>
        </p:nvSpPr>
        <p:spPr bwMode="auto">
          <a:xfrm>
            <a:off x="215900" y="-47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3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44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3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055" y="464960"/>
            <a:ext cx="8155709" cy="5963550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95972" y="1820737"/>
            <a:ext cx="3649553" cy="44012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¿En qué circunstancias uno actúa de la misma manera que el hijo menor? </a:t>
            </a:r>
            <a:r>
              <a:rPr kumimoji="0" lang="es-PE" sz="2800" b="1" i="0" u="none" strike="noStrike" kern="1200" cap="none" spc="0" normalizeH="0" baseline="0" noProof="0" dirty="0" smtClean="0">
                <a:ln w="6600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                              ¿</a:t>
            </a:r>
            <a:r>
              <a:rPr kumimoji="0" lang="es-PE" sz="2800" b="1" i="0" u="none" strike="noStrike" kern="1200" cap="none" spc="0" normalizeH="0" baseline="0" noProof="0" dirty="0">
                <a:ln w="6600">
                  <a:solidFill>
                    <a:srgbClr val="993366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qué se puede hacer y cómo actuar en esas circunstancias? </a:t>
            </a:r>
            <a:endParaRPr kumimoji="0" lang="es-ES" sz="2800" b="1" i="0" u="none" strike="noStrike" kern="1200" cap="none" spc="0" normalizeH="0" baseline="0" noProof="0" dirty="0">
              <a:ln w="6600">
                <a:solidFill>
                  <a:srgbClr val="993366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403648" y="5076826"/>
            <a:ext cx="676875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286000" y="264417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Arial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8019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" y="449971"/>
            <a:ext cx="8166763" cy="59177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ángulo 3"/>
          <p:cNvSpPr/>
          <p:nvPr/>
        </p:nvSpPr>
        <p:spPr>
          <a:xfrm>
            <a:off x="2962276" y="3272419"/>
            <a:ext cx="33337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“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Misericordia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” </a:t>
            </a:r>
          </a:p>
        </p:txBody>
      </p:sp>
      <p:sp>
        <p:nvSpPr>
          <p:cNvPr id="14" name="8 CuadroTexto"/>
          <p:cNvSpPr txBox="1"/>
          <p:nvPr/>
        </p:nvSpPr>
        <p:spPr>
          <a:xfrm>
            <a:off x="504636" y="5844533"/>
            <a:ext cx="802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Cantos sugeridos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: Padre, vuelvo a ti; Si me levantaré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.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61598" y="347709"/>
            <a:ext cx="80204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Ambientación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: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Para toda la cuaresma: un camino de papel. Un corazón de papel con la inscripción: “Misericordia”.                                                                    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rial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86938" y="4247539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66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800"/>
                            </p:stCondLst>
                            <p:childTnLst>
                              <p:par>
                                <p:cTn id="2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9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408339"/>
            <a:ext cx="8183416" cy="597398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3206866" y="4325892"/>
            <a:ext cx="53285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  <a:sp3d contourW="95250">
              <a:contourClr>
                <a:srgbClr val="2F1444"/>
              </a:contourClr>
            </a:sp3d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¿Con cuál de los dos hijos me identifico más a la hora de relacionarme con Dios?</a:t>
            </a:r>
            <a:endParaRPr kumimoji="0" lang="es-ES" sz="3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57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91" y="424688"/>
            <a:ext cx="8157671" cy="59761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06858" y="804201"/>
            <a:ext cx="81964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En estos días de cuaresma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qué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debemos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6858" y="4480096"/>
            <a:ext cx="819646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hacer para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tomar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conciencia de nuestra situación personal y así levantarnos y volver al Padre?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5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08/8f/ab/088fab5b4b0362ae5fb82327ad6080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57200"/>
            <a:ext cx="8178800" cy="58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711625" y="4527767"/>
            <a:ext cx="784175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En </a:t>
            </a: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el centro de esta parábola hemos encontrado un corazón que busca con pasión, que acoge calurosamente y que siempre está dispuesto a hacer fiesta con todos nosotros.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20914" y="1834634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Motivación: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117" y="457200"/>
            <a:ext cx="3011054" cy="969818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6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173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019" y="457027"/>
            <a:ext cx="8140584" cy="59308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" name="7 CuadroTexto"/>
          <p:cNvSpPr txBox="1"/>
          <p:nvPr/>
        </p:nvSpPr>
        <p:spPr>
          <a:xfrm>
            <a:off x="514019" y="4662065"/>
            <a:ext cx="79042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/>
                <a:ea typeface="+mn-ea"/>
                <a:cs typeface="Arial" charset="0"/>
              </a:rPr>
              <a:t>•	Luego de un tiempo de oración personal, podemos compartir en voz alta nuestra oración, siempre dirigiéndonos a Dios mediante la alabanza, la acción de gracias o la súplica confiada. </a:t>
            </a:r>
          </a:p>
        </p:txBody>
      </p:sp>
    </p:spTree>
    <p:extLst>
      <p:ext uri="{BB962C8B-B14F-4D97-AF65-F5344CB8AC3E}">
        <p14:creationId xmlns:p14="http://schemas.microsoft.com/office/powerpoint/2010/main" val="35731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0" y="421362"/>
            <a:ext cx="8224427" cy="5988673"/>
          </a:xfrm>
          <a:prstGeom prst="rect">
            <a:avLst/>
          </a:prstGeom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28662" y="523220"/>
            <a:ext cx="3841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SALMO 33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611611" y="928860"/>
            <a:ext cx="78950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Bendigo al Señor en todo momento, su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alabanza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está siempre en mi boca; mi alma se gloría en el Señor: que los humildes lo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escuchen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y se alegren.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43944" y="5652365"/>
            <a:ext cx="783035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C1125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Gusten y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vean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qué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bueno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es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endParaRPr kumimoji="0" lang="ca-ES" sz="1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19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4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7" y="427919"/>
            <a:ext cx="8075788" cy="5991353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81474" y="5269672"/>
            <a:ext cx="49233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DC1125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Gusten y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vean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qué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bueno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 es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endParaRPr kumimoji="0" lang="ca-ES" sz="1600" b="1" i="1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 rot="448041">
            <a:off x="5114196" y="2218409"/>
            <a:ext cx="28937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Proclamen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conmigo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la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grandeza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del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,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ensalcemos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juntos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su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nombre. &lt;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yo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consulté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al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Señor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, y me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respondió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; me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libró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de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todas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mis  </a:t>
            </a:r>
            <a:r>
              <a:rPr kumimoji="0" lang="ca-E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ansias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93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17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80" y="454891"/>
            <a:ext cx="8132710" cy="589972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855856" y="2894233"/>
            <a:ext cx="241069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Gusten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y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vean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qué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bueno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Times New Roman"/>
              </a:rPr>
              <a:t>es el Señor.</a:t>
            </a:r>
            <a:endParaRPr kumimoji="0" lang="ca-ES" sz="14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itchFamily="66" charset="0"/>
              <a:ea typeface="+mn-ea"/>
              <a:cs typeface="Times New Roman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08157" y="2422444"/>
            <a:ext cx="242137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Contémplenlo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, y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quedarán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radiantes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;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su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rostro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no se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avergonzará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. Si el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afligido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invoca al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Señor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, </a:t>
            </a:r>
            <a:r>
              <a:rPr kumimoji="0" lang="ca-E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él</a:t>
            </a:r>
            <a:r>
              <a:rPr kumimoji="0" lang="ca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lo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escucha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y lo salva de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sus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 </a:t>
            </a:r>
            <a:r>
              <a:rPr kumimoji="0" lang="ca-E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angustias</a:t>
            </a:r>
            <a:r>
              <a:rPr kumimoji="0" lang="ca-E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Times New Roman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2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itannic Bold" panose="020B0903060703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787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32" y="423672"/>
            <a:ext cx="8174736" cy="6010656"/>
          </a:xfrm>
          <a:prstGeom prst="rect">
            <a:avLst/>
          </a:prstGeom>
        </p:spPr>
      </p:pic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609601" y="1282886"/>
            <a:ext cx="758163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Motivación: </a:t>
            </a:r>
            <a:endParaRPr kumimoji="0" lang="es-ES_tradnl" sz="2000" b="1" i="1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Consolas" panose="020B0609020204030204" pitchFamily="49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San </a:t>
            </a:r>
            <a:r>
              <a:rPr kumimoji="0" lang="es-ES_tradnl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Vicente explica a las hermanas el significado de la parábola del hijo pródigo: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Consolas" panose="020B0609020204030204" pitchFamily="49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4351" y="2210137"/>
            <a:ext cx="7886699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¿Se acuerdan mis queridas hermanas, de lo que se dice del hijo pródigo? El pródigo exige a su padre los bienes que le pertenecen, abandona su casa y se marcha a malgastarlos. Después de haberlo perdido todo hasta verse obligado a compartir con los cerdos su comida, se decidió a volver. Y entonces el padre exclamó: "¡Ah! ¡Ahí está mi hijo! ¡Que me lo cuiden, que preparen un banquete, que maten el ternero cebado, que le traigan vestidos y que todo el mundo se alegre de la vuelta de mi hijo!". Pues bien, hermanas, vean cómo acaricia aquel padre al pobre desdichado; lo abraza, le ofrece un gran </a:t>
            </a:r>
            <a:r>
              <a:rPr kumimoji="0" lang="es-P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                          banquete y </a:t>
            </a:r>
            <a:r>
              <a:rPr kumimoji="0" lang="es-P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Consolas" panose="020B0609020204030204" pitchFamily="49" charset="0"/>
              </a:rPr>
              <a:t>toda su casa se llena de alegría.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22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8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33" y="454747"/>
            <a:ext cx="8177000" cy="598376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224726" y="861304"/>
            <a:ext cx="611598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¿Es que acaso lo quiere más que al mayor, que solamente le ha dado motivos de satisfacción? No; lo que pasa es que es más digno de compasión por su miseria.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El mayor, que venía del campo, al oír los violines y los preparativos que se hacían en casa de su padre, se llenó de tristeza…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Es la envidia la que le hace decir esas cosas al hermano mayor; cree que es su hermano el preferido. Pero aunque el padre parece amar más al hijo pródigo que al otro, la verdad es que quiere mucho más al mayor, y con razón. </a:t>
            </a:r>
            <a:r>
              <a:rPr kumimoji="0" lang="es-PE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                                </a:t>
            </a:r>
            <a:r>
              <a:rPr kumimoji="0" lang="es-PE" sz="18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charset="0"/>
              </a:rPr>
              <a:t>(San Vicente de Paúl IX,628)</a:t>
            </a: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138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5d/8f/54/5d8f5425a865295490486796b3a571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496860"/>
            <a:ext cx="8140700" cy="590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75484" y="331521"/>
            <a:ext cx="28520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 DARLING" panose="02000000000000000000" pitchFamily="2" charset="0"/>
                <a:ea typeface="+mn-ea"/>
                <a:cs typeface="Arial" charset="0"/>
              </a:rPr>
              <a:t>Compromiso: 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 DARLING" panose="02000000000000000000" pitchFamily="2" charset="0"/>
              <a:ea typeface="+mn-ea"/>
              <a:cs typeface="Arial" charset="0"/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735293" y="1458844"/>
            <a:ext cx="53608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contourW="63500"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¿Qué debo hacer para levantarme y dejar mi actual vida de pecado y volver al Padre?,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¿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cómo, qué necesito?, ¿cuáles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son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mis dificultades para dar ese paso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? En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charset="0"/>
                <a:ea typeface="+mn-ea"/>
                <a:cs typeface="Times New Roman"/>
              </a:rPr>
              <a:t>sí, ¿qué voy a hacer para volver al Padre y reconciliarme con Él?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7820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67" y="437249"/>
            <a:ext cx="8210388" cy="5991260"/>
          </a:xfrm>
          <a:prstGeom prst="rect">
            <a:avLst/>
          </a:prstGeom>
        </p:spPr>
      </p:pic>
      <p:sp>
        <p:nvSpPr>
          <p:cNvPr id="6" name="6 CuadroTexto"/>
          <p:cNvSpPr txBox="1"/>
          <p:nvPr/>
        </p:nvSpPr>
        <p:spPr>
          <a:xfrm>
            <a:off x="5754064" y="2364368"/>
            <a:ext cx="2793211" cy="397031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itchFamily="34" charset="0"/>
                <a:ea typeface="+mn-ea"/>
                <a:cs typeface="Arial" charset="0"/>
              </a:rPr>
              <a:t>Jesús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itchFamily="34" charset="0"/>
                <a:ea typeface="+mn-ea"/>
                <a:cs typeface="Arial" charset="0"/>
              </a:rPr>
              <a:t>, acogiendo a los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pecadores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itchFamily="34" charset="0"/>
                <a:ea typeface="+mn-ea"/>
                <a:cs typeface="Arial" charset="0"/>
              </a:rPr>
              <a:t>, no hacía otra cosa que manifestar el amor de Dios y su perdón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wis721 BT" pitchFamily="34" charset="0"/>
                <a:ea typeface="+mn-ea"/>
                <a:cs typeface="Arial" charset="0"/>
              </a:rPr>
              <a:t>misericordioso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wis721 BT" pitchFamily="34" charset="0"/>
              <a:ea typeface="+mn-ea"/>
              <a:cs typeface="Arial" charset="0"/>
            </a:endParaRPr>
          </a:p>
        </p:txBody>
      </p:sp>
      <p:sp>
        <p:nvSpPr>
          <p:cNvPr id="3" name="AutoShape 2" descr="data:image/jpeg;base64,/9j/4AAQSkZJRgABAQAAAQABAAD/2wCEAAkGBhMRERQUERQWFBQVGB4ZFxcYFxccGhoYGBgaFxgaFxkbHCYeGRsjGhgdHy8iIycqLC0sGh4xNTAqNSYrLCkBCQoKDgwOGg8PGiwkHyQsLCksLCksLCksLCwsLCwsLCwsKSwsLCwpLCksLCwsLiwsLCwsLCwpLCwsLCwsLCwsKf/AABEIAMcA/QMBIgACEQEDEQH/xAAcAAACAgMBAQAAAAAAAAAAAAAABAUGAgMHAQj/xABBEAABAwIEAwUGBAQFAgcAAAABAAIRAyEEEjFBBVFhEyJxgZEGMkKhsfBSwdHhByNi8RQzcpKiJIIVFkNTssLS/8QAGQEBAAMBAQAAAAAAAAAAAAAAAAIDBAEF/8QAJxEAAgICAgIBBAIDAAAAAAAAAAECEQMhEjEEIkETMlFhcYFSscH/2gAMAwEAAhEDEQA/AOGoQhACEIQAhCEAIQhACEIQAhCEAIQhACELNtMnQIDBCaGBduInnr6arz/DtmM3ysuWiXFiyEwcL1C0uYRqlnGmjFCELpwEIQgBCEIAQhCAEIQgBCEIAQhCAEIQgBCEIAQhCAEIQgBCEIAQhOcN4e6s8Nb1JOwAuSVxuts6lej3A4A1XAAgDcnQAaknZS2HNKnGS7t3lov0Y03AjcwT00TNXCinTAYAGQCXQDmMbmLDkBMqLqzMHXz6Dy5eio5c/wCDQocTzEV8x0gDQTp++qj6lSf2EfZTTqNjz/I3kdIWhjQY0Hj+eytjSIS2Yhp/VZBs6zH08lmaZabgj8/DYrY0giQPn9f1RsJGjsAdbH5LTUpEJ19ORa8eoWzsM4vvAB8dPmucqDhZFIW2tRLTdalYUghCEAIQhACEIQAhCEAIQhACEIQAhCEAIQhACEIQAhCEBnSplxAAJJsALkk6ADmr3wzgHZM7OQHuB7R02G5FtQBMaAmToob2G4eH4gvcJFJuYD+okNb5DNPkr3VotLzIEHQxY7SNuflF5WLyMm+KNWCGuRAVsO5wBghoMtaLkbC8QCcsnU32AVcrZg6b68uegI/Lx1XQ8Xgc7CACLS6bmB5ny6EdAoCtwJxa5wbAEEm+rp+kFUwyJdl8oMrbqcwIAJafOLeZj6Dml6uCcA1zYvIsQdLQbn7gjUK3f+XQHNLrD/Mb4btsNc0DlpotGKwQcC0gXJOYCMw95pLdJ2n9FcsyIPEypeRA5Xjy5JijRk6ERrY6df3UocBBBI018xzTuD4cAYI8CPH9fu6SzIRxkNjuHlvesJ6i32EnRk/X0urPxLh2VhsNjpy6eH3ZQdPCwCQed76b7A2iV3HktbOTjTFsVSzUieRBGvUHyt93USrdhMMDTcDeQQY0uLET843aqziIBgi4Jv4GPNXY5XaKMi+RdCEK4pBCEIAQhCAEIQgBCEIAQhCAEIQgBC9ATlLh7nkRABi5Pdv1/LoVxuuzqViSFZqHs1SAmpXZm/C1079QI+euyHYCgQcoBjeTeNeoVTzR+CxYpFZQpLEYRs92Y+99ykqtCOo+9eRVikmQcGiyexPEOzdUaLZg2+8Tt6z+quuGJdicOHaAB0RrqACDewHzC5Zw2uWVAWzPTWN4XXuF1A91C4lgN5+F1NmUxrMNJ1+IrH5Ed2a/Hl8Em/hjhULqbSQ7UZiSSem0ROu4SvEsE9ohz2gOjutMwBm5c5k23ViHuj6RP3okeIYLO02PhaPK6zcDcpJsq1fCke6eUa+cdNFG1jpN2jkNrfTVS+Lwpaw33OqTOAeDeDaTY7i2/Vd4si2hKmBrbYRrMBSFGhHX1156pShhJNyY9OidbSbIEybcyPCZUWEhPjDRAZuRcDrEeqgjgn03lsgEgkCQY5z8hOoMHRXTF4RlRhsMzYgxcCR8tSozieEYSH3BGY8rAH0B687qUJVoryR+SHo0uzcSQWRvBygiBJ5AmAfnsqdxOnlqvGkEhXJmJL3wajjm3dpNpaRuDceY6Ko8Wb/MJ5+P0NwtmDsx5uhFCELUZgQhCAEIQgBCEIAQhCAEIXoQAiFtZTBGsHkd/A/qpDh3Ci7vEGNgNT18FGUlFWySi30HC+El7czjlYbTIm1zzi3h0lTVGmBamO7JuG6k9fAaW06Leym1u/eFg0DTWxOnj0IHNBwzmsznuh1iSe6JNhbUm5jeDyWKeRzZrjBRFc5Ah4ZBgiWjQnWGmbiYWDsOxze4IuYLiIgDeBYtzc733ShdLjExBg78gY2MSdU7iaZDYLbloGTlAdPWbCepJOqlVC7I3GYm1nxyIkAgWvz8vMla6HDXP7xs3Wf0G6eocGbWLC2cuWXgX0OoOwPI3Fuak8ZTDQIEENaCOVlfGlpFTtiDMG1oloA5/fmpf2Yx2XEMBNjIHmLJA04aQ4wBcn7209VE1OLljwWDQyCehnRSa5Jogri0zvLHgNBdy8ysa2Lp6Z7jb9tVVOCe2VOq8ZoIIAaCfi6iyjvbCKboENzbiASNREaa7FYOTuj0Ul2WTitAGm7YXM8gUvWEPY4iA5jZ6Sy3o4SoT2CxlV9bI5xfRAOZr8xB5Zc3I3Vo4li2jFlu1wPK/wAkbolxciHxgp0wDULWnaSZOu2p15JGnxXtHZWiAOhAPWddkh7QYdwrF57weZ8BoB8lv4PeMzXGNIDf1U5QXG0UqbumT2G1gjK4adUpxrBZ2B3Kxi0z18QL+Czkk5t2/LpH34KRr05aRzHzWXo01aopNPhj6joY0gQCXbNmbwOg0/QLD2i9lqNKkW5XduKbqnaF5P8AlluZrm6QWk+EKaq41lFoplpIqD3i6IDC2AAORJEExAHVJe2+Oa6n28/5tBlNg/rLiKp8MtP/AJtWiEpclRV9OPBuX4ZzRCEL0jyQQhCAEIQgBCEIAQhCAFm1qxaFPcB4C6pLy2Q0gAR7zjOURuJHnYbmIzkoq2SjFydI18L4TncM2kZo6bT46Ab66KwUKAaJfEmzTPutGp6aepsmcBgIYTOYyRqJJPdcfMkNEbuPJMYvB5AS7RoytAtJa0G3Vxc0k7do3kvPyZHNm6EFFCtVjHEilJhpc9xFqbIOUm96j9Wj/TI1iP4nWLyAZgNBIOvQnkMthvqT7ybo03AMpH4iHCNC95gOI3hoJAP4p2UW+qWgZJzB+YkRED3fMHMb82rsErEmM4vB9kabIM1GMMCNagFv+3Ty8ViyM03zuk2tbNlMeIlo81v9pOKhuNFVgGVrczWgiJewxHSTMcr2la+GPAZRbE1Knf8AAZ6jADaxBDfmrFF0mQbVtElwfDNpOh1gRUk9Q2885JFkpX70k7N+ktv4J+lVLTUqOE5pDY/EQAT1uobidXLSZGpzAjWze9HUX+qsXdkCN4li+0B5DQfOfG4Spwecw3XY8hJAnotjqBy+JAHiY/Q+hUtTw4pty7iJPNwspoM3+zPDsrpJkx4QRy3nqrkOD033LRnO/wARtETrp13VO4ZjclSTpP1Kv+AqNy5mkac1TlVMuxeyJDgnC6dIHIBmsDHrA+9VFcUP/VF3MfPRO8H4jn7Qh7W02fESAC46mTsAPmseIUm/4h/e7sZmm1xYgzppeVnlG0bIS49i2NoNNPM4WF/DmRyiJSNGgGixtqCOv53WzG4j+Q91Ko2o2QRBkGDDmnxE+cLVwjENqt7uiRbWmQnBN2hrD4Rz4gW1v03TNZ8RGw+kJllLK224kepH5fmkcQ3XrZVTVMth0RHHMP2/ZUmQ0UKeeq90wC8NIbadvmQFSvbjiIfXbRYT2eHaKYnd2tRxGxLreDQuicU47TwtF1Vzm5oORk99zxIawtNw0OhxOkDquM1XkkkmSbknUk6krX40b9mY/MmkuC/swQhC3HmghCEAIQhACEIQAhCEAxhGEm2v0/ebeJXZOC8H7GnVYA1zhTa0BwkCGiHeVSXyDePCeVezzM9alTGrqjZ8BcD1/Jd7ZTbUeCz3oEAbtJv5EG/UDmsHlt2kbvFinbKIOGZXltMZWNqW37rQXMk7kkyTuSV66j2ji67gIgTqXgVB0B0B5ZApXiVI0w4wRu7q0EC1oIyudHMFIUMQym7vgw5rqk65i1rA3wAdm8zKyK3s0NU6EuG0AWtqVD/luBMi+Q/y2x/pzTExaDrePx2Cs4UxD3vNtiYLpaRpMj19bDwtopl1R7GudS7JsPbnaxlV1Rzn5Jh7gKcNJ9JhP+3XAG5m1sGQBUAfSLSC0uaQ6BteB8uqtutnY4nJf6/o5txnDkFsD3aVNtt3dm2o8x0zAdLclt4Q0U33v2Yk3tIBcGDoHWPVLM4k5hBImGPbTMe72jyZy7kZj5kbBZ8GoyajTqIB3gXnxMjblC3Ja2YpqmT5pucymDtJH/cyYP8At/5JLieDFSoRIa2QJ5F8j0ALneDFMYGq0Uaj3XLSSQY/CAPoQOngoSoHPp1KjyGsE5Gmwc6Ik+BcB6jkqnZ1GvhtEPqOkkU6YaG2udHkx+Ixc7dUzj8PDjAjKASBoLTr0O+/zWfC4aHRowkEx7zyzNUcdgAQ1scpG6OKkilUkHO5mY2sNPeO7p8vSFNOmcZTcZjC53TYK38H47/0xaTdoVLxLYMbBS3BsOXCZgSPOIU8seSO4Z8W0dO4JhGsoMY4SSAX/wCpxzH0NvJOYrGg1YaLtbfmQCLTruq9S9o6VFozkknQCZ21i/otuD40yrUNRrMpyuYSTAgwZgidljpm/knEkgGkGBqZ8T158kjSwn+HrB7P8qobj8Dzt/pN48xyW2nxKDHZl3UWHq5GIrzTqNcx7WupuLXECMzAXtuCYOZoieSjNNHIu0T5Hy/uo3iAsepTtGpmYx34mNPqEpjLva3qT9+cKufROHZzL+IDP+rLho9jHfLL/wDVVlXL+ItCHUHc2Fv+10j/AOSpq9PC7xo8ryFWVghCFaUAhCEAIQhACEIQAhCEA5wrGGjVZUGtNzXDxa4H8l332JxVGu0voaM7jebbS6DyILOtjM6r53aYXdP4W8UYOGsb8XaFpjUlzob4mB6DosueK1Jmrx29pE/7V4Zr6DpEkaHcQDv1J+ZXPsawllRrR3hTAnSCcrR6uE+QXUMRR7SmWmwO+46+SruK9nDEAiSTNv8AWB6uePDICsk007Rrj7Khb2R4eytUrNPepvYGE88gblg9HTp1UtT4SaFAYdxzCl2jmE65WVGVGnl/6r2ei3eztFlA02utJgW53Xr6LcPhn53S90nSO7Uex5jnDWCT1UWvVmmDqSX7X/dnEuM0IFSLZXOjp37fQei2cAqNptqiZOTXYF0A+Lg36uOwnPE/zHd0F2Z4IAbmJv8Ah33WVTDBrgTIaBEC5e513AO0IaYDn2EiwgBascvWmZPJj72hhsvj4aZdEczGYmOdwB4+K14xz3uzx3KTIYzbODrHxEEg8rSd05Qfdrie7Tk22JMy0c5j/iN1jjMK6pTFFpDSRccgJs5w2mSeeitkZEaOC0zkaxpkOeXPeT75F3X1yNmJ+JzulpHENBpS65qk7QYFgP6WwDHQKMo4Se0kPhjmtaIglrZDWNbs5zi4mbiXHYzIU8cDUp0pvBdNocT3Rl/pGV0TqACqrLKopOOoOk5tQbjxk26WPyTvAq0NI6/VT+LwYLQSAS73RGnMeAA/5KFqVmsFzEbfstMXaKJersnMDjW03DMAZNpU8zHU3uGVvPQmx56+Xoudtx3aGdI0Vu9niC2Tcmw8OizZI+xuxz9dFqwUG+UFbKzs4LSIm0QleHuADvCR4hONrj3nXd67ff2VnmXwerNlOGNA2a0BKuN3OO8geA0t439FscYubkX6TtPglu1m3Mgfqq5Esf5If2y4KcTSaGkB7CS2dCCACJ290fZlcyxWFdTcWvBDhqCIK7PiKIc09P1UNxHhNOr3azc0aO0cPA676adFdh8jh6voqz+N9T2XZytewrLxr2PNFpqMeCwah1nDz0PyUT/hW9ncgOFx4fh+916EJxmrR5c8coOpEehbq2Gc2JGq0qZAEIXsIDxCEIAQhCAF2L+CvCS6jUrvAytd2dIQNYzVHE7mHNaDyLguPNC+lvYThww/DMIyCCaYe6RBzVCahn1A8AFXk6otx6dkrUEJOrYffVMVjKUrjZZ5GrGKOIdUYTsdfkoD+I+JGTKxwINNrGkEGRIDgI6Aj1U1XGv3yVcdhhVrMbtmEnzusknR6ENb/VELwX2XqEtNRuRsTJ1g8hPLmN/BaON8NIuQdLxcR8DA7TSSTznVdTx1VrmlwFpy92PEgTbSDKqWO4e4vD4JYwgFs2ABDi0f1ODYkGb2gSuOTTKpLkrKdw+o7KM9ob3W/iE2InYd4+XNSOHw2Vuju0dGUAxBMAEnaG3HiNIWrEcKeCHHKHOIJiJaLgU2DWAInyA3zS85znNpAzeAa0Ojq50jwAC0fVTMjxtERjMISCKd3l2Rn4Q2+Zw5Odm9J6KOxj6dA92X1bN7Q2aAxkHLz1gDSIGislRzTAmBpE/U+PLQDdav/DASC5mbK2WNgZZ1vOriQOggcktfJzZU6NImtlOYuNNxBNhrncQJt3AeunlXcdQLXGdTf12XSavCmMcXvu/KcxMyZDQ5x5DWP2UF7RYal2xLRJ5/f3ZXYpNyKsqVFWwODc4g+6Of6Kz4PHZI7sxpchIhK4viAZZt3fT91oaT7KoNotGH4qXRGY3ExGu08lY+HZt2+E/KByVI9jSHOM3i/rv8lf2YiDHKy87JSkz0McW0GNJDDG/2UjhnmR4X8/FPVXS1KYRnK/39+iz2a0qHw239t/uVH8Tqtp03OcYA0nne3yTmLxrKFI1Kp7o23cdmtG7j++i5nxjib8TUNSrYfCybNGw6q3FheR38FWbOsar5MeMcZdWPeP8ALboOZ5wo2iJ7xE/hbzPM9AvcmcybMHz8FsfWy+OngOQXpxioqkeRKTk7Zmd+0Mz8I/MlaKmDY73Zb4mR5HVanV+a8bUc42gDnsApESQwHs82tAbV/mWzNLCA2f6pg+inuK/w/bSpsAqzWc4gMaQ/MAJkgAOZ6HZVI4oNs3/cdT4ch4J3AcRqUgaudwmzQDckX1MwBNyqZRyXcZF0J46pxLLh/wCEWIqUw9tRrT+Gox7fmJ+cKqcZ4BWwlQ067cjtRcEOGzmnQhTg43XAD316rq1nN/mP7u4gTA+9lccP/EShVYP8Zhi5w0yik9twMxAeQWTAtfxsuXkj3snWKfXqcgQvcqZwvDn1PdaYGpvAkwJO0mwWjoy0M+zLqIxeHOJ/yBVYaup7mYZpAuRHJfS/DMcKzHOaWObnORzKjHh7dn90kNl2buzoPT54w3sFiqgBa0Fp+KTEczb++y6B/DPhruGPruxBDm1GNA7Ml3uuJJggTyvG/O+eeSH+Rpx4501xOjVmpOqErX9q2H3KT3TpJa31jN6JF/Far9Ghkibd63ifTRZZ54fDNePDP5N+PeAI8vPRRWBpnNniBBF/02TbMMXEEuOaegv4REmbLeMICSDG2pN+X0+RWRzcujYkkqPG1iWNbMZZM7lxMuOtuQ6D1Re4zJJMRuNE7WhvutEnoIg2M+CTqsDBBsIsOh8/D6qDO/wRfEmWO+0HY8+u/qVGlgvHdvtP2U/jnCSAeQk8739VHNEjqY+/Ux5FSSKpPZso1HTEg+UHyKY7aIuQev7pehUk3+5TTKbnaFkdY+m6nyaI8YsbpY2k4ZKwlv4mnvDrB/I+RUJjvYjMZw9UPBuM/wD+gNfFoT1PCMI1B6gR5eC8pPcw/wAtzmnlAIt0NirI5pR6IPDGX3HOOMmtRqGlUYaThqDqRzB3B5ixUWHLtlLG525MSynXbycxv0uPp4rmnt1w9lLFvFKk6jScGloIOUnKMxZPw5p3W7FnWR18mTL47xLknoR9n+KnD1m1IzD4m6SOh2K6Lw3iwrBsAAkeXlOq5MmaPFKrBDaj2jkHuH0K7lw89kcfkcNHXuIV202g1HNYDPvEN0g76+H1UDivbSjSnsQaruZlrB1n3neUDqudurucZcSTzNz6lbWuUI+LFd7JT8uT+3RLcS41UruzVXFx+EaNaOTW6NH13JUdUqT73p+qXdW5LU6otKVaRkbbdsYqYnkln1SVimMJhc56BdOGNHD5rmwGpXlatNhZo+5K3Y3EfC3QJNdBk1smBum6jc1QMGjYb6e8fMyVroDK4H8PePlcD6eqwovgk7wfUoBjF4yajiNJ+lk1gsPUqCc2UbdeaSwGEzuv7o1UpicS1kB1uQDQYG24j72AXDp0rh/8OcPSAnv5dja+5JFzMC0gdAp2jwdjIFNob8Num06/PdTb2xNvvn99ElVriCG+vM6ffivInFv7mezBxX2oWfhiYjQG5v8ANaHYW40ub30Nteo/TmE/myix5z1JAlY4jmLG3hp/dU8UW8maaWEl8c7gW1jMPvaUdllAg7GYiLCfNe9tk1Eui3gQBptt4DwWt9SDtABHh+skmP0TQtmwsmDEHRwtcW2+9FsdXbAte9+pMg+E5tT9SlqlctgvO8AEiZMTPKd1HYji7WzfpYHlt6rqONkszGMaRblrpOkgcoj7hVzjvFy6qQNJsPHT0UXxLjpve+x+sKAqe0gl2bkS3xA084HyVsYNlUsiRYqBL3uaNWguPgDEDzhY0W3Hhr4/YWHAKDazmVWvGbQgEGz2iAemeR5KzYnCgU2Pi7O8fNzZH/MHyKjLWhH2K+zDh2aLEctJIlbsNj5lpEbOH9VvTXVZup5HHkBtN/3/AGSuMoWLmiTAkbwdPlso9nej1zcpsbD4ht/qby6hbDVIOYixsHN/XQhKU62Zoe0yGnXcHcP5a/JSOGe0gMIgPmOTo5HYpRJDuDqAGXCOv68kzxJrXNy1Gte03hwBFxyNj+y0VqJa2Rtofu39lHvxYqRTcXNjTLaPXQdNESJNojOL/wAPKFQzSPYuPKTTnq03HkfJUbj3s5Wwbw2q2xux4nK8c2kgeYMEbhdLIqsiXdoCIHwvFwQd2kgidrSpTFNo16Yo4mCHARnBbJjUH4XCdRHob6sfkSi6e0ZcnjxmrWmcLWTqhVv9p/4evw4NWg41aQ94Ed9g5mLOb/UIjcAXVYbhQNVvjNSVo86cJQdSFg0lbm4eLlNBgaJStSqXGApEDGnTLzAUhiXCm0NG6zwWGDddSkuJVJeugVfqvaTJIHVePMrZhR3vI/JpQHmfU8/7rGmwkgDUrwi3mmMI/KSfiju9J38hdASDXCm2Bo3Xq77+7FRxzVCT9+A6LLE1dho36/fzlPcNLabJdq428AuHT6FxUtE89/voo5jSdLn739FL4ggc9FHV8W2kJeQ2+mp9PkvMkj1IujCnhHE947bfl8/vTdVrU6Y/GdNed4J89BzUDxL2hkww5WzcjUgayfVV/FccJIvbUCd/uPGPBU1+C1z/ACT+J4zcwAbbkwDEzHO/zSLuLmIc+w0iAAFVcbx1rZlwA8dfmdFD1vaIusxpd5R81ZHBKRTLOkXDFcekeGhnSdVA8R4yxg7zr8hr6KGLa9XU5ByH3+aGcEAu6Sd1rh4tdmafk30JY3jT6ht3R81Huk81PvwDRolX4cbR9/stSgorRmcnLsV4RxF2HrMqtE5TJB0cN2noRZda4H7WUMWDSY/vES1r4DuYbGjiNJaTYaLkdZo2+wtAMaahVZcMcnZZizSx9HbcVRyzaYIPkYaPMHL/ALVESbZL2jTcucST5A+kKocF/iFiKIDKsVqf9XviNIfv4Om1rWI6B7L4/DYxlV1EEPnvU3RmbmcIIAJllyJ6X1WCeGUN/Bvhljk67I7h+FHaPyaubmcIkRa4PmbHl1WqtjRT7jgRfQacxCedhqmHPakTmB9L2Hlv5rX7McOZiWYitix2zmPawMOjQ9gdmAEX1AO2VQSstf4RqwfG5EOMg28R1/XVJ8R4VXEOoO7ZuwFqrd+cPHhfok+M8Iq4Opmpg16JkgxL2iYIqAXt+LQ9DZNcI4sypYnYzpYnS3jz6KXDjtEbvTPMFxl5cA73mHvNd3SbFpaZ9033VtbQp4ihldmAnwc0zMtPMTyg6EGUjj+G08XSaC7LXaAG1YmLCWu3cwm8bSSNwa43i9fB1BSxLSwz3Tq145sdo4fPndcq+jvLjplv4PmoOFKu7MCSaVQCMx2br3XdPSVUPb32TpU3UqtAhgxGeacd0OZlzFoEFoJd7sWIgWMC38O4myu1uYgtcQ0NInPduYmbQ2d9dFBe2Hsg9jjiGOe9pMBpzPLB2mX3nG1IZhGsE35rRg1LZT5LTgc0x2CqtHeEtG4uPXbzWWCw8DMfJXPE8GLDTDHh7qjiyIIuDlJE6szd2bXBSmN9nG1AzsKoOap2chpAznQEH4Ts4ei3nmFdqVbyFHYh0uKtNb2ViCK7X5s4ZDHgOdTEvEn3baTrOyhqnCx2Tqrn5ROVjcpJc4DMRb3RBFzzQCeAwDqzsrYsJJOgEgbXNyBAEkkLe/h7qNQB0GWuII0Iyu5/emxBUvVwTMPXLaDy4l7abmOpugB5m7wRJBE2iY5SssPw12IqDtKrKZzVKVJuR0HI3v3EwIcNZJQFbLe4D1P0asqb+8TyH0sFKt4GCWtbUBpuYanaZXCGCWulmubMwiN7c0nxLhZo1TSa7tDA90GQYnK5t4cNwJhAIgSY5rdiMVmNtBYeAWDcM8xDXXEjum4GpHRN4PhZdmzS2DF7X8CgO3cS9pXGQwZBMTq49Z2ufoqnxTjEEkuPSZ1HQA8v2QheRD27PWnroreK9oSSWsJcTYgfS7QAEM4ZXqGXFrBOwBOotMIQvSx4or4POnklZuHs/TBk94/1GVk6g0GIiI+i8QtFFNg4iPMAef8AcrU+rH1A12BH1+7oQgE6tQAAn7iw/NJYippz3+9NIQhcZ0UeFpdCEKB01lM4HHPovbUpOcx7TIc0wQUIQHYfYXjx4lhH0Kg/n0oGYQA5jiQw8mkHukCNARvERgsb/gK1Qvl1Bw7OrHIS5r2iblhnxBcN0IWCcVHJSPTxScsdvsnq3CvizZma2tmBHd1E9bhRhxDCcrhIiOZaebHkSCPCOciyELNJU9Gq7Vi1Y1sP3v8AMpA++DBG/eabg/6SVK4PiTMY006jQ9pjMxwkHr0PUXG0L1CJ6sjWyMrcMr8Oa6thctXDMOch8GpR+ElpMBzZEDe2m5sXA/aanWpMqPM0abH9oSCSBOZ23eloiOcr1C0L2SbKqSbX6s51V4y5wD8lNr5Ds7Ww+QbSZg31stg4y/O0hrGg1G1BDYHaMsCROhJkoQvSPIMMNxNwyixDc9iP/caGmYO0WUbxem40mMAaKbOQAJcRGZ5+IkMiemnMQjBHYr2gqnKCGAtc15IbBe5lml5+KBPLUowPG3ipTPd7r6jxb4qgAdN9O6EIXAaaHG3s7OA3+WwsgiQ5rnOcQ8HUHMR6LFvFYqF4psGa2VuYCCIIEOkc5lCEAxh+OVJYGtbIjd14NMib8qYFuu6k34zKADrlaP8Aa1rR8hKEID//2Q==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7443" y="1254773"/>
            <a:ext cx="2493758" cy="101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06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cc/60/ce/cc60ce456ba33b7519e5fc288a3e1a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3" y="411498"/>
            <a:ext cx="8093741" cy="595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3193384" y="550614"/>
            <a:ext cx="2613216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Times New Roman"/>
              <a:ea typeface="+mn-ea"/>
              <a:cs typeface="Arial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07333" y="2494657"/>
            <a:ext cx="2521617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Señor, que reconcilias contigo a los hombres </a:t>
            </a: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por tu Palabra hecha carne, haz que el pueblo cristiano se apresure, 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889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Arial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038850" y="2577048"/>
            <a:ext cx="2628899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25400"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con fe viva              y entrega generosa,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a celebrar las próximas 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  fiestas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pascuales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889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charset="0"/>
              </a:rPr>
              <a:t>. Por Jesucristo nuestro Señor. Amén.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88900" algn="l" rotWithShape="0">
                  <a:prstClr val="black"/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1" y="456509"/>
            <a:ext cx="8151212" cy="59700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928197" y="6254101"/>
            <a:ext cx="5672074" cy="461665"/>
          </a:xfrm>
          <a:prstGeom prst="rect">
            <a:avLst/>
          </a:prstGeom>
          <a:solidFill>
            <a:srgbClr val="3E1B5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Texto de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Lectio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 Divina:  Padre César Chávez 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Alva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 (Chuno)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C.ongregación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 </a:t>
            </a:r>
            <a:r>
              <a:rPr kumimoji="0" lang="es-P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Power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 Point :  Sor Pilar Caycho Vela  - Hija de la Caridad de San Vicente de </a:t>
            </a:r>
            <a:r>
              <a:rPr kumimoji="0" lang="es-P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 charset="0"/>
              </a:rPr>
              <a:t>Paúl</a:t>
            </a:r>
            <a:endParaRPr kumimoji="0" lang="es-PE" sz="1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Poor Richard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2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1" y="461800"/>
            <a:ext cx="8190738" cy="5939000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3126236" y="461800"/>
            <a:ext cx="31457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Arial" charset="0"/>
              </a:rPr>
              <a:t>Oración </a:t>
            </a:r>
            <a:r>
              <a:rPr kumimoji="0" lang="es-ES_tradnl" sz="28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Arial" charset="0"/>
              </a:rPr>
              <a:t>inicial</a:t>
            </a:r>
            <a:endParaRPr kumimoji="0" lang="es-PE" sz="28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50800" dist="38100" algn="l" rotWithShape="0">
                  <a:prstClr val="black"/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Arial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07433" y="1188228"/>
            <a:ext cx="710194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Compadecido de nuestra miseria,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Tú bajas de los cielos para hacernos libres,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¡oh verdadero y atento Señor de todo!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Hoy nos invitas advertir tu paso de libertad;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a escuchar tu llamado en el día de la conversión,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para hacer de ella la puerta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por donde pase tu gracia que nos transforma.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Ayuda nuestros débiles pasos hacia tu casa</a:t>
            </a: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,</a:t>
            </a:r>
            <a:endParaRPr kumimoji="0" lang="es-ES" sz="26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2613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0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76" y="452563"/>
            <a:ext cx="8190738" cy="593900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67776" y="606959"/>
            <a:ext cx="7690564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5715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haznos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capaces de los frutos de conversión: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613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Arial" charset="0"/>
              </a:rPr>
              <a:t>la S obras de la fe y de la justicia,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el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fruto de esa justicia que es la paz,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el amor que hace plena toda reconciliación.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Que tu visita misericordiosa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no encuentre hoy, Padre bueno y cercano,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corazones vacíos e indiferentes,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sino rebosantes del deseo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de hacer nuestros tus caminos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Times New Roman"/>
              </a:rPr>
              <a:t>.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Times New Roman"/>
            </a:endParaRPr>
          </a:p>
        </p:txBody>
      </p:sp>
      <p:sp>
        <p:nvSpPr>
          <p:cNvPr id="6" name="WordArt 309" descr="5526774-lg"/>
          <p:cNvSpPr>
            <a:spLocks noChangeArrowheads="1" noChangeShapeType="1" noTextEdit="1"/>
          </p:cNvSpPr>
          <p:nvPr/>
        </p:nvSpPr>
        <p:spPr bwMode="auto">
          <a:xfrm>
            <a:off x="785786" y="1214422"/>
            <a:ext cx="4191000" cy="297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600" b="0" i="0" u="none" strike="noStrike" kern="10" cap="none" spc="720" normalizeH="0" baseline="0" noProof="0" dirty="0">
              <a:ln w="9525">
                <a:solidFill>
                  <a:srgbClr val="E3EBF1"/>
                </a:solidFill>
                <a:round/>
                <a:headEnd/>
                <a:tailEnd/>
              </a:ln>
              <a:blipFill dpi="0" rotWithShape="1">
                <a:blip r:embed="rId3"/>
                <a:srcRect/>
                <a:stretch>
                  <a:fillRect/>
                </a:stretch>
              </a:blipFill>
              <a:effectLst>
                <a:outerShdw dist="53882" dir="2700000" algn="ctr" rotWithShape="0">
                  <a:srgbClr val="336699">
                    <a:alpha val="50000"/>
                  </a:srgbClr>
                </a:outerShdw>
              </a:effectLst>
              <a:uLnTx/>
              <a:uFillTx/>
              <a:latin typeface="Arial Black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943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Resultado de imagen para dar testimonio de Cris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" y="433508"/>
            <a:ext cx="8133274" cy="590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12075" y="2094756"/>
            <a:ext cx="81296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El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Evangelio de hoy nos recuerda que la misericordia de Dios sigue siendo mucho mayor que nuestras limitaciones; la acogida y el perdón que el “padre bueno” de la parábola, tuvo con su hijo pródigo, es</a:t>
            </a:r>
            <a:r>
              <a:rPr kumimoji="0" lang="es-ES_tradnl" sz="2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,  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junto a nuestro reconocimiento de pecadores, la invitación a saber a hacer fiesta cuando un alejado vuelve a casa. Escuchemos:</a:t>
            </a:r>
            <a:endParaRPr kumimoji="0" lang="es-PE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6550" y="480555"/>
            <a:ext cx="2785872" cy="1117854"/>
          </a:xfrm>
          <a:prstGeom prst="round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08450" y="1579937"/>
            <a:ext cx="1963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Motivación:</a:t>
            </a: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Times New Roman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03465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55" y="436049"/>
            <a:ext cx="8220918" cy="6039966"/>
          </a:xfrm>
          <a:prstGeom prst="rect">
            <a:avLst/>
          </a:prstGeom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08360" y="5160890"/>
            <a:ext cx="688570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aquel tiempo, solían acercarse a Jesús los publicanos  y los pecadores a escucharle,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2918835" y="366179"/>
            <a:ext cx="36145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Lucas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rial Unicode MS" pitchFamily="34" charset="-128"/>
                <a:cs typeface="Arial" pitchFamily="34" charset="0"/>
              </a:rPr>
              <a:t>15, 1-3. 11-32</a:t>
            </a:r>
          </a:p>
        </p:txBody>
      </p:sp>
    </p:spTree>
    <p:extLst>
      <p:ext uri="{BB962C8B-B14F-4D97-AF65-F5344CB8AC3E}">
        <p14:creationId xmlns:p14="http://schemas.microsoft.com/office/powerpoint/2010/main" val="29493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53" y="425242"/>
            <a:ext cx="8168956" cy="5984794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59718" y="5357366"/>
            <a:ext cx="74390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 Éste escoge a los pecadores y come con ellos. </a:t>
            </a:r>
            <a:r>
              <a:rPr kumimoji="0" lang="es-E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</a:t>
            </a: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dijo esta parábola: 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02800" y="523876"/>
            <a:ext cx="8124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los fariseos y los escribas murmuraban entre ellos: </a:t>
            </a:r>
          </a:p>
        </p:txBody>
      </p:sp>
    </p:spTree>
    <p:extLst>
      <p:ext uri="{BB962C8B-B14F-4D97-AF65-F5344CB8AC3E}">
        <p14:creationId xmlns:p14="http://schemas.microsoft.com/office/powerpoint/2010/main" val="406234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122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1625</Words>
  <Application>Microsoft Office PowerPoint</Application>
  <PresentationFormat>Presentación en pantalla (4:3)</PresentationFormat>
  <Paragraphs>106</Paragraphs>
  <Slides>41</Slides>
  <Notes>3</Notes>
  <HiddenSlides>0</HiddenSlides>
  <MMClips>1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60" baseType="lpstr">
      <vt:lpstr>Aharoni</vt:lpstr>
      <vt:lpstr>AR DARLING</vt:lpstr>
      <vt:lpstr>AR ESSENCE</vt:lpstr>
      <vt:lpstr>Arial</vt:lpstr>
      <vt:lpstr>Arial Black</vt:lpstr>
      <vt:lpstr>Arial Rounded MT Bold</vt:lpstr>
      <vt:lpstr>Arial Unicode MS</vt:lpstr>
      <vt:lpstr>Britannic Bold</vt:lpstr>
      <vt:lpstr>Calibri</vt:lpstr>
      <vt:lpstr>Comic Sans MS</vt:lpstr>
      <vt:lpstr>Consolas</vt:lpstr>
      <vt:lpstr>Kristen ITC</vt:lpstr>
      <vt:lpstr>Poor Richard</vt:lpstr>
      <vt:lpstr>Swis721 BT</vt:lpstr>
      <vt:lpstr>Swis721 Cn BT</vt:lpstr>
      <vt:lpstr>Tekton Pro</vt:lpstr>
      <vt:lpstr>Times New Roman</vt:lpstr>
      <vt:lpstr>Wingdings</vt:lpstr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HP</cp:lastModifiedBy>
  <cp:revision>3</cp:revision>
  <dcterms:created xsi:type="dcterms:W3CDTF">2022-03-21T16:53:56Z</dcterms:created>
  <dcterms:modified xsi:type="dcterms:W3CDTF">2022-03-21T17:07:00Z</dcterms:modified>
</cp:coreProperties>
</file>