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58" r:id="rId7"/>
    <p:sldMasterId id="2147483770" r:id="rId8"/>
  </p:sldMasterIdLst>
  <p:notesMasterIdLst>
    <p:notesMasterId r:id="rId44"/>
  </p:notesMasterIdLst>
  <p:sldIdLst>
    <p:sldId id="296" r:id="rId9"/>
    <p:sldId id="298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7" r:id="rId32"/>
    <p:sldId id="283" r:id="rId33"/>
    <p:sldId id="282" r:id="rId34"/>
    <p:sldId id="285" r:id="rId35"/>
    <p:sldId id="286" r:id="rId36"/>
    <p:sldId id="287" r:id="rId37"/>
    <p:sldId id="288" r:id="rId38"/>
    <p:sldId id="289" r:id="rId39"/>
    <p:sldId id="291" r:id="rId40"/>
    <p:sldId id="292" r:id="rId41"/>
    <p:sldId id="299" r:id="rId42"/>
    <p:sldId id="294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572"/>
    <a:srgbClr val="DDF0DA"/>
    <a:srgbClr val="E2AF84"/>
    <a:srgbClr val="F6D89B"/>
    <a:srgbClr val="FFFA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95071" autoAdjust="0"/>
  </p:normalViewPr>
  <p:slideViewPr>
    <p:cSldViewPr snapToGrid="0">
      <p:cViewPr varScale="1">
        <p:scale>
          <a:sx n="79" d="100"/>
          <a:sy n="79" d="100"/>
        </p:scale>
        <p:origin x="13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D5EDD-B507-42D4-9435-A9FC7FC45FA6}" type="datetimeFigureOut">
              <a:rPr lang="es-PE" smtClean="0"/>
              <a:t>7/03/2022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91AE-8557-4C5D-B279-7F3BA7AC9E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899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869F9-19D3-4390-B578-628B25E832BF}" type="slidenum">
              <a:rPr lang="es-ES" smtClean="0">
                <a:solidFill>
                  <a:srgbClr val="000000"/>
                </a:solidFill>
              </a:rPr>
              <a:pPr/>
              <a:t>12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869F9-19D3-4390-B578-628B25E832BF}" type="slidenum">
              <a:rPr lang="es-ES" smtClean="0">
                <a:solidFill>
                  <a:srgbClr val="000000"/>
                </a:solidFill>
              </a:rPr>
              <a:pPr/>
              <a:t>13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A91AE-8557-4C5D-B279-7F3BA7AC9E8C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954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C00B-4663-41CD-A26E-ECC5AB39B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07407"/>
      </p:ext>
    </p:extLst>
  </p:cSld>
  <p:clrMapOvr>
    <a:masterClrMapping/>
  </p:clrMapOvr>
  <p:transition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E2B8C-631F-498D-93E0-B0F4D0FDE6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5207"/>
      </p:ext>
    </p:extLst>
  </p:cSld>
  <p:clrMapOvr>
    <a:masterClrMapping/>
  </p:clrMapOvr>
  <p:transition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2211-E387-429F-A4D9-6168EFEF8D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92135"/>
      </p:ext>
    </p:extLst>
  </p:cSld>
  <p:clrMapOvr>
    <a:masterClrMapping/>
  </p:clrMapOvr>
  <p:transition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7DB2F6-F10C-4516-B447-2AE0D8BFD5C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9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62E00-EF16-4902-BF5C-048FDF4A1FB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7538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5549A-40AB-45BF-892B-61CB3CCBB16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0907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6064-6F1C-44D8-B944-5CA58691E9E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8903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D566C-DA5A-4525-9077-1D660E0F302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35868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438C2-5D75-4027-A19E-7794A738D5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965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FB83-1905-4D81-BC13-6143BF535DD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9309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7D47-9639-41A2-BEEC-F3B262BD4FD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3620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6EA64-5188-42E7-8D23-5C80E941E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96546"/>
      </p:ext>
    </p:extLst>
  </p:cSld>
  <p:clrMapOvr>
    <a:masterClrMapping/>
  </p:clrMapOvr>
  <p:transition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42D2E-2690-46AA-99E7-2156E0040DB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1673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84507-7106-4664-9BC2-4872483991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30901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F341-94A7-42D5-A2A9-CFEDE787911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808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6D5A3-226C-4F00-B632-87E7ED2469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8213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2CA9-49FA-454C-B40A-43DB856AD37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45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352A-CBB1-4CE6-8441-24D981861B5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1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3DF5B-18F7-4A04-AFD3-6938B6EDA5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36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B1601-6505-4028-9FE6-91C6CA36FB7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2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1AB9-B4B2-4D6B-AF66-48D5C29E232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39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6E15E-D8E5-4E31-81D2-E6FBE4459A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2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35723-48F2-440C-818A-04C714B82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1489"/>
      </p:ext>
    </p:extLst>
  </p:cSld>
  <p:clrMapOvr>
    <a:masterClrMapping/>
  </p:clrMapOvr>
  <p:transition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A7A3-9B28-4FBA-A9D8-937ED7BB0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9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8BC0-4F79-4910-9170-3FA156CE747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42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57CBC-E570-4F8D-A7F6-E2B5CED97CE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37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4079A-EE08-458D-9D42-A7CE61B981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6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13981-88D7-4AC3-9531-0151872B1A5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80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53DF-BF7A-4F8C-AC38-902A53F9AB2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69499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33498-A5C5-469D-B055-EDA085FBD45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76967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976E3-BF96-4310-93E5-362B388546E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719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A690-760A-4EDF-9F98-7F1ACB2AF57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0150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93FF-BC38-4628-981C-C8CE887A35A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93606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C76C-DE53-420D-887C-CB0ADDBF8F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62506"/>
      </p:ext>
    </p:extLst>
  </p:cSld>
  <p:clrMapOvr>
    <a:masterClrMapping/>
  </p:clrMapOvr>
  <p:transition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9D390-C109-4D6F-AF3F-9449899118A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30474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8492-4974-4A69-BCD5-E99418800CF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75498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D4A0-B933-4A25-9023-E86BCEED7A6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3302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94BAE-2522-4C67-BDD3-A79DC78B2F8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85377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2E2EE-9DC3-4981-B6E2-27D12FD7F5B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8304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148F-B73D-4D0C-8792-3750BDA403B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730"/>
      </p:ext>
    </p:extLst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4199-5A0A-48CE-BBA0-C4B29F55F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6590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01A1-A8C2-4B4B-9FE5-4F86A9F493B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0821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A23A7-01FB-48E1-950B-781192A2EE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86292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B4DFB-9371-4D13-8C6C-2A34E8857F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4171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F853-C36D-4EF4-971C-3B476A9B18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20233"/>
      </p:ext>
    </p:extLst>
  </p:cSld>
  <p:clrMapOvr>
    <a:masterClrMapping/>
  </p:clrMapOvr>
  <p:transition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1C60-914C-4851-A1A7-EA18DEB2B8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1477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800C-6231-4E98-86FD-D24071BD8F1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1088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C721-1808-45B3-BA34-1F808FD3F7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33425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DB75-575E-4431-9047-261A6B95EC7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0563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D1B27-E47D-4E01-9373-76AE9A2536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16677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7330-D85B-42C3-B140-F292CE3FBF4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0492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4710-34AD-46B8-AD29-0A1B65156E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26765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C3938-1482-454A-894D-5286D134A7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2080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E143-2836-4581-B8AB-0D5C99F7DF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718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3514-2750-494F-B624-16B78427C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163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1EE04-7258-43A6-A088-A1D90542F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47646"/>
      </p:ext>
    </p:extLst>
  </p:cSld>
  <p:clrMapOvr>
    <a:masterClrMapping/>
  </p:clrMapOvr>
  <p:transition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7E5B-35EF-421B-92C3-87886C887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6317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AF4F-3C0F-4278-A5E2-D6E289374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8686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B867-8F13-4F1D-9BB5-F8E12C7CF4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4427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94E5-2C9D-4C57-B310-6DA7EE3F7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6531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BA7F-1F26-48F1-863A-83BA521D9F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4812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3B7CC-AFE9-4991-8318-E442010AA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1395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87EF-9E69-4A82-9C27-EE9BE75F49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3879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2451-7299-4AEB-8C7D-304F65BB4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7932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pt-PT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pt-PT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67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55847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DE467-AABC-4482-98AA-D3E80F487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30664"/>
      </p:ext>
    </p:extLst>
  </p:cSld>
  <p:clrMapOvr>
    <a:masterClrMapping/>
  </p:clrMapOvr>
  <p:transition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31371"/>
      </p:ext>
    </p:extLst>
  </p:cSld>
  <p:clrMapOvr>
    <a:masterClrMapping/>
  </p:clrMapOvr>
  <p:transition spd="med"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3920"/>
      </p:ext>
    </p:extLst>
  </p:cSld>
  <p:clrMapOvr>
    <a:masterClrMapping/>
  </p:clrMapOvr>
  <p:transition spd="med"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67198"/>
      </p:ext>
    </p:extLst>
  </p:cSld>
  <p:clrMapOvr>
    <a:masterClrMapping/>
  </p:clrMapOvr>
  <p:transition spd="med"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9989"/>
      </p:ext>
    </p:extLst>
  </p:cSld>
  <p:clrMapOvr>
    <a:masterClrMapping/>
  </p:clrMapOvr>
  <p:transition spd="med"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1866"/>
      </p:ext>
    </p:extLst>
  </p:cSld>
  <p:clrMapOvr>
    <a:masterClrMapping/>
  </p:clrMapOvr>
  <p:transition spd="med"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79905"/>
      </p:ext>
    </p:extLst>
  </p:cSld>
  <p:clrMapOvr>
    <a:masterClrMapping/>
  </p:clrMapOvr>
  <p:transition spd="med"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1224"/>
      </p:ext>
    </p:extLst>
  </p:cSld>
  <p:clrMapOvr>
    <a:masterClrMapping/>
  </p:clrMapOvr>
  <p:transition spd="med"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54682"/>
      </p:ext>
    </p:extLst>
  </p:cSld>
  <p:clrMapOvr>
    <a:masterClrMapping/>
  </p:clrMapOvr>
  <p:transition spd="med"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6036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32740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FC54-3B9B-469C-B0C8-1755C9DAE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93636"/>
      </p:ext>
    </p:extLst>
  </p:cSld>
  <p:clrMapOvr>
    <a:masterClrMapping/>
  </p:clrMapOvr>
  <p:transition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DA26-5D72-434D-A402-FBE607D7A8C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65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44798-B28D-4597-955C-1F6A8136166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66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04244-AF12-4344-A048-C53229A9172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20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03FA-256B-49CE-9AC8-8B7E09BBEFA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52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13C2D-0665-4E8D-9C38-D318C5D2BAA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105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3834-96DA-4F57-8C58-C3A5113B2AE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900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F3C82-4A26-43F2-8FF1-64DEB98714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88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6BB8-37CD-4B87-A4E9-AD9B2E88EE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158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1B09A-A979-468C-BBEE-CF41BE078C3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749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7E912-99C3-41C4-A3F8-EE0BA0A1348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741C-E63F-4FA9-A222-104B9F566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00915"/>
      </p:ext>
    </p:extLst>
  </p:cSld>
  <p:clrMapOvr>
    <a:masterClrMapping/>
  </p:clrMapOvr>
  <p:transition advClick="0" advTm="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238CA-1C11-4AEE-BE37-EC2C60140B4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2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461B7C-6D85-4C57-9D05-463A60013F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Click="0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416AD0-8C0F-4A70-9CA8-202784F8D2E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22B81-EC26-40A7-A16E-CA5B19C669CB}" type="slidenum">
              <a:rPr lang="es-E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FB6F8-B83B-4A7C-843A-F6634731C439}" type="slidenum">
              <a:rPr lang="ca-E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80E14-730F-4D81-A4F6-705F8DD5DAD7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3B5499-720F-44F4-B7A9-7D4750E3FB1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7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112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D9587-E234-4395-ADF5-F3CEEE4FDFE0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016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" y="499872"/>
            <a:ext cx="8223504" cy="5858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0" y="6105586"/>
            <a:ext cx="3813922" cy="2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Grupo Nucanchi - Paz en la tormenta.wav"/>
          </p:stSnd>
        </p:sndAc>
      </p:transition>
    </mc:Choice>
    <mc:Fallback xmlns="">
      <p:transition spd="slow">
        <p:fade/>
        <p:sndAc>
          <p:stSnd loop="1">
            <p:snd r:embed="rId5" name="Grupo Nucanchi - Paz en la torment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9" y="495570"/>
            <a:ext cx="8200288" cy="5856591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5179" y="642125"/>
            <a:ext cx="39214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Georgia" pitchFamily="18" charset="0"/>
                <a:ea typeface="Arial Unicode MS"/>
              </a:rPr>
              <a:t>De  </a:t>
            </a:r>
            <a:r>
              <a:rPr lang="es-ES" sz="3200" dirty="0">
                <a:latin typeface="Georgia" pitchFamily="18" charset="0"/>
                <a:ea typeface="Arial Unicode MS"/>
              </a:rPr>
              <a:t>repente,  dos hombres conversaban con él : eran Moisés y Elías, </a:t>
            </a:r>
            <a:r>
              <a:rPr lang="es-ES" sz="3200" dirty="0" smtClean="0">
                <a:latin typeface="Georgia" pitchFamily="18" charset="0"/>
                <a:ea typeface="Arial Unicode MS"/>
              </a:rPr>
              <a:t>que</a:t>
            </a:r>
            <a:r>
              <a:rPr lang="es-ES" sz="3200" dirty="0">
                <a:latin typeface="Georgia" pitchFamily="18" charset="0"/>
                <a:ea typeface="Arial Unicode MS"/>
              </a:rPr>
              <a:t>, aparecieron revestidos  de gloria, hablaban de su muerte, que iba a consumar en Jerusalén. </a:t>
            </a:r>
          </a:p>
        </p:txBody>
      </p:sp>
    </p:spTree>
    <p:extLst>
      <p:ext uri="{BB962C8B-B14F-4D97-AF65-F5344CB8AC3E}">
        <p14:creationId xmlns:p14="http://schemas.microsoft.com/office/powerpoint/2010/main" val="2550884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" y="481713"/>
            <a:ext cx="8110145" cy="5821810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712928" y="783965"/>
            <a:ext cx="36552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Georgia" pitchFamily="18" charset="0"/>
                <a:ea typeface="Arial Unicode MS"/>
              </a:rPr>
              <a:t>Pedro </a:t>
            </a:r>
            <a:r>
              <a:rPr lang="es-ES" sz="3200" dirty="0">
                <a:latin typeface="Georgia" pitchFamily="18" charset="0"/>
                <a:ea typeface="Arial Unicode MS"/>
              </a:rPr>
              <a:t>y sus compañeros se caían de sueño; pero permanecieron  despiertos y vieron la gloria de Jesús y a los dos hombres que estaban con él.</a:t>
            </a:r>
          </a:p>
        </p:txBody>
      </p:sp>
    </p:spTree>
    <p:extLst>
      <p:ext uri="{BB962C8B-B14F-4D97-AF65-F5344CB8AC3E}">
        <p14:creationId xmlns:p14="http://schemas.microsoft.com/office/powerpoint/2010/main" val="370577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1" y="470688"/>
            <a:ext cx="8156837" cy="58620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38916" y="643849"/>
            <a:ext cx="379613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Georgia" pitchFamily="18" charset="0"/>
              </a:rPr>
              <a:t>Mientras </a:t>
            </a:r>
            <a:r>
              <a:rPr lang="es-ES" sz="3200" dirty="0">
                <a:latin typeface="Georgia" pitchFamily="18" charset="0"/>
              </a:rPr>
              <a:t>éstos se alejaban, dijo Pedro a Jesús:</a:t>
            </a:r>
            <a:br>
              <a:rPr lang="es-ES" sz="3200" dirty="0">
                <a:latin typeface="Georgia" pitchFamily="18" charset="0"/>
              </a:rPr>
            </a:br>
            <a:r>
              <a:rPr lang="es-ES" sz="3200" dirty="0">
                <a:latin typeface="Georgia" pitchFamily="18" charset="0"/>
              </a:rPr>
              <a:t>–«Maestro, ¡qué bien se está aquí! Haremos tres carpas: una para ti, otra para Moisés y otra para Elías». No sabía lo que decía.</a:t>
            </a:r>
          </a:p>
        </p:txBody>
      </p:sp>
    </p:spTree>
    <p:extLst>
      <p:ext uri="{BB962C8B-B14F-4D97-AF65-F5344CB8AC3E}">
        <p14:creationId xmlns:p14="http://schemas.microsoft.com/office/powerpoint/2010/main" val="323768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7" y="476656"/>
            <a:ext cx="8098406" cy="578795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08356" y="1071570"/>
            <a:ext cx="302145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Georgia" pitchFamily="18" charset="0"/>
              </a:rPr>
              <a:t>Todavía </a:t>
            </a:r>
            <a:r>
              <a:rPr lang="es-ES" sz="3200" dirty="0">
                <a:latin typeface="Georgia" pitchFamily="18" charset="0"/>
              </a:rPr>
              <a:t>estaba hablando, cuando llegó una nube que los cubrió. </a:t>
            </a:r>
            <a:endParaRPr lang="es-ES" sz="3200" dirty="0" smtClean="0">
              <a:latin typeface="Georgia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latin typeface="Georgia" pitchFamily="18" charset="0"/>
              </a:rPr>
              <a:t>Se </a:t>
            </a:r>
            <a:r>
              <a:rPr lang="es-ES" sz="3200" dirty="0">
                <a:latin typeface="Georgia" pitchFamily="18" charset="0"/>
              </a:rPr>
              <a:t>asustaron al entrar en la </a:t>
            </a:r>
            <a:r>
              <a:rPr lang="es-ES" sz="3200" dirty="0" smtClean="0">
                <a:latin typeface="Georgia" pitchFamily="18" charset="0"/>
              </a:rPr>
              <a:t>nube.</a:t>
            </a:r>
            <a:endParaRPr lang="es-ES" sz="32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2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2" y="495397"/>
            <a:ext cx="8132651" cy="586649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01551" y="1136291"/>
            <a:ext cx="344090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 smtClean="0">
                <a:latin typeface="Georgia" pitchFamily="18" charset="0"/>
              </a:rPr>
              <a:t>Una voz desde la nube decía: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dirty="0" smtClean="0">
                <a:latin typeface="Georgia" pitchFamily="18" charset="0"/>
              </a:rPr>
              <a:t>–Éste es mi Hijo, mi elegido; escúchenlo.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5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2" y="470818"/>
            <a:ext cx="8083296" cy="5861888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11503" y="679506"/>
            <a:ext cx="32462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200" dirty="0" smtClean="0">
                <a:latin typeface="Georgia" pitchFamily="18" charset="0"/>
              </a:rPr>
              <a:t>Cuando  </a:t>
            </a:r>
            <a:r>
              <a:rPr lang="es-ES" sz="3200" dirty="0">
                <a:latin typeface="Georgia" pitchFamily="18" charset="0"/>
              </a:rPr>
              <a:t>se oyó  la voz, se encontró Jesús solo.  Ellos guardaron silencio y, por el momento, no  contaron a nadie  nada de lo que habían visto</a:t>
            </a:r>
            <a:r>
              <a:rPr lang="es-ES" sz="3200" dirty="0" smtClean="0">
                <a:latin typeface="Georgia" pitchFamily="18" charset="0"/>
              </a:rPr>
              <a:t>.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3534672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2" y="477755"/>
            <a:ext cx="8224087" cy="583549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3183" y="5436971"/>
            <a:ext cx="357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¿A dónde van?</a:t>
            </a:r>
            <a:endParaRPr lang="es-PE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7848" y="4237475"/>
            <a:ext cx="71444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¿A qué discípulos invita Jesús a tener esta experiencia de la transfiguración? </a:t>
            </a:r>
            <a:endParaRPr lang="es-PE" sz="3200" b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24009" y="3449137"/>
            <a:ext cx="55721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FF"/>
                </a:solidFill>
                <a:latin typeface="Times New Roman" pitchFamily="18" charset="0"/>
              </a:rPr>
              <a:t>Preguntas para la lectura:</a:t>
            </a:r>
            <a:endParaRPr lang="es-PE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3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5" y="409859"/>
            <a:ext cx="8293349" cy="596175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477051" y="4843339"/>
            <a:ext cx="6455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6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¿Cómo reacciona Pedro?</a:t>
            </a:r>
            <a:endParaRPr lang="es-PE" sz="36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77051" y="4258564"/>
            <a:ext cx="622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¿Cómo se describe su transformación? </a:t>
            </a:r>
            <a:endParaRPr lang="es-PE" sz="32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03802" y="3519972"/>
            <a:ext cx="4317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¿Qué sucede con Jesús? </a:t>
            </a:r>
            <a:endParaRPr lang="es-PE" sz="32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1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1" y="498121"/>
            <a:ext cx="8205086" cy="580339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881092" y="3237675"/>
            <a:ext cx="31036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¿A quiénes representan estos dos personajes del </a:t>
            </a:r>
            <a:r>
              <a:rPr lang="es-ES_tradnl" sz="3200" dirty="0" smtClean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Antiguo Testamento?</a:t>
            </a:r>
            <a:endParaRPr lang="es-PE" sz="3200" dirty="0">
              <a:solidFill>
                <a:srgbClr val="C000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26782" y="1446677"/>
            <a:ext cx="29785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/>
              </a:rPr>
              <a:t>¿De qué hablaban Jesús, Moisés y Elías? </a:t>
            </a:r>
            <a:endParaRPr lang="es-P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134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" y="521208"/>
            <a:ext cx="8116954" cy="5815584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973968" y="5264952"/>
            <a:ext cx="7067900" cy="6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ArchDown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40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Bell MT" panose="02020503060305020303" pitchFamily="18" charset="0"/>
                <a:ea typeface="Adobe Gothic Std B" pitchFamily="34" charset="-128"/>
              </a:rPr>
              <a:t>¿De dónde procede la voz?</a:t>
            </a:r>
            <a:endParaRPr lang="es-PE" sz="40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ell MT" panose="02020503060305020303" pitchFamily="18" charset="0"/>
              <a:ea typeface="Adobe Gothic Std B" pitchFamily="34" charset="-128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40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ell MT" panose="02020503060305020303" pitchFamily="18" charset="0"/>
              <a:ea typeface="Adobe Gothic Std B" pitchFamily="34" charset="-128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PE" sz="40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ell MT" panose="02020503060305020303" pitchFamily="18" charset="0"/>
              <a:ea typeface="Adobe Gothic Std B" pitchFamily="34" charset="-128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81434" y="3509817"/>
            <a:ext cx="8089907" cy="185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600" b="1" kern="0" spc="50" dirty="0">
                <a:ln w="11430"/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ll MT" panose="02020503060305020303" pitchFamily="18" charset="0"/>
              </a:rPr>
              <a:t>¿Cuál es el mandato que reciben los discípulos? </a:t>
            </a:r>
            <a:endParaRPr lang="es-PE" sz="3600" b="1" kern="0" spc="50" dirty="0">
              <a:ln w="11430"/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0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484437"/>
            <a:ext cx="8210146" cy="5780176"/>
          </a:xfrm>
          <a:prstGeom prst="rect">
            <a:avLst/>
          </a:prstGeom>
        </p:spPr>
      </p:pic>
      <p:sp>
        <p:nvSpPr>
          <p:cNvPr id="7" name="8 Rectángulo"/>
          <p:cNvSpPr/>
          <p:nvPr/>
        </p:nvSpPr>
        <p:spPr>
          <a:xfrm>
            <a:off x="493250" y="2564278"/>
            <a:ext cx="7653223" cy="183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A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dir="10800000" algn="r" rotWithShape="0">
                    <a:srgbClr val="FFC000"/>
                  </a:outerShdw>
                </a:effectLst>
                <a:latin typeface="Berlin Sans FB Demi" panose="020E0802020502020306" pitchFamily="34" charset="0"/>
              </a:rPr>
              <a:t>Este es mi Hijo</a:t>
            </a:r>
          </a:p>
          <a:p>
            <a:pPr algn="ctr"/>
            <a:r>
              <a:rPr lang="es-E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A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dir="10800000" algn="r" rotWithShape="0">
                    <a:srgbClr val="FFC000"/>
                  </a:outerShdw>
                </a:effectLst>
                <a:latin typeface="Berlin Sans FB Demi" panose="020E0802020502020306" pitchFamily="34" charset="0"/>
              </a:rPr>
              <a:t>escúchenlo</a:t>
            </a:r>
          </a:p>
        </p:txBody>
      </p:sp>
      <p:sp>
        <p:nvSpPr>
          <p:cNvPr id="5" name="12 Rectángulo"/>
          <p:cNvSpPr/>
          <p:nvPr/>
        </p:nvSpPr>
        <p:spPr>
          <a:xfrm>
            <a:off x="493250" y="513620"/>
            <a:ext cx="40233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2° Domingo de </a:t>
            </a:r>
            <a:r>
              <a:rPr lang="es-E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Cuaresma C </a:t>
            </a:r>
          </a:p>
        </p:txBody>
      </p:sp>
      <p:sp>
        <p:nvSpPr>
          <p:cNvPr id="6" name="10 Rectángulo"/>
          <p:cNvSpPr/>
          <p:nvPr/>
        </p:nvSpPr>
        <p:spPr>
          <a:xfrm>
            <a:off x="5538900" y="484437"/>
            <a:ext cx="3034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Lucas 9, </a:t>
            </a:r>
            <a:r>
              <a:rPr lang="es-ES" sz="2800" b="1" dirty="0" smtClean="0">
                <a:ln w="11430"/>
                <a:solidFill>
                  <a:srgbClr val="FFFF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28-36</a:t>
            </a:r>
            <a:endParaRPr lang="es-ES" sz="2800" b="1" dirty="0">
              <a:ln w="11430"/>
              <a:solidFill>
                <a:srgbClr val="FFFF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5678789" y="5884054"/>
            <a:ext cx="29788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13 </a:t>
            </a:r>
            <a:r>
              <a:rPr lang="es-ES" sz="2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de Febrero </a:t>
            </a:r>
            <a:r>
              <a:rPr lang="es-ES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2022 </a:t>
            </a:r>
            <a:endParaRPr lang="es-E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43662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99" y="443838"/>
            <a:ext cx="8171689" cy="5931408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953215" y="4998269"/>
            <a:ext cx="7069753" cy="72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4800" b="1" kern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¿Cómo termina la escena?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PE" sz="4800" b="1" kern="0" dirty="0" smtClean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PE" sz="4800" b="1" kern="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445008"/>
            <a:ext cx="8333232" cy="596798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62566" y="4358776"/>
            <a:ext cx="8179158" cy="209288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Nosotros </a:t>
            </a: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queremos tomar en serio la invitación de Dios: Este es mi Hijo elegido, escúchenlo. Por eso la Iglesia, nos anima a contemplar el rostro luminoso de Jesús, aunque muchas veces esté velado por la sombra oscura de la cruz.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996919" y="541449"/>
            <a:ext cx="1996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u="sng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Motivación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66" y="476671"/>
            <a:ext cx="3608832" cy="7101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a7/5c/89/a75c897c0d15391653d1df9afd666f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9" y="482311"/>
            <a:ext cx="8157153" cy="5841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45140" y="482311"/>
            <a:ext cx="6196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Dios Padre nos pide escuchar a su HIJO,  </a:t>
            </a:r>
            <a:r>
              <a:rPr lang="es-PE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¿</a:t>
            </a:r>
            <a:r>
              <a:rPr lang="es-PE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qué manera lo hago?,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96524" y="3608558"/>
            <a:ext cx="34194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¿cuál es mi actitud en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                este                      sentido</a:t>
            </a: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248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75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a2/91/fb/a291fb24c427071aed81ce4eea3936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" y="514089"/>
            <a:ext cx="8195264" cy="58288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4274" y="3221578"/>
            <a:ext cx="7434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kern="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Lt BT" pitchFamily="34" charset="0"/>
              </a:rPr>
              <a:t>¿es para mí norma de vida y de conducta o es solo información? </a:t>
            </a:r>
            <a:endParaRPr lang="es-ES" sz="32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Lt BT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581597" y="1306482"/>
            <a:ext cx="5794719" cy="1928826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Lt BT" pitchFamily="34" charset="0"/>
              </a:rPr>
              <a:t>Escuchar es obedecer </a:t>
            </a:r>
            <a:r>
              <a:rPr lang="es-PE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Lt BT" pitchFamily="34" charset="0"/>
              </a:rPr>
              <a:t>, siendo así, aquello </a:t>
            </a:r>
            <a:r>
              <a:rPr lang="es-PE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wis721 Lt BT" pitchFamily="34" charset="0"/>
              </a:rPr>
              <a:t>que sé del Señor, su Palabra, </a:t>
            </a:r>
          </a:p>
        </p:txBody>
      </p:sp>
      <p:sp>
        <p:nvSpPr>
          <p:cNvPr id="9" name="10 Rectángulo"/>
          <p:cNvSpPr/>
          <p:nvPr/>
        </p:nvSpPr>
        <p:spPr>
          <a:xfrm>
            <a:off x="359923" y="4658574"/>
            <a:ext cx="8294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Lt BT" pitchFamily="34" charset="0"/>
              </a:rPr>
              <a:t>A </a:t>
            </a:r>
            <a:r>
              <a:rPr lang="es-ES" sz="3200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Lt BT" pitchFamily="34" charset="0"/>
              </a:rPr>
              <a:t>lo largo de mi día a día, ¿busco iluminar mis actitudes y mi manera de ser con lo que el Señor quiere y espera de mi?, ¿cómo? </a:t>
            </a:r>
          </a:p>
        </p:txBody>
      </p:sp>
    </p:spTree>
    <p:extLst>
      <p:ext uri="{BB962C8B-B14F-4D97-AF65-F5344CB8AC3E}">
        <p14:creationId xmlns:p14="http://schemas.microsoft.com/office/powerpoint/2010/main" val="35380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" y="471638"/>
            <a:ext cx="8167717" cy="5818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669271" y="471638"/>
            <a:ext cx="7579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3600" b="1" kern="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¿Cómo me ayudan los momentos de transfiguración ante las dificultades que a veces encuentro en mi seguimiento de Jesús?</a:t>
            </a:r>
            <a:endParaRPr lang="es-PE" sz="3600" b="1" kern="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46/41/0c/46410cf58d76ac95478ba28c64b4b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6655" y="492516"/>
            <a:ext cx="8122596" cy="58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04" y="1169505"/>
            <a:ext cx="6663447" cy="42779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09011" y="386586"/>
            <a:ext cx="1859367" cy="468744"/>
          </a:xfrm>
          <a:noFill/>
          <a:effectLst>
            <a:softEdge rad="317500"/>
          </a:effectLst>
        </p:spPr>
        <p:txBody>
          <a:bodyPr/>
          <a:lstStyle/>
          <a:p>
            <a:pPr marL="0" indent="0">
              <a:buNone/>
            </a:pPr>
            <a:r>
              <a:rPr lang="es-PE" sz="24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Motivación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: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081568" y="1540934"/>
            <a:ext cx="5914568" cy="347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Como Jesús, vamos a subir al monte donde podemos orar y experimentar la presencia de Dios. Queremos que la oración transforme nuestra vida y nuestro compromiso,                                  para que manifestemos                                       en nosotros la gloria                                               de Dios.</a:t>
            </a:r>
            <a:endParaRPr lang="es-PE" sz="2800" b="1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54" y="505168"/>
            <a:ext cx="3910519" cy="8761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90335"/>
            <a:ext cx="8102600" cy="585894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20700" y="4779624"/>
            <a:ext cx="8083748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Luego </a:t>
            </a:r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tiempo de oración personal, podemos compartir en voz alta nuestra oración, siempre dirigiéndonos a Dios mediante la alabanza, la acción de gracias o la súplica confiada. </a:t>
            </a: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HAAAAgMBAQEBAAAAAAAAAAAABAUAAwYCAQcI/8QANhAAAQQBBAEEAQIFAwMFAQAAAQACAxEEBRIhMUEGEyJRYRQyI3GBkaEVM1IkkrE0QkNyc8H/xAAZAQADAQEBAAAAAAAAAAAAAAACAwQBAAX/xAAiEQADAQADAQEAAgMBAAAAAAAAAQIRAyExEkEEUSIyYRP/2gAMAwEAAhEDEQA/APqEtMZRSrJdymOY5KZjZK9PhWhJA8h5XC6d2vFaug0j1o5VzBypG3pEsYl1Rx1A2ymWOzpCwso9JhANos+FFz10Ye5MzYIifwsnqMjpnmWXiMc0nuovLiQDwsn6izAxhiaaB7I+l499sKejF+qNWMjjAwnk8AeT9Jl6V0V/tCXKbch+RH0PpD4Wjtfk/wCpZbLc51Y8Z8/lbyKFuDhGSUAbW7pD+fASrrFgxLWZf1FmxafjufJV1Qbf7ivlmqahlaplb3mmXw0DoLS+rMp+bkndyXH4M+guNG9PyZBa+Rm37S4tT2x3y30hNgYMzyAAeVpMHQ3vIL+lpdP0FkdW3/Ce4+nBgoCkuuVsYuNIx82OYscsHxaAkU+QWPsePtfScvSRKKA5Wdz/AEyXWQAsXKkZUb4ZSTUXiM0B/Rc488Gc0bqbJ4IV+oaRJjOO9p29LKzST6flGncAqmKV+CLlr03elvML/wBLK0gO6Pgo6aGfT5PdiNs7pKtKyRm4IlbxI0LS4UgzcNrXcvH2jVfjEuRz6Z9SklrZCARxyvoWDqEeQ1ovkr4fqOJNhu9/HJaQbcPtbT0Jrn6rZHIbcOOU+BVH0aTpLMpnaPbM1zy2xf4VWRHafHTBRn8ll2l0rCCn2RFVpbNFa9LivTRW8UuQipYShXNIKrmtMYVA/pNMWTlJYyQQj8Z5tJ5Z1HDrvm1EM2TgKKT4OOMp1kpbJySj8jygX90n8SwakUUvWttdAKxjU9sLCyJiKjjXEDLq0bHGpuSzGewxG1aZKJYOgu3VFGXfhAyyGPHc937nLzv5HIZ+irXNUiw4pHvNAf5KykY/Wv8A1mUag7a0/wDuPgKjWsj9dqj2yE/p4ex/yKY6Ziy5TPdlIZBXxH/EKGqxDEg3Gha2SLPnHyJDMWKu3fa99X5hgxWYW75ubuk/C9ZmxT6kxziAIGVCw+PykWoyyajlSzG7kO0X/wAQpqGwuzPYuB/qOoF+34A8LdYOIyKMAN5CE0fTfZbfkrQ4+MaHaRTbZUsSKooq6COhhJpWxYtEcI6KAAcBcpYu7QMMcfSEyMZpP7U4dFwh5YSiqOgJ5DK6rpcc8LgWi18r9XaG7HlLmi2lfcciCwRSyXqTS/fxXtIG4chLinFah3VI+bejpTHIYH+StniudgZRDv2ONhY+CB2Ln3VU7lbnMiEseM//AJM5KqV/T0nucQ5lxI8/G3x0SByPtJtNjOk6kHt4jceR9Fd6PqL8TIMRJLb4TXV8SPLgGRAOxfHgqrjrGTXOmv0iUZbw4Oo+U8locHtfOfTGoSMkax7vk00R+Fthl73fI39FVahKLJogRaXzw9prds+1TJHY6TuO8O0SSRcHhLpY+elpZMYlriAlORARdhW8XKtw4WNbRRMJIcFy9lFdxN5tUNpowOa40FFy39oUScOLckcFAP7TPIAa9wPIQJYSeAh42UpFACtjbZVrYSfCIhgN9I65EkdhZix2RwmDYuel7i4x4JCOEQBtQ8vJ2BTQtyWlxbGPvlIvU2U3GjcC7aAFqXQ/xNx8L5167M0uSY474PhSWvoFMzWJDJlSARN3STy8fgfa1GpNgwMJkG6oY/3ny8/SH9L4ZihjLhRAJLj4Sr1Bnfq8/wBphPtR9D7U9R32NlneI8ytmmNCad1Af8WplhafxdWAKBQel4plcw/fFLW40AAaxo4CmoqhYVYOJQBITaKAUOF7BH+EbHH1whmOwb5DiOMAdK5opdtb9L3anqBDorc3jhUuZaLpcFqxyYmL5Ykrz8USMcK5pPnsu0FkxqfkgfFnyH1HpzsfJc/bVo3Ay/1GFGxzq2LQ+qsESQOIHIWHwZHsuPzvpZx+jbXQ5khO10je2/IFN9Fzd0fsPcCHdWh4GB+Lz2Glv80FhXHMAOC0qtEjQwnDsHObPH0TyFq8DMbMxrg7tZvVGmXFbK0XQ5Xmg5JDvbcaHhPmm0Kcn0KB9NbzYKMiLXdrOY80sQHkeE4xMls1AcFMlgZg0DG7aoJTn48e40QEyDjsNHwleSHOJtN4t+jBa+Bq8EQH0r3tI7C9Yy1f9dGMrEaiKEXCiz6OJNHZtUAAHpX5sgumcBCNcSeUMbhYvAmIN+kwxmxnwlsbuUZASD+EHIujGuhsxoA4XVKuF3xpdF3NBRv0nr04yHBkZd+FmM7T/wBbqFln5PCeatP7ULWnt7gApFIxr3Fwr48lFIP4ZTXwNJ059cOcKCwmnwSZmQHEHk2VqvW2ojLm9mMAtbwqdLhjixmbWjc4Xf4QcqyRnG3odpeL7TC+uuAnmLHQ/PlItU1RunMjhjbufVmkuPqqWPqJy8+pbLE+jfxNAH5RLQAF84Z60c39wI/mi8T1vE9217lqmkKpb+m/augLSLA16HKaNjhym0c7S27Rq86FuGix1DtcFwpD5GQG2SeEl1D1Hj4gO9w4XOt8CmGPS61RNtrkhYif1xGXFsQtCSeq8qf/AG2FLqWxiWfpptUhbIxwsdL5lmQfp9QlAFU6wtFJrmYW/NhN9pRnzszJhIxpa+qIKWoaY/6TnBphvHtxkct6KX6g2TG1DcBTXGwvNNzfZx2tl6DqWiycUahgxvYwOe3kEKqFqJa9B8ee8cRv53BCwNMU/H2rZoXwsbYPC6jYH08dpiloBo0uDlH227hYpN8RzNwfCefpZrT5aO13ScxB8BEkPLfIWoW0OP1cgsFqr/UWfk1Cs1CMcyNIR0T8eYAteLRpsBnbTjvA30FTMId38Mop2A2QXdKoYHtmySnTbMZRu/n/AGURPsj7/wAKJv2YLshvKpDCmM8B+kM6EhOi1hevDmJvPKMirhCsFHkomHwuvtAUMID0rmjyVTCOArzwFFXpPXpn/UExfqmn4jO3OL3fgBc6/lDGxyGmiQvcFhzteys0/wC1EPbjvzXZQmuQunmo/tHJQJtazjJOxnTTb387z5TGBzDNtZQZEOVTq0wx42tiHzcaaqMYUBA02Ty932UjkvrWP447w8zpo2vfNMLJ6SwZpkdtjgaG+S7hE68JBEBBEXH7VGj+mzqOFPLmZDjLtOyMGgEniy6wop/C8I/GZksJDscnyA4WlkmltDt2yvyE50zSII8bIifhFzaFS7qc0+U0/wBB/Q4sL45txLbfG43Ss5uFROpk0c6uvloS6RI/HlADiAt3puS+WNvJKyuRg7HCRgqx0tF6aJMdHwoHjLPlJBOr7mwE2vnWrxOnmduJP4X0nXW/wi0eQss/TqBftt5NC/C1PDFP1JlsTTw19kNZ/wDYps6FsLB7c8BNXQKPyvTUb8eLJlkMjmv+bQeAFXqejQ5uRjY7cQQlu0AtPJHklX8PAuSNbJOTnXHWYLv1jmnbNGK+wuv00M/8RlAoX1FpbtKzR+hmMkZ4LCbTHT4JBCHPaRah5EpeFUUqWibKibGHR32bC1no/Jjl2wucb+lm9bZskBqkb6NJjzHSvsRt7RcNqfQOSdfRsPUmHFHiOk6PillcWVjX0DYPYW01R8WpYTomnkCxf2vmZmdiZz45LHNK1tOSVdPDTBwYQb4+03ws8xAA/JhWcxpmvjABukdiTgGjyFK3jDw1+OzHyKcACPIRbdKijfviJH4SLTskNmZzTSaK1LciHeGCQWn8faE0sZdGKYAfCrnmEfdf1XYeLoG0BlMdK4/SP6WgHRzY76CiD/RKLfpHBmTPdpbNMSURkHgpc829W8UItlJIvY4ko7HFpfFyUyxW3S3k6QFMYQigqst7mxuDOXOFD8K9nxC5A3usjgKGhH6U6fiNxYNoHJSL1DL7b9jB2bK0s0rIYnSSEBrRZJWF1zU25OQ4w/tA7QvpBQvqhNqrvajkmPykr4/hW+no92OHv/c7slDZGSyTGAdRs0i9EmB+I6Cg5HqZfxykxwcRj21tHP4VI0rabiJYfxwj4nigi43A0kw88CsWMx5o2OZvJa7sV2u2QUbe2x+UzO0+AqZy0N4RVyU/QJmU+kKMtoPQARuhN9s2hMh7bNorTJADwgTHtf4hOru3vQkLGuADmgqzOkDn9rmBwsLvoyFknD8Yi9o78KufBnnt5kcCRVg0m0dOHKtoVQCZPJS8E2pb7RmXaIwODnDc77PKIOO1kJaBynMoAHhLMk7bKFvew5x+GQ1/HDwR5CmiRkhrAfiZAXfyVmryfxSvdPlbFj5Eg6ZET/VZ+GZlDXSdR9/NlF/F0hDUh9aYBZlDIjFA8leaDKWOY8nzuWj9QRsy8Vr20QR/ZXRXSRHa/wAmzH6ZkksBB5HYT3DfHK8Ho/SyhbJiZNNvgrR6efcZ7kdbvLUNem/g3kZIynRGvwjYJJpR70Mm8t7APISyPMMRAkHx+iihiujcMrFc5jjzbfKbxCqRqdHzJJTtlYeAmpMZ8pNo+rxGGsloa/7A7VmTr2AGHaC5w/CfUf2gMGtxf8gosqfUzAaGOSos+UZjNBkQAtJCTyxlr1oZS323WEjyD8+FVwUymK09gb9pnig8JZE+zSa4o4HKPlMsNaLCj3CNpc4gAKM6Wb9Z6i/HwXxwkhxaSSPoBQ0xKWvDH+t/WbsmebT8J1Rt+LnA9oSLKb+gZIT2ylhWOL5nueTZcSSU9iySdOY0f/GeUXIsgZxvKwLm9w4u6ME07wmvpx57d2vNKbHJgFzeQRar0WRv6iQDiivMp+ouX4zVsf8AHhExSmuUHHy0K5vaSg2GibhD5Epom1yCV5M22G1piSTFGTP8jyjNLeSLCWyRne4+E00gDzSH9Gvw8zpdrlxjZBc4cr3Uh/EVOGz+Lyu/TJ8HcMpocq73uEKOBwpf5RCnOs7nm47SzMksHlFSm+0uzDQKzQ5SRnNVJfKQ3klVsjkg0XJ32HSCuVcJQdSa01yVfr8zYsQg110ioF9vRHgZW1rW3+1aPTMwZEToXng8crF40tS2Oj2nGmSOZMDfaoTwka0vz8ciYgt+Tf8AIXGLK6CQOZf5CeSQfqAJAPk0JdkQ+27cBwewjfa0Hfwbwuh1CEB4DXqY8mbhFzHNc6EHi0BiWBuYeQtNg50EsYjma26rlbHoumU4s8GQ03wV2zCMjHe20ON9lFnTsZ53RUL+l4zTpYCTG9xBH2n1baA0W/6fKO41ES+PLDjye1EG/wDDtNTNJwQlsrNzuEdlAi0BIfkNv9V6HEv6HSzyNpDukyxvAQ+NtI+Q5RsDQCt5GZQU34tJ/Cy+uYrsrEypJB23aLWqA4ooTUImuwpWkcUpGBLxn54zMd8WS8NbwHkWj9Oic6N7ewWrVappsAwciTaLsm1m9Ie0ZDmXx0tt6gmsrTjR9Ufp0ssD/lEbofSL0LKY7NlIPBdYSnVYmwzSPb4K50OYiawe1FcLtj5t9I+n4cm8BFuoJVpUgLAT2mTzY4Ki8Ki1htVZkwbGaPKFyMtsDCS6qCzubrXNNd2Vy03C3Mz5IwWbSRfYRvp7UXbnNlv8WswcwyyWTYTPFzWh7I2NFu8rUgm/wYeoM8+81sd15pc6bmulc0FpAb5KBnzo3SSMLRbPP2gG6g6GXg0Cuw5M+gwyh7BzyvXuorKYGtB23c78J/FkNlbYKxsHAhx3BLNQeGtdfFBMgRtSLW5Q1jqKz0wyWZqH6fUt3ZHQSjVdcdlSFj3d8UCq9WkJyrHdoDMxG48Zmc63Bt/1VcysRNVvtIZYEw3jnvtO4HhjmkdLM6YKia9x7WhZ8tjB+4La9ARtdFnZOzY7tWahh7SRVgrPaTM6Kcc9LYY87MvYH1aJMCjMkOw523+wp7imKdgc0NP8kRrmlskxAYxyFnscPx37fkOeUzUvQH2bXT8N7gNjrH1aZPglijbYuvpJtEe0TsIeRY6ta3gt8EUny010LaaEhAvkD+yice3EfAUR7P8ARmgU5uwUA9nKZzx9oXZynw+hiorjG2qKPxySQha2hXxu2tWcj1HNhPvj3/bB6CGmmD4ZWu+yFXG7/q3k/Soi+bZvw5TsxIymtxNGBM0DsFYXT4wzMquV9O1HT5J4JWsaSRz/ADCxEeA5mpOO01S75eDtTM56geGukABJKX6LKY389plrTAZn7vBSXGk9vJ7oEpNLoGX2fRtIzaYA7uuUdJqVkjoLM6Zkghtf1KZOdvJIXn1PZbL6ONTfLPuDbS12GXFgcWg1ZJKf4+M2ZtEofL0KJ4PL7vsFDuDEvoFxtOhaRueDx4TjEw8FkYJ4eOnJZFoDHVckorzuRw0BgArKn/7l3o1TKO8zCwi24xbz2UmytOjLiWSDjwSmr9ABaf8Aq8j/ALkDL6fby33JSD2dyzw1xIuGK8MpgG4HsFOdPyJIRT74+13iaLFEAQXAj8qZUQjNDtbuiWsGEepB3fSSa1mbg5rR/Nd+57dm/CSarlNa11mjzyimewKZm9RlcZ/cAsNPKtkdjZkLW05riOQeQVQ2Zjskukrafj/NGvw4sdvxLvtpB8J7eImXbPIY6bEGignenxF2QCewOPyl+nRnIeGXu+lptOxi0NBHLfK5dmbhY3Ec1wezynWESY7qnNFqzDxA4cn4nz9Jrgab/EMZ+Lz0ftFC14Y/DnA1RpcIcpvxPRKKzNKgmaZIq554QOfp0jJyx7fgPKP0kvjqNxJZ4tWLg1dk9Vj6AYsKSF+6NxIaOkW7Vpo4wxwII7taA4cb220bXEdhJdTwSQ5sjflXDh5S/wDyc/6hLkTWM8bqcu0dqIWPDkDAKUTd/wCC+v7NbLGC0oFzDuTQhUuhBNopeGi8tN9LuieAinw0LCoYNgc4+Ef1p2lDWFk25yGxnWMqvCLa732bx4NIWIe3LMyu0hhJnjcwQY8kj+tpBKxMzvbyi5r97XgkELZ52LenP44LaNLBwNMZfZPxJABTVXQSMbqxfJmTE3VpHJ+6x4T7WDsyJQfJSOcgkUEqkB+jfRsuiGlaGHI+Jd9cALHYjzG5rgnrJ3NYK/mo7nssiujVYGS0Gr5TWNzHDk8rHabkF0gJJoFaPHma9g5A54SLkdNB7m1+3tUyZpiNEBdPugb7S/Iie7jtCkH9jCLKMvQHSsaByXeEsgZI3o1SMDqYdzlzk37LXva0EtSbPyAXHb2EXkTsDavsLNZmQ5slE9IpkXVF2TMB47FrM6rOZnU2ymGTkvcwn6CWOidt3+SmpYLbFjmj3GNf92Uxhhloe24ltdEpfOAXbAPNk/aZaVI4FgPQ7XPsRodou6HMAeKN8L6HjYwcLHBIsLIzYNsjyYR8gbW20B7cvHj4+TRRCOF+AthumuaHmN7acOwfIWlw2NMQc4csPf4SGTFdFIOPl2w/+QtJhR/9KAeyKKdE49Mp9HWQI5AGuAO7yVIcKOMDhU5hdG2IovHkL4wT2qN66FYWkUOFU5rJbFA0rC4AcqhrmxTlp6dyEKeswn6SL6URFqLdMw6UVJfyrGlcbp67pDyxDY7nsK9x4tKM/KMcgI6vlFK1nF2GwRDbfG5dZGMDIXDglDAueJGD63NV2LOZ4gx3+4ELnGboRCwSYrmOF8chYTUMNkUspaKG4raskMMzXO4jfwfwUj13HG2cBov9wP4XeBS+z5H6jEbM54+0kna2rA6Wk9T4RdmxOug4VaUZmC6JnHIK7dRj9B9OY2WTb2m5jMQ+f9Er0Vu3MAPla7L0x0kHA5qwpOZqWVcK1CNkjo3WwkDynGFluIbZISSRj4pdsgpo/wAoiCQ7gWeEvpoM10MzixoJsogO+QH90ghyi1pIdZDkW3UR71CuDyluX+G/Qy3UTSEyZiRYdwhXZxdJtB/cOEDkZBHG7mjYWqTdPMzLcRTSf5pVPLuJc48quXJ3OoffKP0zSZc2Y7r2XfSJ4jF2U4GnvzHWD8R/lTU8YYzC2lvMDSWYkNAeFmvU0FF1BLV6wqnEYOZp97492mOJH7cYceyUN7LzLdXZ4RzI3NjAcjaZJ+mj0LJDnezJ+13S0ml3g5or9p/ysPp73RytIW30+QZEbb/cE6AWbgCOeBjwOWncEdjPAaGjwlOkv3Qbb6FInEkLcpzT1wU+qxaYlpfqVNawu45peR5EYjFOQ3qUPdppMd7w4ELKx6s9gdHJ+5n91z19o6Wsxm63h7NzTf2pLGHNa4dtWe9PazFlzHHLhZFclaHFcS1zHjlhpEk/QaWFwPA4UXVD6URGFftrocUuiaXDvn0VwOEkPwclZwv1LzZ4u0x9t1m3EgrpsQa62opeGg/6b2w0tPLeEM6H2skSt4Du0bM5wfTVW/HMrDZ4PP8AJdrfpmkyIhJGW1w4f2KWT1KQyT9wGw/lNYw5rdkhuuig87FJIlj7Hf5S2HJ8/wDU2kmXEkcxvyicszBjuljLHsvjtfWf0jMpr3FvEnxeCsfqmkz6bLL7Ld203VdhFHaOr0wc+E/DyBKxvAK3mnuGRis3cktCGdjY2q45EYDJa5afteYG7EkEMoILeFJ/KhuSr+PWMD1zTQTu28d8LOyNkhkG0GrX0d8LMhnItL8jSYX8e2AelDHK10yqoT8MM3LLXcXbjyjI5GuNh1m+U2yPSzQNzbQDdDmiJAJtxJVC5JYlxWnDp6G4DkDhLp53yC2n5OTzF9PZ0oLGspp4spvg+i5BT5asH6RfSBxmZ0XS35UgdIznyvoOl6aMaMAD/CK03SI8NtbRf2mNBo4CRT+mMnECysDI/wCizeo4H+oPka1waWji/JsBaLNkppCz0h9yfbXBPNIuKezLrULYvTbWPD99sZK9vA7Db5/rRReb6eg2yvBLA0cgt87d39eCtNomFE9zT7TXF3Jv6CY6nCyTHFY7dzndt7Bqv/AXoqJwhbaZ83fo7IJJmiYVC3c7jvmqH5ukzxopMDObETuBaDf58j+6c/oI5Xlux3J5JPZu/wDyio9CbGWuDehxz/VL+Unh2h2llwALfPaZvjpwlA5IQWJjvgN1Y+k3jDZGdUfpG51HKsYPLK2WMxOo2Fl/UeklwblYrdkzOx/yC1eRiE06PgjpVyuZLE1uQ3a48X+UyVhj7PnmCxzM+HIjBY4O+Q+l9Rx6dGx3kgWkz9Cic73GVZP906gZ7cbW/QpHbWGFiiiiAw8Kri6P81FFhxYVPKii04qyOlXikmIc+VFFv4D+l1Kkf7jh4pRRAw0UYoG53A7QOvtBY0kAmvpRRHxms+eYvxy/jx8z0mOtgCWMgc12oog5/BvF6G6XywWiZv8AcUUXh16ehJ0AC08KmRjfcb8R/ZRRFPoxjvHa0MbTR48ImhtPHlRROXhNXpU9UyKKLgULs/ykcf8A6lyiibx+mV4a30//AL5//FM3c48X5P8A/FFF6C9Iq9E8/Eza+05j/wBtv8lFEt/7HP8A1L2AbRwuo/3KKJi8B/S93YQ2aAYTYHaii2fTT3B5j5+0UFFFz9OZFFFFhh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HAAAAgMBAQEBAAAAAAAAAAAABAUAAwYCAQcI/8QANhAAAQQBBAEEAQIFAwMFAQAAAQACAxEEBRIhMUEGEyJRYRQyI3GBkaEVM1IkkrE0QkNyc8H/xAAZAQADAQEBAAAAAAAAAAAAAAACAwQBAAX/xAAiEQADAQADAQEAAgMBAAAAAAAAAQIRAyExEkEEUSIyYRP/2gAMAwEAAhEDEQA/APqEtMZRSrJdymOY5KZjZK9PhWhJA8h5XC6d2vFaug0j1o5VzBypG3pEsYl1Rx1A2ymWOzpCwso9JhANos+FFz10Ye5MzYIifwsnqMjpnmWXiMc0nuovLiQDwsn6izAxhiaaB7I+l499sKejF+qNWMjjAwnk8AeT9Jl6V0V/tCXKbch+RH0PpD4Wjtfk/wCpZbLc51Y8Z8/lbyKFuDhGSUAbW7pD+fASrrFgxLWZf1FmxafjufJV1Qbf7ivlmqahlaplb3mmXw0DoLS+rMp+bkndyXH4M+guNG9PyZBa+Rm37S4tT2x3y30hNgYMzyAAeVpMHQ3vIL+lpdP0FkdW3/Ce4+nBgoCkuuVsYuNIx82OYscsHxaAkU+QWPsePtfScvSRKKA5Wdz/AEyXWQAsXKkZUb4ZSTUXiM0B/Rc488Gc0bqbJ4IV+oaRJjOO9p29LKzST6flGncAqmKV+CLlr03elvML/wBLK0gO6Pgo6aGfT5PdiNs7pKtKyRm4IlbxI0LS4UgzcNrXcvH2jVfjEuRz6Z9SklrZCARxyvoWDqEeQ1ovkr4fqOJNhu9/HJaQbcPtbT0Jrn6rZHIbcOOU+BVH0aTpLMpnaPbM1zy2xf4VWRHafHTBRn8ll2l0rCCn2RFVpbNFa9LivTRW8UuQipYShXNIKrmtMYVA/pNMWTlJYyQQj8Z5tJ5Z1HDrvm1EM2TgKKT4OOMp1kpbJySj8jygX90n8SwakUUvWttdAKxjU9sLCyJiKjjXEDLq0bHGpuSzGewxG1aZKJYOgu3VFGXfhAyyGPHc937nLzv5HIZ+irXNUiw4pHvNAf5KykY/Wv8A1mUag7a0/wDuPgKjWsj9dqj2yE/p4ex/yKY6Ziy5TPdlIZBXxH/EKGqxDEg3Gha2SLPnHyJDMWKu3fa99X5hgxWYW75ubuk/C9ZmxT6kxziAIGVCw+PykWoyyajlSzG7kO0X/wAQpqGwuzPYuB/qOoF+34A8LdYOIyKMAN5CE0fTfZbfkrQ4+MaHaRTbZUsSKooq6COhhJpWxYtEcI6KAAcBcpYu7QMMcfSEyMZpP7U4dFwh5YSiqOgJ5DK6rpcc8LgWi18r9XaG7HlLmi2lfcciCwRSyXqTS/fxXtIG4chLinFah3VI+bejpTHIYH+StniudgZRDv2ONhY+CB2Ln3VU7lbnMiEseM//AJM5KqV/T0nucQ5lxI8/G3x0SByPtJtNjOk6kHt4jceR9Fd6PqL8TIMRJLb4TXV8SPLgGRAOxfHgqrjrGTXOmv0iUZbw4Oo+U8locHtfOfTGoSMkax7vk00R+Fthl73fI39FVahKLJogRaXzw9prds+1TJHY6TuO8O0SSRcHhLpY+elpZMYlriAlORARdhW8XKtw4WNbRRMJIcFy9lFdxN5tUNpowOa40FFy39oUScOLckcFAP7TPIAa9wPIQJYSeAh42UpFACtjbZVrYSfCIhgN9I65EkdhZix2RwmDYuel7i4x4JCOEQBtQ8vJ2BTQtyWlxbGPvlIvU2U3GjcC7aAFqXQ/xNx8L5167M0uSY474PhSWvoFMzWJDJlSARN3STy8fgfa1GpNgwMJkG6oY/3ny8/SH9L4ZihjLhRAJLj4Sr1Bnfq8/wBphPtR9D7U9R32NlneI8ytmmNCad1Af8WplhafxdWAKBQel4plcw/fFLW40AAaxo4CmoqhYVYOJQBITaKAUOF7BH+EbHH1whmOwb5DiOMAdK5opdtb9L3anqBDorc3jhUuZaLpcFqxyYmL5Ykrz8USMcK5pPnsu0FkxqfkgfFnyH1HpzsfJc/bVo3Ay/1GFGxzq2LQ+qsESQOIHIWHwZHsuPzvpZx+jbXQ5khO10je2/IFN9Fzd0fsPcCHdWh4GB+Lz2Glv80FhXHMAOC0qtEjQwnDsHObPH0TyFq8DMbMxrg7tZvVGmXFbK0XQ5Xmg5JDvbcaHhPmm0Kcn0KB9NbzYKMiLXdrOY80sQHkeE4xMls1AcFMlgZg0DG7aoJTn48e40QEyDjsNHwleSHOJtN4t+jBa+Bq8EQH0r3tI7C9Yy1f9dGMrEaiKEXCiz6OJNHZtUAAHpX5sgumcBCNcSeUMbhYvAmIN+kwxmxnwlsbuUZASD+EHIujGuhsxoA4XVKuF3xpdF3NBRv0nr04yHBkZd+FmM7T/wBbqFln5PCeatP7ULWnt7gApFIxr3Fwr48lFIP4ZTXwNJ059cOcKCwmnwSZmQHEHk2VqvW2ojLm9mMAtbwqdLhjixmbWjc4Xf4QcqyRnG3odpeL7TC+uuAnmLHQ/PlItU1RunMjhjbufVmkuPqqWPqJy8+pbLE+jfxNAH5RLQAF84Z60c39wI/mi8T1vE9217lqmkKpb+m/augLSLA16HKaNjhym0c7S27Rq86FuGix1DtcFwpD5GQG2SeEl1D1Hj4gO9w4XOt8CmGPS61RNtrkhYif1xGXFsQtCSeq8qf/AG2FLqWxiWfpptUhbIxwsdL5lmQfp9QlAFU6wtFJrmYW/NhN9pRnzszJhIxpa+qIKWoaY/6TnBphvHtxkct6KX6g2TG1DcBTXGwvNNzfZx2tl6DqWiycUahgxvYwOe3kEKqFqJa9B8ee8cRv53BCwNMU/H2rZoXwsbYPC6jYH08dpiloBo0uDlH227hYpN8RzNwfCefpZrT5aO13ScxB8BEkPLfIWoW0OP1cgsFqr/UWfk1Cs1CMcyNIR0T8eYAteLRpsBnbTjvA30FTMId38Mop2A2QXdKoYHtmySnTbMZRu/n/AGURPsj7/wAKJv2YLshvKpDCmM8B+kM6EhOi1hevDmJvPKMirhCsFHkomHwuvtAUMID0rmjyVTCOArzwFFXpPXpn/UExfqmn4jO3OL3fgBc6/lDGxyGmiQvcFhzteys0/wC1EPbjvzXZQmuQunmo/tHJQJtazjJOxnTTb387z5TGBzDNtZQZEOVTq0wx42tiHzcaaqMYUBA02Ty932UjkvrWP447w8zpo2vfNMLJ6SwZpkdtjgaG+S7hE68JBEBBEXH7VGj+mzqOFPLmZDjLtOyMGgEniy6wop/C8I/GZksJDscnyA4WlkmltDt2yvyE50zSII8bIifhFzaFS7qc0+U0/wBB/Q4sL45txLbfG43Ss5uFROpk0c6uvloS6RI/HlADiAt3puS+WNvJKyuRg7HCRgqx0tF6aJMdHwoHjLPlJBOr7mwE2vnWrxOnmduJP4X0nXW/wi0eQss/TqBftt5NC/C1PDFP1JlsTTw19kNZ/wDYps6FsLB7c8BNXQKPyvTUb8eLJlkMjmv+bQeAFXqejQ5uRjY7cQQlu0AtPJHklX8PAuSNbJOTnXHWYLv1jmnbNGK+wuv00M/8RlAoX1FpbtKzR+hmMkZ4LCbTHT4JBCHPaRah5EpeFUUqWibKibGHR32bC1no/Jjl2wucb+lm9bZskBqkb6NJjzHSvsRt7RcNqfQOSdfRsPUmHFHiOk6PillcWVjX0DYPYW01R8WpYTomnkCxf2vmZmdiZz45LHNK1tOSVdPDTBwYQb4+03ws8xAA/JhWcxpmvjABukdiTgGjyFK3jDw1+OzHyKcACPIRbdKijfviJH4SLTskNmZzTSaK1LciHeGCQWn8faE0sZdGKYAfCrnmEfdf1XYeLoG0BlMdK4/SP6WgHRzY76CiD/RKLfpHBmTPdpbNMSURkHgpc829W8UItlJIvY4ko7HFpfFyUyxW3S3k6QFMYQigqst7mxuDOXOFD8K9nxC5A3usjgKGhH6U6fiNxYNoHJSL1DL7b9jB2bK0s0rIYnSSEBrRZJWF1zU25OQ4w/tA7QvpBQvqhNqrvajkmPykr4/hW+no92OHv/c7slDZGSyTGAdRs0i9EmB+I6Cg5HqZfxykxwcRj21tHP4VI0rabiJYfxwj4nigi43A0kw88CsWMx5o2OZvJa7sV2u2QUbe2x+UzO0+AqZy0N4RVyU/QJmU+kKMtoPQARuhN9s2hMh7bNorTJADwgTHtf4hOru3vQkLGuADmgqzOkDn9rmBwsLvoyFknD8Yi9o78KufBnnt5kcCRVg0m0dOHKtoVQCZPJS8E2pb7RmXaIwODnDc77PKIOO1kJaBynMoAHhLMk7bKFvew5x+GQ1/HDwR5CmiRkhrAfiZAXfyVmryfxSvdPlbFj5Eg6ZET/VZ+GZlDXSdR9/NlF/F0hDUh9aYBZlDIjFA8leaDKWOY8nzuWj9QRsy8Vr20QR/ZXRXSRHa/wAmzH6ZkksBB5HYT3DfHK8Ho/SyhbJiZNNvgrR6efcZ7kdbvLUNem/g3kZIynRGvwjYJJpR70Mm8t7APISyPMMRAkHx+iihiujcMrFc5jjzbfKbxCqRqdHzJJTtlYeAmpMZ8pNo+rxGGsloa/7A7VmTr2AGHaC5w/CfUf2gMGtxf8gosqfUzAaGOSos+UZjNBkQAtJCTyxlr1oZS323WEjyD8+FVwUymK09gb9pnig8JZE+zSa4o4HKPlMsNaLCj3CNpc4gAKM6Wb9Z6i/HwXxwkhxaSSPoBQ0xKWvDH+t/WbsmebT8J1Rt+LnA9oSLKb+gZIT2ylhWOL5nueTZcSSU9iySdOY0f/GeUXIsgZxvKwLm9w4u6ME07wmvpx57d2vNKbHJgFzeQRar0WRv6iQDiivMp+ouX4zVsf8AHhExSmuUHHy0K5vaSg2GibhD5Epom1yCV5M22G1piSTFGTP8jyjNLeSLCWyRne4+E00gDzSH9Gvw8zpdrlxjZBc4cr3Uh/EVOGz+Lyu/TJ8HcMpocq73uEKOBwpf5RCnOs7nm47SzMksHlFSm+0uzDQKzQ5SRnNVJfKQ3klVsjkg0XJ32HSCuVcJQdSa01yVfr8zYsQg110ioF9vRHgZW1rW3+1aPTMwZEToXng8crF40tS2Oj2nGmSOZMDfaoTwka0vz8ciYgt+Tf8AIXGLK6CQOZf5CeSQfqAJAPk0JdkQ+27cBwewjfa0Hfwbwuh1CEB4DXqY8mbhFzHNc6EHi0BiWBuYeQtNg50EsYjma26rlbHoumU4s8GQ03wV2zCMjHe20ON9lFnTsZ53RUL+l4zTpYCTG9xBH2n1baA0W/6fKO41ES+PLDjye1EG/wDDtNTNJwQlsrNzuEdlAi0BIfkNv9V6HEv6HSzyNpDukyxvAQ+NtI+Q5RsDQCt5GZQU34tJ/Cy+uYrsrEypJB23aLWqA4ooTUImuwpWkcUpGBLxn54zMd8WS8NbwHkWj9Oic6N7ewWrVappsAwciTaLsm1m9Ie0ZDmXx0tt6gmsrTjR9Ufp0ssD/lEbofSL0LKY7NlIPBdYSnVYmwzSPb4K50OYiawe1FcLtj5t9I+n4cm8BFuoJVpUgLAT2mTzY4Ki8Ki1htVZkwbGaPKFyMtsDCS6qCzubrXNNd2Vy03C3Mz5IwWbSRfYRvp7UXbnNlv8WswcwyyWTYTPFzWh7I2NFu8rUgm/wYeoM8+81sd15pc6bmulc0FpAb5KBnzo3SSMLRbPP2gG6g6GXg0Cuw5M+gwyh7BzyvXuorKYGtB23c78J/FkNlbYKxsHAhx3BLNQeGtdfFBMgRtSLW5Q1jqKz0wyWZqH6fUt3ZHQSjVdcdlSFj3d8UCq9WkJyrHdoDMxG48Zmc63Bt/1VcysRNVvtIZYEw3jnvtO4HhjmkdLM6YKia9x7WhZ8tjB+4La9ARtdFnZOzY7tWahh7SRVgrPaTM6Kcc9LYY87MvYH1aJMCjMkOw523+wp7imKdgc0NP8kRrmlskxAYxyFnscPx37fkOeUzUvQH2bXT8N7gNjrH1aZPglijbYuvpJtEe0TsIeRY6ta3gt8EUny010LaaEhAvkD+yice3EfAUR7P8ARmgU5uwUA9nKZzx9oXZynw+hiorjG2qKPxySQha2hXxu2tWcj1HNhPvj3/bB6CGmmD4ZWu+yFXG7/q3k/Soi+bZvw5TsxIymtxNGBM0DsFYXT4wzMquV9O1HT5J4JWsaSRz/ADCxEeA5mpOO01S75eDtTM56geGukABJKX6LKY389plrTAZn7vBSXGk9vJ7oEpNLoGX2fRtIzaYA7uuUdJqVkjoLM6Zkghtf1KZOdvJIXn1PZbL6ONTfLPuDbS12GXFgcWg1ZJKf4+M2ZtEofL0KJ4PL7vsFDuDEvoFxtOhaRueDx4TjEw8FkYJ4eOnJZFoDHVckorzuRw0BgArKn/7l3o1TKO8zCwi24xbz2UmytOjLiWSDjwSmr9ABaf8Aq8j/ALkDL6fby33JSD2dyzw1xIuGK8MpgG4HsFOdPyJIRT74+13iaLFEAQXAj8qZUQjNDtbuiWsGEepB3fSSa1mbg5rR/Nd+57dm/CSarlNa11mjzyimewKZm9RlcZ/cAsNPKtkdjZkLW05riOQeQVQ2Zjskukrafj/NGvw4sdvxLvtpB8J7eImXbPIY6bEGignenxF2QCewOPyl+nRnIeGXu+lptOxi0NBHLfK5dmbhY3Ec1wezynWESY7qnNFqzDxA4cn4nz9Jrgab/EMZ+Lz0ftFC14Y/DnA1RpcIcpvxPRKKzNKgmaZIq554QOfp0jJyx7fgPKP0kvjqNxJZ4tWLg1dk9Vj6AYsKSF+6NxIaOkW7Vpo4wxwII7taA4cb220bXEdhJdTwSQ5sjflXDh5S/wDyc/6hLkTWM8bqcu0dqIWPDkDAKUTd/wCC+v7NbLGC0oFzDuTQhUuhBNopeGi8tN9LuieAinw0LCoYNgc4+Ef1p2lDWFk25yGxnWMqvCLa732bx4NIWIe3LMyu0hhJnjcwQY8kj+tpBKxMzvbyi5r97XgkELZ52LenP44LaNLBwNMZfZPxJABTVXQSMbqxfJmTE3VpHJ+6x4T7WDsyJQfJSOcgkUEqkB+jfRsuiGlaGHI+Jd9cALHYjzG5rgnrJ3NYK/mo7nssiujVYGS0Gr5TWNzHDk8rHabkF0gJJoFaPHma9g5A54SLkdNB7m1+3tUyZpiNEBdPugb7S/Iie7jtCkH9jCLKMvQHSsaByXeEsgZI3o1SMDqYdzlzk37LXva0EtSbPyAXHb2EXkTsDavsLNZmQ5slE9IpkXVF2TMB47FrM6rOZnU2ymGTkvcwn6CWOidt3+SmpYLbFjmj3GNf92Uxhhloe24ltdEpfOAXbAPNk/aZaVI4FgPQ7XPsRodou6HMAeKN8L6HjYwcLHBIsLIzYNsjyYR8gbW20B7cvHj4+TRRCOF+AthumuaHmN7acOwfIWlw2NMQc4csPf4SGTFdFIOPl2w/+QtJhR/9KAeyKKdE49Mp9HWQI5AGuAO7yVIcKOMDhU5hdG2IovHkL4wT2qN66FYWkUOFU5rJbFA0rC4AcqhrmxTlp6dyEKeswn6SL6URFqLdMw6UVJfyrGlcbp67pDyxDY7nsK9x4tKM/KMcgI6vlFK1nF2GwRDbfG5dZGMDIXDglDAueJGD63NV2LOZ4gx3+4ELnGboRCwSYrmOF8chYTUMNkUspaKG4raskMMzXO4jfwfwUj13HG2cBov9wP4XeBS+z5H6jEbM54+0kna2rA6Wk9T4RdmxOug4VaUZmC6JnHIK7dRj9B9OY2WTb2m5jMQ+f9Er0Vu3MAPla7L0x0kHA5qwpOZqWVcK1CNkjo3WwkDynGFluIbZISSRj4pdsgpo/wAoiCQ7gWeEvpoM10MzixoJsogO+QH90ghyi1pIdZDkW3UR71CuDyluX+G/Qy3UTSEyZiRYdwhXZxdJtB/cOEDkZBHG7mjYWqTdPMzLcRTSf5pVPLuJc48quXJ3OoffKP0zSZc2Y7r2XfSJ4jF2U4GnvzHWD8R/lTU8YYzC2lvMDSWYkNAeFmvU0FF1BLV6wqnEYOZp97492mOJH7cYceyUN7LzLdXZ4RzI3NjAcjaZJ+mj0LJDnezJ+13S0ml3g5or9p/ysPp73RytIW30+QZEbb/cE6AWbgCOeBjwOWncEdjPAaGjwlOkv3Qbb6FInEkLcpzT1wU+qxaYlpfqVNawu45peR5EYjFOQ3qUPdppMd7w4ELKx6s9gdHJ+5n91z19o6Wsxm63h7NzTf2pLGHNa4dtWe9PazFlzHHLhZFclaHFcS1zHjlhpEk/QaWFwPA4UXVD6URGFftrocUuiaXDvn0VwOEkPwclZwv1LzZ4u0x9t1m3EgrpsQa62opeGg/6b2w0tPLeEM6H2skSt4Du0bM5wfTVW/HMrDZ4PP8AJdrfpmkyIhJGW1w4f2KWT1KQyT9wGw/lNYw5rdkhuuig87FJIlj7Hf5S2HJ8/wDU2kmXEkcxvyicszBjuljLHsvjtfWf0jMpr3FvEnxeCsfqmkz6bLL7Ld203VdhFHaOr0wc+E/DyBKxvAK3mnuGRis3cktCGdjY2q45EYDJa5afteYG7EkEMoILeFJ/KhuSr+PWMD1zTQTu28d8LOyNkhkG0GrX0d8LMhnItL8jSYX8e2AelDHK10yqoT8MM3LLXcXbjyjI5GuNh1m+U2yPSzQNzbQDdDmiJAJtxJVC5JYlxWnDp6G4DkDhLp53yC2n5OTzF9PZ0oLGspp4spvg+i5BT5asH6RfSBxmZ0XS35UgdIznyvoOl6aMaMAD/CK03SI8NtbRf2mNBo4CRT+mMnECysDI/wCizeo4H+oPka1waWji/JsBaLNkppCz0h9yfbXBPNIuKezLrULYvTbWPD99sZK9vA7Db5/rRReb6eg2yvBLA0cgt87d39eCtNomFE9zT7TXF3Jv6CY6nCyTHFY7dzndt7Bqv/AXoqJwhbaZ83fo7IJJmiYVC3c7jvmqH5ukzxopMDObETuBaDf58j+6c/oI5Xlux3J5JPZu/wDyio9CbGWuDehxz/VL+Unh2h2llwALfPaZvjpwlA5IQWJjvgN1Y+k3jDZGdUfpG51HKsYPLK2WMxOo2Fl/UeklwblYrdkzOx/yC1eRiE06PgjpVyuZLE1uQ3a48X+UyVhj7PnmCxzM+HIjBY4O+Q+l9Rx6dGx3kgWkz9Cic73GVZP906gZ7cbW/QpHbWGFiiiiAw8Kri6P81FFhxYVPKii04qyOlXikmIc+VFFv4D+l1Kkf7jh4pRRAw0UYoG53A7QOvtBY0kAmvpRRHxms+eYvxy/jx8z0mOtgCWMgc12oog5/BvF6G6XywWiZv8AcUUXh16ehJ0AC08KmRjfcb8R/ZRRFPoxjvHa0MbTR48ImhtPHlRROXhNXpU9UyKKLgULs/ykcf8A6lyiibx+mV4a30//AL5//FM3c48X5P8A/FFF6C9Iq9E8/Eza+05j/wBtv8lFEt/7HP8A1L2AbRwuo/3KKJi8B/S93YQ2aAYTYHaii2fTT3B5j5+0UFFFz9OZFFFFhh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484455"/>
            <a:ext cx="8203707" cy="58261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26851" y="496948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FF"/>
                </a:solidFill>
                <a:latin typeface="Comic Sans MS" pitchFamily="66" charset="0"/>
              </a:rPr>
              <a:t>Salmo</a:t>
            </a:r>
            <a:r>
              <a:rPr lang="ca-ES" sz="3200" b="1" i="1" dirty="0">
                <a:solidFill>
                  <a:srgbClr val="FFFFFF"/>
                </a:solidFill>
                <a:latin typeface="Comic Sans MS" pitchFamily="66" charset="0"/>
              </a:rPr>
              <a:t>  26</a:t>
            </a:r>
            <a:r>
              <a:rPr lang="ca-ES" sz="3200" dirty="0">
                <a:solidFill>
                  <a:srgbClr val="FFFFFF"/>
                </a:solidFill>
                <a:latin typeface="Times New Roman" pitchFamily="18" charset="0"/>
              </a:rPr>
              <a:t>	</a:t>
            </a:r>
            <a:endParaRPr lang="ca-ES" sz="3200" b="1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15049" y="5725872"/>
            <a:ext cx="7042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2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El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 es mi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luz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 y mi </a:t>
            </a:r>
            <a:r>
              <a:rPr lang="ca-ES" sz="3200" b="1" i="1" dirty="0" err="1">
                <a:solidFill>
                  <a:srgbClr val="FFFF00"/>
                </a:solidFill>
                <a:latin typeface="Comic Sans MS" pitchFamily="66" charset="0"/>
              </a:rPr>
              <a:t>salvación</a:t>
            </a:r>
            <a:r>
              <a:rPr lang="ca-ES" sz="3200" b="1" i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63639" y="1857373"/>
            <a:ext cx="353507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El Señor es mi luz y mi salvación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¿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a quién temeré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El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Señor es la defensa de mi vida,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¿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50800" dist="38100" dir="10800000" algn="r" rotWithShape="0">
                    <a:srgbClr val="730E03"/>
                  </a:outerShdw>
                </a:effectLst>
                <a:latin typeface="Comic Sans MS" pitchFamily="66" charset="0"/>
              </a:rPr>
              <a:t>quién me hará temblar?. 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730E03">
                    <a:alpha val="60000"/>
                  </a:srgbClr>
                </a:glow>
                <a:outerShdw blurRad="50800" dist="38100" dir="10800000" algn="r" rotWithShape="0">
                  <a:srgbClr val="730E03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05" y="482819"/>
            <a:ext cx="8119105" cy="5814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85785" y="502275"/>
            <a:ext cx="76870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Escúchame, Señor, que te llamo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; ten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piedad, respóndeme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Oigo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 mí corazón: “busquen </a:t>
            </a:r>
            <a:endParaRPr lang="es-PE" sz="2800" i="1" dirty="0" smtClean="0">
              <a:solidFill>
                <a:srgbClr val="FFFFFF"/>
              </a:solidFill>
              <a:effectLst>
                <a:glow rad="101600">
                  <a:srgbClr val="730E03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 </a:t>
            </a:r>
            <a:r>
              <a:rPr lang="es-PE" sz="2800" i="1" dirty="0"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rostro”. </a:t>
            </a:r>
            <a:endParaRPr lang="ca-ES" sz="2800" b="1" i="1" dirty="0">
              <a:solidFill>
                <a:srgbClr val="FFFFFF"/>
              </a:solidFill>
              <a:effectLst>
                <a:glow rad="101600">
                  <a:srgbClr val="730E03"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85785" y="5656419"/>
            <a:ext cx="782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El </a:t>
            </a:r>
            <a:r>
              <a:rPr lang="ca-ES" sz="3600" b="1" i="1" dirty="0" err="1">
                <a:solidFill>
                  <a:srgbClr val="FFFF00"/>
                </a:solidFill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 es mi </a:t>
            </a:r>
            <a:r>
              <a:rPr lang="ca-ES" sz="3600" b="1" i="1" dirty="0" err="1">
                <a:solidFill>
                  <a:srgbClr val="FFFF00"/>
                </a:solidFill>
                <a:latin typeface="Comic Sans MS" pitchFamily="66" charset="0"/>
              </a:rPr>
              <a:t>luz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 y mi </a:t>
            </a:r>
            <a:r>
              <a:rPr lang="ca-ES" sz="3600" b="1" i="1" dirty="0" err="1">
                <a:solidFill>
                  <a:srgbClr val="FFFF00"/>
                </a:solidFill>
                <a:latin typeface="Comic Sans MS" pitchFamily="66" charset="0"/>
              </a:rPr>
              <a:t>salvación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42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9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1" y="469522"/>
            <a:ext cx="8162868" cy="5863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42910" y="5455754"/>
            <a:ext cx="782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El </a:t>
            </a:r>
            <a:r>
              <a:rPr lang="ca-ES" sz="3600" b="1" i="1" dirty="0" err="1">
                <a:solidFill>
                  <a:srgbClr val="FFFF00"/>
                </a:solidFill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 es mi </a:t>
            </a:r>
            <a:r>
              <a:rPr lang="ca-ES" sz="3600" b="1" i="1" dirty="0" err="1">
                <a:solidFill>
                  <a:srgbClr val="FFFF00"/>
                </a:solidFill>
                <a:latin typeface="Comic Sans MS" pitchFamily="66" charset="0"/>
              </a:rPr>
              <a:t>luz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 y mi </a:t>
            </a:r>
            <a:r>
              <a:rPr lang="ca-ES" sz="3600" b="1" i="1" dirty="0" err="1">
                <a:solidFill>
                  <a:srgbClr val="FFFF00"/>
                </a:solidFill>
                <a:latin typeface="Comic Sans MS" pitchFamily="66" charset="0"/>
              </a:rPr>
              <a:t>salvación</a:t>
            </a:r>
            <a:r>
              <a:rPr lang="ca-ES" sz="3600" b="1" i="1" dirty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42910" y="666040"/>
            <a:ext cx="74037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rostro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buscaré, Señor, no me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escondas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rostro</a:t>
            </a:r>
            <a:r>
              <a:rPr lang="ca-ES" sz="28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No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rechaces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con ira a 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siervo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ca-ES" sz="28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tú</a:t>
            </a:r>
            <a:r>
              <a:rPr lang="ca-ES" sz="28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eres mi auxilio.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  <a:endParaRPr lang="ca-ES" sz="28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" y="461329"/>
            <a:ext cx="8197274" cy="5858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9 CuadroTexto"/>
          <p:cNvSpPr txBox="1"/>
          <p:nvPr/>
        </p:nvSpPr>
        <p:spPr>
          <a:xfrm>
            <a:off x="1181096" y="5867791"/>
            <a:ext cx="775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Cantos sugeridos: Tan cerca de </a:t>
            </a:r>
            <a:r>
              <a:rPr lang="es-ES_tradnl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mí. </a:t>
            </a:r>
            <a:r>
              <a:rPr lang="es-ES_tradnl" sz="2400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Jesús estoy aquí.</a:t>
            </a:r>
            <a:endParaRPr lang="es-PE" sz="2400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7962" y="377483"/>
            <a:ext cx="8197274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Ambientación</a:t>
            </a:r>
            <a:r>
              <a:rPr lang="es-ES_tradnl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: </a:t>
            </a:r>
            <a:r>
              <a:rPr lang="es-ES_tradnl" sz="240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Para toda la cuaresma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un camino de papel. Una flecha grande de papel con la inscripción: </a:t>
            </a:r>
            <a:r>
              <a:rPr lang="es-ES_tradnl" sz="2400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“hacia la Pascua”</a:t>
            </a:r>
            <a:r>
              <a:rPr lang="es-ES_tradnl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. </a:t>
            </a:r>
            <a:r>
              <a:rPr lang="es-ES_tradnl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anose="020B0606020202030204" pitchFamily="34" charset="0"/>
              </a:rPr>
              <a:t>Vela grande con una imagen de Cristo Resucitado o Señor de la Misericordia.</a:t>
            </a: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2653" y="2409919"/>
            <a:ext cx="33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Berlin Sans FB Demi" panose="020E0802020502020306" pitchFamily="34" charset="0"/>
              </a:rPr>
              <a:t>“Hacia la Pascua”</a:t>
            </a:r>
            <a:endParaRPr lang="en-US" sz="28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8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6" y="488818"/>
            <a:ext cx="8160616" cy="5808951"/>
          </a:xfrm>
          <a:prstGeom prst="rect">
            <a:avLst/>
          </a:prstGeom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77547" y="5656419"/>
            <a:ext cx="782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ca-ES" sz="36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El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Señor</a:t>
            </a:r>
            <a:r>
              <a:rPr lang="ca-ES" sz="36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es mi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luz</a:t>
            </a:r>
            <a:r>
              <a:rPr lang="ca-ES" sz="36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y mi </a:t>
            </a:r>
            <a:r>
              <a:rPr lang="ca-ES" sz="3600" b="1" i="1" dirty="0" err="1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salvación</a:t>
            </a:r>
            <a:r>
              <a:rPr lang="ca-ES" sz="3600" b="1" i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77546" y="438962"/>
            <a:ext cx="825789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1400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Espero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gozar de la dicha del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Señor en 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el país de la vida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. Espera 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en el Señor, sé valiente,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ten 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ánimo, </a:t>
            </a:r>
            <a:r>
              <a:rPr lang="es-PE" sz="2800" b="1" i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espera </a:t>
            </a:r>
            <a:r>
              <a:rPr lang="es-PE" sz="2800" b="1" i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omic Sans MS" pitchFamily="66" charset="0"/>
              </a:rPr>
              <a:t>en el Señor.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2800" b="1" i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5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507717"/>
            <a:ext cx="8113690" cy="5790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6 CuadroTexto"/>
          <p:cNvSpPr txBox="1"/>
          <p:nvPr/>
        </p:nvSpPr>
        <p:spPr>
          <a:xfrm>
            <a:off x="2415588" y="3299295"/>
            <a:ext cx="6524131" cy="120032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maldición de la tierra y todas las persecuciones y tormentos que has recibido. </a:t>
            </a:r>
            <a:r>
              <a:rPr lang="es-ES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¡Oh Salvador! ¡Fuente de amor humillado hasta nosotros y hasta un </a:t>
            </a:r>
            <a:r>
              <a:rPr lang="es-ES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suplicio</a:t>
            </a:r>
            <a:endParaRPr lang="es-PE" sz="2400" i="1" dirty="0">
              <a:solidFill>
                <a:srgbClr val="FFFFFF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714" y="507717"/>
            <a:ext cx="3413760" cy="739302"/>
          </a:xfrm>
          <a:prstGeom prst="round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802921" y="653281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i="1" dirty="0"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Motivación: </a:t>
            </a:r>
            <a:endParaRPr lang="en-US" sz="2400" dirty="0"/>
          </a:p>
        </p:txBody>
      </p:sp>
      <p:sp>
        <p:nvSpPr>
          <p:cNvPr id="13" name="6 CuadroTexto"/>
          <p:cNvSpPr txBox="1"/>
          <p:nvPr/>
        </p:nvSpPr>
        <p:spPr>
          <a:xfrm>
            <a:off x="513714" y="1265062"/>
            <a:ext cx="8090318" cy="230832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Para san Vicente, Jesús es el esplendor del Padre, la luz que ilumina a toda persona, la imagen perfecta del hombre nuevo, de la mujer nueva. Por eso nos invita a contemplarlo: 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Miremos al Hijo de Dios: ¡qué corazón tan caritativo! ¡qué llama de amor! Jesús mío, dinos, por favor, qué es lo que te ha sacado del cielo para venir a sufrir la</a:t>
            </a:r>
            <a:endParaRPr lang="es-ES_tradnl" sz="2400" i="1" dirty="0" smtClean="0">
              <a:solidFill>
                <a:srgbClr val="FFFFFF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i="1" dirty="0">
              <a:solidFill>
                <a:srgbClr val="FFFFFF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6 CuadroTexto"/>
          <p:cNvSpPr txBox="1"/>
          <p:nvPr/>
        </p:nvSpPr>
        <p:spPr>
          <a:xfrm>
            <a:off x="489397" y="4384405"/>
            <a:ext cx="8113690" cy="193899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infame</a:t>
            </a:r>
            <a:r>
              <a:rPr lang="es-ES" sz="24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 ¿Quién ha amado en esto al prójimo más que tú? Viniste a exponerte a todas nuestras miserias, a tomar la forma de pecador, a llevar una vida de sufrimiento y a padecer por nosotros una muerte ignominiosa; ¿hay amor semejante? ¿Quién podría amar de una forma tan supereminente? (XI, 555</a:t>
            </a:r>
            <a:r>
              <a:rPr lang="es-ES" sz="24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).</a:t>
            </a:r>
            <a:endParaRPr lang="es-PE" sz="2400" i="1" dirty="0">
              <a:solidFill>
                <a:srgbClr val="FFFFFF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aresma, un tiempo para renovar la fe, la esperanza y la caridad: Papa  Francisco – Presencia. Digit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" y="505374"/>
            <a:ext cx="8114022" cy="574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90426" y="1212247"/>
            <a:ext cx="3965664" cy="2202074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s-ES_tradnl" b="1" u="sng" dirty="0" smtClean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Un </a:t>
            </a:r>
            <a:r>
              <a:rPr lang="es-ES_tradnl" b="1" u="sng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tiempo para SUBIR</a:t>
            </a:r>
            <a:r>
              <a:rPr lang="es-ES_tradnl" b="1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: </a:t>
            </a:r>
            <a:endParaRPr lang="es-ES_tradnl" b="1" dirty="0" smtClean="0">
              <a:effectLst>
                <a:glow rad="101600">
                  <a:srgbClr val="000032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_tradnl" sz="2800" b="1" dirty="0" smtClean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dedicar </a:t>
            </a:r>
            <a:r>
              <a:rPr lang="es-ES_tradnl" sz="2800" b="1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un buen tiempo </a:t>
            </a:r>
            <a:endParaRPr lang="es-ES_tradnl" sz="2800" b="1" dirty="0" smtClean="0">
              <a:effectLst>
                <a:glow rad="101600">
                  <a:srgbClr val="000032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_tradnl" sz="2800" b="1" dirty="0" smtClean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a </a:t>
            </a:r>
            <a:r>
              <a:rPr lang="es-ES_tradnl" sz="2800" b="1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la contemplación </a:t>
            </a:r>
            <a:endParaRPr lang="es-ES_tradnl" sz="2800" b="1" dirty="0" smtClean="0">
              <a:effectLst>
                <a:glow rad="101600">
                  <a:srgbClr val="000032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_tradnl" sz="2800" b="1" dirty="0" smtClean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de Jesús </a:t>
            </a:r>
            <a:r>
              <a:rPr lang="es-ES_tradnl" sz="2800" b="1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mediante </a:t>
            </a:r>
            <a:endParaRPr lang="es-ES_tradnl" sz="2800" b="1" dirty="0" smtClean="0">
              <a:effectLst>
                <a:glow rad="101600">
                  <a:srgbClr val="000032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ES_tradnl" sz="2800" b="1" dirty="0" smtClean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la </a:t>
            </a:r>
            <a:r>
              <a:rPr lang="es-ES_tradnl" sz="2800" b="1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oración. </a:t>
            </a:r>
            <a:r>
              <a:rPr lang="es-ES" sz="2800" b="1" dirty="0">
                <a:effectLst>
                  <a:glow rad="101600">
                    <a:srgbClr val="000032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 </a:t>
            </a:r>
            <a:endParaRPr lang="es-PE" sz="2800" dirty="0">
              <a:effectLst>
                <a:glow rad="101600">
                  <a:srgbClr val="000032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PE" dirty="0">
              <a:solidFill>
                <a:srgbClr val="FFFF00"/>
              </a:solidFill>
              <a:effectLst>
                <a:glow rad="101600">
                  <a:srgbClr val="000032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252577" y="296535"/>
            <a:ext cx="4589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5400" b="1" cap="all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Cuaresma: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71089" y="4322415"/>
            <a:ext cx="8426996" cy="179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3200" b="1" u="sng" kern="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Un tiempo para BAJAR</a:t>
            </a:r>
            <a:r>
              <a:rPr lang="es-ES_tradnl" sz="3200" b="1" kern="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: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kern="0" dirty="0">
                <a:solidFill>
                  <a:srgbClr val="FFFFFF"/>
                </a:solidFill>
                <a:effectLst>
                  <a:glow rad="101600">
                    <a:srgbClr val="000036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¿qué acciones puedes realizar esta semana para “transfigurar” tu realidad personal, familiar, comunitaria…?</a:t>
            </a:r>
            <a:endParaRPr lang="es-PE" sz="2800" kern="0" dirty="0">
              <a:solidFill>
                <a:srgbClr val="FFFFFF"/>
              </a:solidFill>
              <a:effectLst>
                <a:glow rad="101600">
                  <a:srgbClr val="000036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PE" sz="2800" kern="0" dirty="0">
              <a:solidFill>
                <a:srgbClr val="FFFFFF"/>
              </a:solidFill>
              <a:effectLst>
                <a:glow rad="101600">
                  <a:srgbClr val="000036">
                    <a:alpha val="60000"/>
                  </a:srgbClr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La oración en Cuaresm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495" y="499254"/>
            <a:ext cx="8214849" cy="57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42910" y="3212976"/>
            <a:ext cx="72152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400" kern="0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1776" y="1951316"/>
            <a:ext cx="8250837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PADRE BUENO, </a:t>
            </a:r>
            <a:endParaRPr lang="es-ES_tradnl" sz="2600" b="1" kern="0" dirty="0" smtClean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danos </a:t>
            </a:r>
            <a:r>
              <a:rPr lang="es-ES_tradnl" sz="28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tu Espíritu </a:t>
            </a:r>
            <a:r>
              <a:rPr lang="es-ES_tradnl" sz="28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Santo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4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escuchar tu HIJO</a:t>
            </a: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conocerte siempre más…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aprender de tu HIJO a amar sin condiciones…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realizar tu proyecto de amor…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manifestar el amor que nos tienes…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darte a conocer con nuestra vida…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chemeClr val="accent4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para dar testimonio de ti</a:t>
            </a:r>
            <a:r>
              <a:rPr lang="es-ES_tradnl" sz="26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…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878665" y="457200"/>
            <a:ext cx="2613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Times New Roman" pitchFamily="18" charset="0"/>
                <a:cs typeface="Arial" pitchFamily="34" charset="0"/>
              </a:rPr>
              <a:t>Oración final </a:t>
            </a:r>
            <a:endParaRPr lang="es-ES_tradnl" sz="2800" dirty="0">
              <a:effectLst>
                <a:glow rad="101600">
                  <a:schemeClr val="accent2">
                    <a:lumMod val="1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s-PE" kern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249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a comprender la Cuaresma: Una exposición introductoria – Cambio Polít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492801"/>
            <a:ext cx="8155342" cy="579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42910" y="3212976"/>
            <a:ext cx="72152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s-PE" sz="2400" kern="0" dirty="0">
              <a:solidFill>
                <a:srgbClr val="FFFFFF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4687" y="2431447"/>
            <a:ext cx="7571683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 smtClean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</a:t>
            </a: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anunciar tu Buena Nueva…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encontrar en ti la vida…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ser instrumentos de tu amor…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vivir de acuerdo a tu voluntad…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hacer vida las Escrituras…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proclamar que solo Tú eres Dios…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que en ti encontremos vida y salvación… 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600" b="1" kern="0" dirty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para imitar a tu HIJO… AMÉN</a:t>
            </a:r>
            <a:r>
              <a:rPr lang="es-ES_tradnl" sz="2600" b="1" kern="0" dirty="0" smtClean="0">
                <a:solidFill>
                  <a:srgbClr val="FFFFFF"/>
                </a:solidFill>
                <a:effectLst>
                  <a:glow rad="101600">
                    <a:srgbClr val="6F0572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.</a:t>
            </a:r>
            <a:endParaRPr lang="es-PE" sz="2600" b="1" kern="0" dirty="0">
              <a:solidFill>
                <a:srgbClr val="FFFFFF"/>
              </a:solidFill>
              <a:effectLst>
                <a:glow rad="101600">
                  <a:srgbClr val="6F0572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Forte" pitchFamily="66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s-PE" kern="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63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8" y="404128"/>
            <a:ext cx="8142051" cy="5971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77747" y="6282282"/>
            <a:ext cx="5185052" cy="430887"/>
          </a:xfrm>
          <a:prstGeom prst="rect">
            <a:avLst/>
          </a:prstGeom>
          <a:solidFill>
            <a:srgbClr val="6F057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Texto de </a:t>
            </a:r>
            <a:r>
              <a:rPr lang="es-PE" sz="1100" dirty="0" err="1">
                <a:solidFill>
                  <a:schemeClr val="bg1"/>
                </a:solidFill>
                <a:latin typeface="Poor Richard" pitchFamily="18" charset="0"/>
              </a:rPr>
              <a:t>Lectio</a:t>
            </a: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 Divina:  Padre César Chávez  </a:t>
            </a:r>
            <a:r>
              <a:rPr lang="es-PE" sz="1100" dirty="0" err="1">
                <a:solidFill>
                  <a:schemeClr val="bg1"/>
                </a:solidFill>
                <a:latin typeface="Poor Richard" pitchFamily="18" charset="0"/>
              </a:rPr>
              <a:t>Alva</a:t>
            </a: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 (Chuno) </a:t>
            </a:r>
            <a:r>
              <a:rPr lang="es-PE" sz="1100" dirty="0" err="1">
                <a:solidFill>
                  <a:schemeClr val="bg1"/>
                </a:solidFill>
                <a:latin typeface="Poor Richard" pitchFamily="18" charset="0"/>
              </a:rPr>
              <a:t>C.ongregación</a:t>
            </a: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es-PE" sz="1100" dirty="0" err="1">
                <a:solidFill>
                  <a:schemeClr val="bg1"/>
                </a:solidFill>
                <a:latin typeface="Poor Richard" pitchFamily="18" charset="0"/>
              </a:rPr>
              <a:t>Power</a:t>
            </a: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 Point :  Sor Pilar </a:t>
            </a:r>
            <a:r>
              <a:rPr lang="es-PE" sz="1100" dirty="0" err="1">
                <a:solidFill>
                  <a:schemeClr val="bg1"/>
                </a:solidFill>
                <a:latin typeface="Poor Richard" pitchFamily="18" charset="0"/>
              </a:rPr>
              <a:t>Caycho</a:t>
            </a:r>
            <a:r>
              <a:rPr lang="es-PE" sz="1100" dirty="0">
                <a:solidFill>
                  <a:schemeClr val="bg1"/>
                </a:solidFill>
                <a:latin typeface="Poor Richard" pitchFamily="18" charset="0"/>
              </a:rPr>
              <a:t> Vela  - Hija de la Caridad de San Vicente de </a:t>
            </a:r>
            <a:r>
              <a:rPr lang="es-PE" sz="1100" dirty="0" smtClean="0">
                <a:solidFill>
                  <a:schemeClr val="bg1"/>
                </a:solidFill>
                <a:latin typeface="Poor Richard" pitchFamily="18" charset="0"/>
              </a:rPr>
              <a:t>Paúl</a:t>
            </a:r>
            <a:endParaRPr lang="es-PE" sz="1100" dirty="0">
              <a:solidFill>
                <a:schemeClr val="bg1"/>
              </a:solidFill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2" y="463821"/>
            <a:ext cx="8138224" cy="5859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Rectángulo"/>
          <p:cNvSpPr/>
          <p:nvPr/>
        </p:nvSpPr>
        <p:spPr>
          <a:xfrm>
            <a:off x="2043160" y="463822"/>
            <a:ext cx="5357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</a:rPr>
              <a:t>AMBIENTACIÓN:</a:t>
            </a:r>
            <a:r>
              <a:rPr lang="es-ES_tradnl" sz="2400" dirty="0">
                <a:solidFill>
                  <a:srgbClr val="FFFF00"/>
                </a:solidFill>
              </a:rPr>
              <a:t>  </a:t>
            </a:r>
            <a:endParaRPr lang="es-PE" sz="2400" dirty="0">
              <a:solidFill>
                <a:srgbClr val="FFFF00"/>
              </a:solidFill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3371006" y="4506735"/>
            <a:ext cx="4956290" cy="1384995"/>
          </a:xfrm>
          <a:prstGeom prst="rect">
            <a:avLst/>
          </a:prstGeom>
          <a:solidFill>
            <a:schemeClr val="bg2">
              <a:lumMod val="50000"/>
              <a:alpha val="47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Esta confianza es la que nos mantiene firmes a pesar de los obstáculos del camino.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77442" y="1161839"/>
            <a:ext cx="5329382" cy="3108543"/>
          </a:xfrm>
          <a:prstGeom prst="rect">
            <a:avLst/>
          </a:prstGeom>
          <a:solidFill>
            <a:schemeClr val="bg2">
              <a:lumMod val="50000"/>
              <a:alpha val="47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Jesús, en medio del camino hacia Jerusalén, donde le espera la muerte, muestra su rostro luminoso, el de Hijo de Dios.  Hoy también nosotros ponemos nuestra confianza en el Señor crucificado y resucitado. </a:t>
            </a:r>
            <a:endParaRPr lang="es-PE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8b/00/f0/8b00f08bd35ff2fd305aae02bec00e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7" y="480291"/>
            <a:ext cx="8139319" cy="58558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89527" y="1084467"/>
            <a:ext cx="81857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Señor Jesús, en estos días de cuaresma, danos también a nosotros la gracia que diste a Pedro, </a:t>
            </a:r>
            <a:r>
              <a:rPr lang="es-PE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Santiago </a:t>
            </a:r>
            <a:r>
              <a:rPr lang="es-PE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y Juan, de </a:t>
            </a:r>
            <a:r>
              <a:rPr lang="es-PE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                                                         conocerte </a:t>
            </a:r>
            <a:r>
              <a:rPr lang="es-PE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vivencialmente, </a:t>
            </a:r>
            <a:r>
              <a:rPr lang="es-PE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                                                         para que </a:t>
            </a:r>
            <a:r>
              <a:rPr lang="es-PE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viendo tu </a:t>
            </a:r>
            <a:r>
              <a:rPr lang="es-PE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                                                    manifestación </a:t>
            </a:r>
            <a:r>
              <a:rPr lang="es-PE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y </a:t>
            </a:r>
            <a:r>
              <a:rPr lang="es-PE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                                                            reconociendo                                                                     el testimonio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 que el Padre dio de ti,                                               </a:t>
            </a:r>
            <a:r>
              <a:rPr lang="es-ES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reconociéndote </a:t>
            </a:r>
            <a:r>
              <a:rPr lang="es-ES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como su HIJO elegido, </a:t>
            </a:r>
            <a:r>
              <a:rPr lang="es-ES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                             te escuchemos </a:t>
            </a:r>
            <a:r>
              <a:rPr lang="es-ES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y te sigamos, asumiendo tus enseñanzas, haciendo nuestro tu estilo de vida, </a:t>
            </a:r>
            <a:r>
              <a:rPr lang="es-ES" sz="2600" b="1" i="1" dirty="0" smtClean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viviendo </a:t>
            </a:r>
            <a:r>
              <a:rPr lang="es-ES" sz="2600" b="1" i="1" dirty="0">
                <a:solidFill>
                  <a:srgbClr val="2D0501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38100" dir="10800000" algn="r" rotWithShape="0">
                    <a:srgbClr val="FFFFFF"/>
                  </a:outerShdw>
                </a:effectLst>
                <a:latin typeface="Adobe Gothic Std B"/>
              </a:rPr>
              <a:t>a tu manera. </a:t>
            </a:r>
            <a:endParaRPr lang="es-PE" sz="2600" b="1" i="1" dirty="0">
              <a:solidFill>
                <a:srgbClr val="2D0501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38100" dir="10800000" algn="r" rotWithShape="0">
                  <a:srgbClr val="FFFFFF"/>
                </a:outerShdw>
              </a:effectLst>
              <a:latin typeface="Adobe Gothic Std B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2904" y="480291"/>
            <a:ext cx="2540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inicial</a:t>
            </a:r>
            <a:endParaRPr lang="es-P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297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98120"/>
            <a:ext cx="8141436" cy="579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5 CuadroTexto"/>
          <p:cNvSpPr txBox="1"/>
          <p:nvPr/>
        </p:nvSpPr>
        <p:spPr>
          <a:xfrm>
            <a:off x="467543" y="2386225"/>
            <a:ext cx="8242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Ayúdanos a vivir lo que nos pides amando como Tú,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teniendo tus mismos sentimientos y actitudes.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así sea.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9913" y="611069"/>
            <a:ext cx="7516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Regálanos la gracia de encontrarte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vivo y presente en tu palabra escrita,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para que cada vez te conozcamos más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</a:rPr>
              <a:t>y hagamos vida lo que Tú nos has dejado en ella. </a:t>
            </a:r>
          </a:p>
        </p:txBody>
      </p:sp>
    </p:spTree>
    <p:extLst>
      <p:ext uri="{BB962C8B-B14F-4D97-AF65-F5344CB8AC3E}">
        <p14:creationId xmlns:p14="http://schemas.microsoft.com/office/powerpoint/2010/main" val="239347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2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62/5b/0e/625b0e1020b25eef5276155d8dc054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0" y="525310"/>
            <a:ext cx="8194230" cy="58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8" y="1440872"/>
            <a:ext cx="2449729" cy="175517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8 CuadroTexto"/>
          <p:cNvSpPr txBox="1"/>
          <p:nvPr/>
        </p:nvSpPr>
        <p:spPr>
          <a:xfrm>
            <a:off x="5665910" y="613471"/>
            <a:ext cx="189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Motivación</a:t>
            </a:r>
            <a:r>
              <a:rPr lang="es-PE" sz="2400" b="1" i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:</a:t>
            </a:r>
            <a:endParaRPr lang="es-PE" sz="2400" b="1" i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" pitchFamily="18" charset="0"/>
            </a:endParaRPr>
          </a:p>
        </p:txBody>
      </p:sp>
      <p:sp>
        <p:nvSpPr>
          <p:cNvPr id="6" name="8 CuadroTexto"/>
          <p:cNvSpPr txBox="1"/>
          <p:nvPr/>
        </p:nvSpPr>
        <p:spPr>
          <a:xfrm>
            <a:off x="3205015" y="1211934"/>
            <a:ext cx="5443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En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el camino hacia la cruz, Jesús quiere animar a sus discípulos y les manifiesta su verdadera identidad. Pedro, Santiago y Juan, reciben 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              una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invitación: Subir a la montaña. 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3605013" y="3196042"/>
            <a:ext cx="5046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Encarar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el camino de la vida en compañía de Jesús. Sentirle cercano, convivir con Él, escucharle, transformará 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               nuestra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vida y nos hará 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                        ver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con otros ojos 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                                           la 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realidad. </a:t>
            </a:r>
            <a:r>
              <a:rPr lang="es-PE" sz="24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                                    Escuchemos</a:t>
            </a:r>
            <a:r>
              <a:rPr lang="es-PE" sz="24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" pitchFamily="18" charset="0"/>
              </a:rPr>
              <a:t>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10" y="544817"/>
            <a:ext cx="2273808" cy="8960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4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9" y="493127"/>
            <a:ext cx="8130637" cy="5810396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12273" y="1540435"/>
            <a:ext cx="343461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600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es-ES" sz="3600" spc="-1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aquel tiempo, Jesús tomó  a Pedro, a Juan y a Santiago y subió a lo alto de la </a:t>
            </a:r>
            <a:r>
              <a:rPr lang="es-ES" sz="3600" spc="-15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montaña, </a:t>
            </a:r>
            <a:r>
              <a:rPr lang="es-ES" sz="3600" spc="-15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para orar. 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0330" y="887285"/>
            <a:ext cx="376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Lucas 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9, </a:t>
            </a:r>
            <a:r>
              <a:rPr lang="es-E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 b-36 </a:t>
            </a:r>
            <a:endParaRPr lang="es-PE" sz="2800" dirty="0">
              <a:solidFill>
                <a:srgbClr val="C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93479" y="2554948"/>
            <a:ext cx="6463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Tabor </a:t>
            </a:r>
          </a:p>
        </p:txBody>
      </p:sp>
    </p:spTree>
    <p:extLst>
      <p:ext uri="{BB962C8B-B14F-4D97-AF65-F5344CB8AC3E}">
        <p14:creationId xmlns:p14="http://schemas.microsoft.com/office/powerpoint/2010/main" val="73106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0" y="468548"/>
            <a:ext cx="8163129" cy="5883613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983309" y="1254659"/>
            <a:ext cx="326577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600" dirty="0" smtClean="0"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Y mientras </a:t>
            </a:r>
            <a:r>
              <a:rPr lang="es-ES" sz="3600" dirty="0">
                <a:latin typeface="Georgia" panose="02040502050405020303" pitchFamily="18" charset="0"/>
                <a:ea typeface="Arial Unicode MS" pitchFamily="34" charset="-128"/>
                <a:cs typeface="Arial Unicode MS" pitchFamily="34" charset="-128"/>
              </a:rPr>
              <a:t>oraba, el aspecto de su rostro cambió, sus vestidos brillaban de blancos.    </a:t>
            </a:r>
          </a:p>
        </p:txBody>
      </p:sp>
    </p:spTree>
    <p:extLst>
      <p:ext uri="{BB962C8B-B14F-4D97-AF65-F5344CB8AC3E}">
        <p14:creationId xmlns:p14="http://schemas.microsoft.com/office/powerpoint/2010/main" val="10201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quare bevel">
  <a:themeElements>
    <a:clrScheme name="squar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1367</Words>
  <Application>Microsoft Office PowerPoint</Application>
  <PresentationFormat>Presentación en pantalla (4:3)</PresentationFormat>
  <Paragraphs>107</Paragraphs>
  <Slides>35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35</vt:i4>
      </vt:variant>
    </vt:vector>
  </HeadingPairs>
  <TitlesOfParts>
    <vt:vector size="64" baseType="lpstr">
      <vt:lpstr>Adobe Gothic Std B</vt:lpstr>
      <vt:lpstr>Arial</vt:lpstr>
      <vt:lpstr>Arial Black</vt:lpstr>
      <vt:lpstr>Arial Narrow</vt:lpstr>
      <vt:lpstr>Arial Unicode MS</vt:lpstr>
      <vt:lpstr>Bell MT</vt:lpstr>
      <vt:lpstr>Berlin Sans FB Demi</vt:lpstr>
      <vt:lpstr>Calibri</vt:lpstr>
      <vt:lpstr>Century</vt:lpstr>
      <vt:lpstr>Comic Sans MS</vt:lpstr>
      <vt:lpstr>Forte</vt:lpstr>
      <vt:lpstr>Georgia</vt:lpstr>
      <vt:lpstr>Kristen ITC</vt:lpstr>
      <vt:lpstr>Poor Richard</vt:lpstr>
      <vt:lpstr>Script MT Bold</vt:lpstr>
      <vt:lpstr>Segoe UI</vt:lpstr>
      <vt:lpstr>Square721 Cn BT</vt:lpstr>
      <vt:lpstr>Swis721 Lt BT</vt:lpstr>
      <vt:lpstr>Times</vt:lpstr>
      <vt:lpstr>Times New Roman</vt:lpstr>
      <vt:lpstr>Wingdings</vt:lpstr>
      <vt:lpstr>Default Design</vt:lpstr>
      <vt:lpstr>Diseño predeterminado</vt:lpstr>
      <vt:lpstr>2_Diseño predeterminado</vt:lpstr>
      <vt:lpstr>En blanco</vt:lpstr>
      <vt:lpstr>1_Diseño predeterminado</vt:lpstr>
      <vt:lpstr>1_Default Design</vt:lpstr>
      <vt:lpstr>2_Default Design</vt:lpstr>
      <vt:lpstr>square bevel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160</cp:revision>
  <dcterms:created xsi:type="dcterms:W3CDTF">2016-02-15T16:26:28Z</dcterms:created>
  <dcterms:modified xsi:type="dcterms:W3CDTF">2022-03-07T21:44:10Z</dcterms:modified>
</cp:coreProperties>
</file>