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1" r:id="rId5"/>
    <p:sldMasterId id="2147483733" r:id="rId6"/>
    <p:sldMasterId id="2147483745" r:id="rId7"/>
    <p:sldMasterId id="2147483757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5" r:id="rId16"/>
    <p:sldId id="292" r:id="rId17"/>
    <p:sldId id="266" r:id="rId18"/>
    <p:sldId id="267" r:id="rId19"/>
    <p:sldId id="268" r:id="rId20"/>
    <p:sldId id="293" r:id="rId21"/>
    <p:sldId id="271" r:id="rId22"/>
    <p:sldId id="272" r:id="rId23"/>
    <p:sldId id="273" r:id="rId24"/>
    <p:sldId id="288" r:id="rId25"/>
    <p:sldId id="274" r:id="rId26"/>
    <p:sldId id="275" r:id="rId27"/>
    <p:sldId id="276" r:id="rId28"/>
    <p:sldId id="277" r:id="rId29"/>
    <p:sldId id="289" r:id="rId30"/>
    <p:sldId id="290" r:id="rId31"/>
    <p:sldId id="278" r:id="rId32"/>
    <p:sldId id="279" r:id="rId33"/>
    <p:sldId id="280" r:id="rId34"/>
    <p:sldId id="281" r:id="rId35"/>
    <p:sldId id="282" r:id="rId36"/>
    <p:sldId id="284" r:id="rId37"/>
    <p:sldId id="285" r:id="rId38"/>
    <p:sldId id="286" r:id="rId39"/>
    <p:sldId id="295" r:id="rId40"/>
    <p:sldId id="287" r:id="rId4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D3"/>
    <a:srgbClr val="FFEEC0"/>
    <a:srgbClr val="FFEDBD"/>
    <a:srgbClr val="FFFFFF"/>
    <a:srgbClr val="FEEDBF"/>
    <a:srgbClr val="384355"/>
    <a:srgbClr val="C9A857"/>
    <a:srgbClr val="FF0066"/>
    <a:srgbClr val="19FF8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D8383-0E5F-41A7-91A8-8B827232875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63386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86C7-F2B9-4DE4-BBA0-BCD56318FB7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7702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872B-C680-4A39-A697-FD2BEFD230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3686"/>
      </p:ext>
    </p:extLst>
  </p:cSld>
  <p:clrMapOvr>
    <a:masterClrMapping/>
  </p:clrMapOvr>
  <p:transition spd="med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EEC3-E65D-4EE2-AE8A-49FADBAD7E6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6689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9096-B4A6-4F92-B354-46FB5E3F202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13941"/>
      </p:ext>
    </p:extLst>
  </p:cSld>
  <p:clrMapOvr>
    <a:masterClrMapping/>
  </p:clrMapOvr>
  <p:transition spd="med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1776-9453-4E62-B9A7-52137BC10B6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5037"/>
      </p:ext>
    </p:extLst>
  </p:cSld>
  <p:clrMapOvr>
    <a:masterClrMapping/>
  </p:clrMapOvr>
  <p:transition spd="med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76B44-1CAD-4B5B-B45E-68B7705BC66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91"/>
      </p:ext>
    </p:extLst>
  </p:cSld>
  <p:clrMapOvr>
    <a:masterClrMapping/>
  </p:clrMapOvr>
  <p:transition spd="med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E0C4E-F499-4C71-977F-94292295030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428530"/>
      </p:ext>
    </p:extLst>
  </p:cSld>
  <p:clrMapOvr>
    <a:masterClrMapping/>
  </p:clrMapOvr>
  <p:transition spd="med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CBA63-EBBA-4DC0-9275-18D63D7111F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20535"/>
      </p:ext>
    </p:extLst>
  </p:cSld>
  <p:clrMapOvr>
    <a:masterClrMapping/>
  </p:clrMapOvr>
  <p:transition spd="med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1C2E4-1A1A-4EE1-B82D-B86AEC800BC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47589"/>
      </p:ext>
    </p:extLst>
  </p:cSld>
  <p:clrMapOvr>
    <a:masterClrMapping/>
  </p:clrMapOvr>
  <p:transition spd="med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C7D43-769C-4E91-ADC2-DCA52CFC12B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99095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748D3-1F9F-4AC5-B2C3-CEEBFB99C18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93644"/>
      </p:ext>
    </p:extLst>
  </p:cSld>
  <p:clrMapOvr>
    <a:masterClrMapping/>
  </p:clrMapOvr>
  <p:transition spd="med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AF7E-6D8A-4E44-A575-A4EFDCB3D6F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85615"/>
      </p:ext>
    </p:extLst>
  </p:cSld>
  <p:clrMapOvr>
    <a:masterClrMapping/>
  </p:clrMapOvr>
  <p:transition spd="med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A29BD-DFD6-47E5-8D8E-75CE0515E98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17524"/>
      </p:ext>
    </p:extLst>
  </p:cSld>
  <p:clrMapOvr>
    <a:masterClrMapping/>
  </p:clrMapOvr>
  <p:transition spd="med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23EDA-2669-4265-BFF8-0986117EE8E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91710"/>
      </p:ext>
    </p:extLst>
  </p:cSld>
  <p:clrMapOvr>
    <a:masterClrMapping/>
  </p:clrMapOvr>
  <p:transition spd="med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8555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72745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4908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95707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18876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7257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697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B279B-8B23-4564-80F5-6A94B6DF53E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73433"/>
      </p:ext>
    </p:extLst>
  </p:cSld>
  <p:clrMapOvr>
    <a:masterClrMapping/>
  </p:clrMapOvr>
  <p:transition spd="med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12745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35554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34735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5127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35792-203D-48E1-A02F-5A7BAB16963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18341"/>
      </p:ext>
    </p:extLst>
  </p:cSld>
  <p:clrMapOvr>
    <a:masterClrMapping/>
  </p:clrMapOvr>
  <p:transition spd="med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B53F8-684F-4312-AF16-F69A1A6DCB1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052077"/>
      </p:ext>
    </p:extLst>
  </p:cSld>
  <p:clrMapOvr>
    <a:masterClrMapping/>
  </p:clrMapOvr>
  <p:transition spd="med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84DF-73BA-4DCB-9398-21EDBB43FE7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57065"/>
      </p:ext>
    </p:extLst>
  </p:cSld>
  <p:clrMapOvr>
    <a:masterClrMapping/>
  </p:clrMapOvr>
  <p:transition spd="med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E1CC4-7D02-46B0-A7F3-8C25B217823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60101"/>
      </p:ext>
    </p:extLst>
  </p:cSld>
  <p:clrMapOvr>
    <a:masterClrMapping/>
  </p:clrMapOvr>
  <p:transition spd="med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B9F19-C414-4DC1-8716-76B2B657385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94966"/>
      </p:ext>
    </p:extLst>
  </p:cSld>
  <p:clrMapOvr>
    <a:masterClrMapping/>
  </p:clrMapOvr>
  <p:transition spd="med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032CE-ED34-4529-86E1-B69BD04220F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39297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273BF-A8E1-4C99-A3E0-D6F2CED5A42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05072"/>
      </p:ext>
    </p:extLst>
  </p:cSld>
  <p:clrMapOvr>
    <a:masterClrMapping/>
  </p:clrMapOvr>
  <p:transition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BF9DE-8D79-4D2A-8FD8-B27560EEECE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61635"/>
      </p:ext>
    </p:extLst>
  </p:cSld>
  <p:clrMapOvr>
    <a:masterClrMapping/>
  </p:clrMapOvr>
  <p:transition spd="med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8B215-8033-4172-AE50-81CB473AE1A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23894"/>
      </p:ext>
    </p:extLst>
  </p:cSld>
  <p:clrMapOvr>
    <a:masterClrMapping/>
  </p:clrMapOvr>
  <p:transition spd="med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52EF5-EB21-45EE-A4C7-A813470741B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18559"/>
      </p:ext>
    </p:extLst>
  </p:cSld>
  <p:clrMapOvr>
    <a:masterClrMapping/>
  </p:clrMapOvr>
  <p:transition spd="med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4EF4F-E928-4DAD-A648-E6862125F12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07636"/>
      </p:ext>
    </p:extLst>
  </p:cSld>
  <p:clrMapOvr>
    <a:masterClrMapping/>
  </p:clrMapOvr>
  <p:transition spd="med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F2D73-5CE9-4AFF-BEA4-6A598F72BA0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54407"/>
      </p:ext>
    </p:extLst>
  </p:cSld>
  <p:clrMapOvr>
    <a:masterClrMapping/>
  </p:clrMapOvr>
  <p:transition spd="med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ABD0C1-F773-46DD-8F94-3000218582D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68656"/>
      </p:ext>
    </p:extLst>
  </p:cSld>
  <p:clrMapOvr>
    <a:masterClrMapping/>
  </p:clrMapOvr>
  <p:transition spd="med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99CE6-BD37-479A-A393-01C5ECFB442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30402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6B07-6EA6-4A32-A696-638692E777D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75146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A2677-478A-4A3C-A83E-770418C1589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8085"/>
      </p:ext>
    </p:extLst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D4455-A1AB-4B6D-AB35-6F840335599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70717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83164-818D-4053-8F26-D838E5D5015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71307"/>
      </p:ext>
    </p:extLst>
  </p:cSld>
  <p:clrMapOvr>
    <a:masterClrMapping/>
  </p:clrMapOvr>
  <p:transition spd="med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E767-EAB7-4EEA-8A76-192D7D034E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29297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8EE7F-3313-44FC-B1C2-7531693A6E1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99495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A0602-2A3A-4475-950B-C29DA74079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59042"/>
      </p:ext>
    </p:extLst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7436-3626-449A-A900-094622A0A3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48883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98596-488F-425E-B6E2-55E4011A786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1749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F13AB-0BA3-47DA-A4AA-AE32FFA69F8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61702"/>
      </p:ext>
    </p:extLst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5273-F02B-4611-9608-8C6939864F4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94018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F2552-4C5C-475A-9E0F-9860619C50E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112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14CB9-786B-4A15-A96E-3E1A1AF4242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12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126FE-9A5C-430D-A276-F07C3A08033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6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83562-1DFD-44E3-853E-3C2E392D12E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39219"/>
      </p:ext>
    </p:extLst>
  </p:cSld>
  <p:clrMapOvr>
    <a:masterClrMapping/>
  </p:clrMapOvr>
  <p:transition spd="med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B7326-A4DB-4904-8A92-B90A701B7E6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88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7F97E-1E5E-444D-A221-276CF2D25A8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91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41A2B-C9EF-4580-88EB-553A5EDE825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70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67DAD-45E3-402B-B113-02B112E74D3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307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591DC-C75C-4D5A-8C08-E6C26196F1A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295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7D64D-842B-4E30-A607-6BB2BE749D5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06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7C46F-7809-40F6-9E3A-FF48142A57B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091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ABA99-DB79-4259-81C0-B4A2047A67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923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23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5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39C4E-41D5-4EF3-8EEC-B442B01DCAF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30616"/>
      </p:ext>
    </p:extLst>
  </p:cSld>
  <p:clrMapOvr>
    <a:masterClrMapping/>
  </p:clrMapOvr>
  <p:transition spd="med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50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490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599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82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00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4725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84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944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560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Book Antiqua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1699AB4E-EFA5-4752-A94F-DA4319C75864}" type="datetime1">
              <a:rPr lang="en-US">
                <a:solidFill>
                  <a:srgbClr val="FFFFFF"/>
                </a:solidFill>
              </a:rPr>
              <a:pPr/>
              <a:t>2/21/2022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</a:lstStyle>
          <a:p>
            <a:fld id="{946BE55B-1421-42FF-A215-F37AEABCBA2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9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8AA-08EE-44A1-A282-570B6FD668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75012"/>
      </p:ext>
    </p:extLst>
  </p:cSld>
  <p:clrMapOvr>
    <a:masterClrMapping/>
  </p:clrMapOvr>
  <p:transition spd="med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FF7EB-FB51-49F0-A1D6-3D15D49F15F5}" type="datetime1">
              <a:rPr lang="en-US">
                <a:solidFill>
                  <a:srgbClr val="FFFFFF"/>
                </a:solidFill>
              </a:rPr>
              <a:pPr/>
              <a:t>2/21/2022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E35E2-0ACA-4957-8B79-96544BC2AC9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773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1D0FB-1800-4C3D-9D0B-97C7D37A7875}" type="datetime1">
              <a:rPr lang="en-US">
                <a:solidFill>
                  <a:srgbClr val="FFFFFF"/>
                </a:solidFill>
              </a:rPr>
              <a:pPr/>
              <a:t>2/21/2022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BF595-9DFB-47FD-846D-E17E0333941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180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C7BCC-ADE9-4277-ABDC-5C066B0BF1F1}" type="datetime1">
              <a:rPr lang="en-US">
                <a:solidFill>
                  <a:srgbClr val="FFFFFF"/>
                </a:solidFill>
              </a:rPr>
              <a:pPr/>
              <a:t>2/21/2022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620B3-4473-401D-8EAF-D5CED05BE2C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055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537DAC-9A2E-4E05-884A-243A7AC0F824}" type="datetime1">
              <a:rPr lang="en-US">
                <a:solidFill>
                  <a:srgbClr val="FFFFFF"/>
                </a:solidFill>
              </a:rPr>
              <a:pPr/>
              <a:t>2/21/2022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E4DB-3832-416B-972A-D459EE1E903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286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73FFA3-4219-4375-93D0-80DE7E5E09FC}" type="datetime1">
              <a:rPr lang="en-US">
                <a:solidFill>
                  <a:srgbClr val="FFFFFF"/>
                </a:solidFill>
              </a:rPr>
              <a:pPr/>
              <a:t>2/21/2022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EF303-A0F0-4409-A5C4-5F486EEF0B0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175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3C9213-5D83-4BD0-9668-9DDAD7FB8482}" type="datetime1">
              <a:rPr lang="en-US">
                <a:solidFill>
                  <a:srgbClr val="FFFFFF"/>
                </a:solidFill>
              </a:rPr>
              <a:pPr/>
              <a:t>2/21/2022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6901C-6815-41A2-89D5-8D18196032E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452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B667A-1321-4E84-B037-53B3E46EC108}" type="datetime1">
              <a:rPr lang="en-US">
                <a:solidFill>
                  <a:srgbClr val="FFFFFF"/>
                </a:solidFill>
              </a:rPr>
              <a:pPr/>
              <a:t>2/21/2022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6E7BD-5CE6-4C62-BF36-615CCAD26DF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4624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B8E5D-8BC1-48E2-962B-28B933519144}" type="datetime1">
              <a:rPr lang="en-US">
                <a:solidFill>
                  <a:srgbClr val="FFFFFF"/>
                </a:solidFill>
              </a:rPr>
              <a:pPr/>
              <a:t>2/21/2022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21A93-F37D-4103-9918-EBA4FD7C526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958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B030CD-736F-457D-9D23-16123360A8BC}" type="datetime1">
              <a:rPr lang="en-US">
                <a:solidFill>
                  <a:srgbClr val="FFFFFF"/>
                </a:solidFill>
              </a:rPr>
              <a:pPr/>
              <a:t>2/21/2022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0F14-2D38-43E0-BB0E-102C6039D7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783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A06FF-37F9-4221-9F8C-4E9B45F76F8C}" type="datetime1">
              <a:rPr lang="en-US">
                <a:solidFill>
                  <a:srgbClr val="FFFFFF"/>
                </a:solidFill>
              </a:rPr>
              <a:pPr/>
              <a:t>2/21/2022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copyright 2006 BrainyBetty.com and our licensors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458D5-9C99-4F39-B27F-891B6207E17D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7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A9F45-8EEE-4A88-A667-4AE22227562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84730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41466-029B-46F9-ADEE-ACDC2DBAA4A2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6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314835-F09B-40D4-9312-73ADA38A3E43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291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21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3E08AE-972F-4BF7-AC64-9726A1142C3F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131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med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6AE8A-3B7D-49C8-89AB-E2E4DF49E6D6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6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E946ED-CCE9-462B-9871-689F8C655E8D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1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D6D62-0496-4F49-BE83-C70EC3ADEE5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6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378ABDE-4EB4-4BF2-B49D-78992306A258}" type="datetime1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2/21/2022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copyright 2006 BrainyBetty.com and our licensors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3E9AA0-F555-43BA-A954-871B321E4A3D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1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521636"/>
            <a:ext cx="8081818" cy="57740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237. Ven espirit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725946" y="6018701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29212" y="5787868"/>
            <a:ext cx="22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27 febrero 2022</a:t>
            </a:r>
            <a:endParaRPr lang="es-E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6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1" y="524165"/>
            <a:ext cx="8072583" cy="581198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99708" y="814518"/>
            <a:ext cx="334356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“Hermano, déjame que te saque la astillita del </a:t>
            </a:r>
            <a:r>
              <a:rPr lang="es-PE" sz="30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ojo” sin </a:t>
            </a:r>
            <a:r>
              <a:rPr lang="es-PE" sz="3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fijarte en la viga que llevas en el tuyo? ¡Hipócrita! Sácate primero la viga de tu ojo, y entonces verás claro para sacar la astillita del ojo de tu hermano</a:t>
            </a:r>
            <a:r>
              <a:rPr lang="es-PE" sz="30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PE" sz="3000" dirty="0"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7" y="510309"/>
            <a:ext cx="8044872" cy="58258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4963261" y="722581"/>
            <a:ext cx="311522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No hay árbol </a:t>
            </a:r>
            <a:r>
              <a:rPr lang="es-PE" sz="30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bueno </a:t>
            </a:r>
            <a:r>
              <a:rPr lang="es-PE" sz="3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que dé fruto malo, ni árbol malo que dé fruto bueno</a:t>
            </a:r>
            <a:r>
              <a:rPr lang="es-PE" sz="30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 Cada </a:t>
            </a:r>
            <a:r>
              <a:rPr lang="es-PE" sz="3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árbol se conoce por su fruto; </a:t>
            </a:r>
            <a:r>
              <a:rPr lang="es-PE" sz="30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porque </a:t>
            </a:r>
            <a:r>
              <a:rPr lang="es-PE" sz="3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no se cosechan higos de las zarzas, </a:t>
            </a:r>
            <a:r>
              <a:rPr lang="es-PE" sz="30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                          ni </a:t>
            </a:r>
            <a:r>
              <a:rPr lang="es-PE" sz="3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se vendimian uvas de los espinos</a:t>
            </a:r>
            <a:r>
              <a:rPr lang="es-PE" sz="30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PE" sz="3000" dirty="0"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42937" y="4653136"/>
            <a:ext cx="76340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ángulo redondeado 1"/>
          <p:cNvSpPr/>
          <p:nvPr/>
        </p:nvSpPr>
        <p:spPr bwMode="auto">
          <a:xfrm>
            <a:off x="4433455" y="3389745"/>
            <a:ext cx="203200" cy="554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5" y="509570"/>
            <a:ext cx="8084035" cy="5798866"/>
          </a:xfrm>
          <a:prstGeom prst="rect">
            <a:avLst/>
          </a:prstGeom>
        </p:spPr>
      </p:pic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5064854" y="1617440"/>
            <a:ext cx="26223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6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El que es bueno, de la bondad que atesora en su corazón saca el bien, </a:t>
            </a:r>
          </a:p>
        </p:txBody>
      </p:sp>
    </p:spTree>
    <p:extLst>
      <p:ext uri="{BB962C8B-B14F-4D97-AF65-F5344CB8AC3E}">
        <p14:creationId xmlns:p14="http://schemas.microsoft.com/office/powerpoint/2010/main" val="388624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3" y="491323"/>
            <a:ext cx="8059097" cy="5807826"/>
          </a:xfrm>
          <a:prstGeom prst="rect">
            <a:avLst/>
          </a:prstGeom>
        </p:spPr>
      </p:pic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4867563" y="985316"/>
            <a:ext cx="2974111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6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y </a:t>
            </a:r>
            <a:r>
              <a:rPr lang="es-PE" sz="36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el que es malo, de la maldad saca el mal. </a:t>
            </a:r>
            <a:endParaRPr lang="es-PE" sz="3600" dirty="0" smtClean="0"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s-PE" sz="36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Porque </a:t>
            </a:r>
            <a:r>
              <a:rPr lang="es-PE" sz="36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de la abundancia del corazón habla la boca</a:t>
            </a:r>
            <a:r>
              <a:rPr lang="es-PE" sz="36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                                  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2800" i="1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Palabra del Señor</a:t>
            </a:r>
            <a:r>
              <a:rPr lang="es-PE" sz="2800" i="1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PE" sz="2800" i="1" dirty="0" smtClean="0"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9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7" y="506245"/>
            <a:ext cx="8072578" cy="5811428"/>
          </a:xfrm>
          <a:prstGeom prst="rect">
            <a:avLst/>
          </a:prstGeom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44949" y="2734154"/>
            <a:ext cx="4739524" cy="18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*¿</a:t>
            </a:r>
            <a:r>
              <a:rPr 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Qué dice Jesús </a:t>
            </a:r>
            <a:r>
              <a:rPr 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del </a:t>
            </a:r>
            <a:r>
              <a:rPr 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Adobe Gothic Std B" panose="020B0800000000000000" pitchFamily="34" charset="-128"/>
              </a:rPr>
              <a:t>discípulo y de su relación con el maestro?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_tradnl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Adobe Gothic Std B" panose="020B0800000000000000" pitchFamily="34" charset="-128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44846" y="349250"/>
            <a:ext cx="348540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DARLING" panose="02000000000000000000" pitchFamily="2" charset="0"/>
              </a:rPr>
              <a:t>Preguntas para la Lectura: 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40728" y="2924944"/>
            <a:ext cx="3744416" cy="11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spc="150" dirty="0">
              <a:ln w="11430"/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57794" y="4740345"/>
            <a:ext cx="757242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spc="150" dirty="0">
              <a:ln w="11430"/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7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blar o tomar del brazo? Consejos para prestar ayuda a personas cie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549707"/>
            <a:ext cx="8052288" cy="5740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32735" y="3016297"/>
            <a:ext cx="8087932" cy="139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Stop">
              <a:avLst/>
            </a:prstTxWarp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solidFill>
                  <a:srgbClr val="EFF274"/>
                </a:solidFill>
                <a:effectLst>
                  <a:glow rad="139700">
                    <a:srgbClr val="000000"/>
                  </a:glow>
                </a:effectLst>
                <a:latin typeface="Century Gothic" panose="020B0502020202020204" pitchFamily="34" charset="0"/>
              </a:rPr>
              <a:t>    * ¿Qué tiene que hacer quien quiera ejercer de guía</a:t>
            </a:r>
            <a:r>
              <a:rPr lang="es-PE" sz="3600" b="1" dirty="0" smtClean="0">
                <a:solidFill>
                  <a:srgbClr val="EFF274"/>
                </a:solidFill>
                <a:effectLst>
                  <a:glow rad="139700">
                    <a:srgbClr val="000000"/>
                  </a:glow>
                </a:effectLst>
                <a:latin typeface="Century Gothic" panose="020B0502020202020204" pitchFamily="34" charset="0"/>
              </a:rPr>
              <a:t>?</a:t>
            </a:r>
            <a:endParaRPr lang="es-ES" sz="2400" b="1" dirty="0">
              <a:solidFill>
                <a:srgbClr val="EFF274"/>
              </a:solidFill>
              <a:effectLst>
                <a:glow rad="139700">
                  <a:srgbClr val="000000"/>
                </a:glo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8" y="514464"/>
            <a:ext cx="8092446" cy="5793971"/>
          </a:xfrm>
          <a:prstGeom prst="rect">
            <a:avLst/>
          </a:prstGeom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58824" y="4328151"/>
            <a:ext cx="8018558" cy="118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6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* ¿Qué relación existe entre la naturaleza del árbol y su fruto, y la conducta del ser humano?</a:t>
            </a: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3600" b="1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3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8" y="499318"/>
            <a:ext cx="8072270" cy="57969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95100" y="4710542"/>
            <a:ext cx="7717165" cy="235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TriangleInverted">
              <a:avLst/>
            </a:prstTxWarp>
          </a:bodyPr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40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* ¿En qué insiste la última frase de este pasaje</a:t>
            </a:r>
            <a:r>
              <a:rPr lang="es-PE" sz="40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larendon Blk BT" panose="02040905050505020204" pitchFamily="18" charset="0"/>
              </a:rPr>
              <a:t>?</a:t>
            </a:r>
            <a:endParaRPr lang="es-PE" sz="4000" b="1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larendon Blk BT" panose="02040905050505020204" pitchFamily="18" charset="0"/>
            </a:endParaRPr>
          </a:p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4000" b="1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1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undo Bíblico: El Estudio de su Palabra: Las exigencias de seguir a Cristo  (Mateo 16:24-2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" y="537874"/>
            <a:ext cx="8083262" cy="57520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782421" y="1516964"/>
            <a:ext cx="2222909" cy="58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u="sng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Motivación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:</a:t>
            </a:r>
            <a:endParaRPr lang="es-ES" sz="2800" i="1" dirty="0">
              <a:solidFill>
                <a:srgbClr val="FFFFFF"/>
              </a:solidFill>
              <a:effectLst>
                <a:glow rad="127000">
                  <a:srgbClr val="00000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00966" y="4221088"/>
            <a:ext cx="7344816" cy="115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solidFill>
                <a:srgbClr val="000000"/>
              </a:solidFill>
              <a:effectLst>
                <a:glow rad="101600">
                  <a:srgbClr val="FFFFFF"/>
                </a:glow>
              </a:effectLst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4109" y="4020776"/>
            <a:ext cx="8117999" cy="221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Jesús 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hoy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es 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muy claro y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muy duro 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con sus discípulos.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Y 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la lectura de este pasaje evangélico no nos puede dejar indiferentes.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                   Es </a:t>
            </a:r>
            <a:r>
              <a:rPr lang="es-PE" sz="2800" i="1" dirty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necesario actualizarlo y hacer que fructifique en nuestras </a:t>
            </a:r>
            <a:r>
              <a:rPr lang="es-PE" sz="2800" i="1" dirty="0" smtClean="0">
                <a:solidFill>
                  <a:srgbClr val="FFFFFF"/>
                </a:solidFill>
                <a:effectLst>
                  <a:glow rad="127000">
                    <a:srgbClr val="00000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vidas.</a:t>
            </a:r>
            <a:endParaRPr lang="es-ES" sz="2800" i="1" dirty="0">
              <a:solidFill>
                <a:srgbClr val="FFFFFF"/>
              </a:solidFill>
              <a:effectLst>
                <a:glow rad="127000">
                  <a:srgbClr val="00000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8" y="564123"/>
            <a:ext cx="3334512" cy="9265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4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9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ERMOSO! Iglesia Cristiana sale a la Calle a Evangelizar de una Linda  Manera (VÍDEO) - Vídeo Dailymotio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739" y="539480"/>
            <a:ext cx="8024590" cy="57874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94347" y="447117"/>
            <a:ext cx="71477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3600" dirty="0" smtClean="0">
                <a:solidFill>
                  <a:srgbClr val="FFFF00"/>
                </a:solidFill>
                <a:effectLst>
                  <a:glow rad="101600">
                    <a:srgbClr val="2E1700"/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s-PE" sz="3600" dirty="0">
                <a:solidFill>
                  <a:srgbClr val="FFFF00"/>
                </a:solidFill>
                <a:effectLst>
                  <a:glow rad="101600">
                    <a:srgbClr val="2E1700"/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¿Manifestamos ante el mundo que nuestro Maestro es Cristo</a:t>
            </a:r>
            <a:r>
              <a:rPr lang="es-PE" sz="3600" dirty="0" smtClean="0">
                <a:solidFill>
                  <a:srgbClr val="FFFF00"/>
                </a:solidFill>
                <a:effectLst>
                  <a:glow rad="101600">
                    <a:srgbClr val="2E1700"/>
                  </a:glow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?</a:t>
            </a:r>
            <a:endParaRPr lang="es-PE" sz="3600" dirty="0">
              <a:solidFill>
                <a:srgbClr val="FFFF00"/>
              </a:solidFill>
              <a:effectLst>
                <a:glow rad="101600">
                  <a:srgbClr val="2E1700"/>
                </a:glow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8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8" y="537121"/>
            <a:ext cx="8071879" cy="57761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564119" y="537121"/>
            <a:ext cx="4329853" cy="683895"/>
            <a:chOff x="1199" y="-1551"/>
            <a:chExt cx="6838" cy="1077"/>
          </a:xfrm>
        </p:grpSpPr>
        <p:sp>
          <p:nvSpPr>
            <p:cNvPr id="7" name="Rectangle 114"/>
            <p:cNvSpPr>
              <a:spLocks noChangeArrowheads="1"/>
            </p:cNvSpPr>
            <p:nvPr/>
          </p:nvSpPr>
          <p:spPr bwMode="auto">
            <a:xfrm>
              <a:off x="1199" y="-1223"/>
              <a:ext cx="6838" cy="749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defRPr/>
              </a:pPr>
              <a:endParaRPr lang="es-PE" kern="0" dirty="0">
                <a:solidFill>
                  <a:sysClr val="window" lastClr="FFFFFF"/>
                </a:solidFill>
                <a:latin typeface="Calibri" panose="020F0502020204030204"/>
              </a:endParaRPr>
            </a:p>
          </p:txBody>
        </p:sp>
        <p:pic>
          <p:nvPicPr>
            <p:cNvPr id="9" name="Picture 116" descr="lectio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70AD4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" y="-1551"/>
              <a:ext cx="874" cy="940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124"/>
          <p:cNvSpPr txBox="1">
            <a:spLocks noChangeArrowheads="1"/>
          </p:cNvSpPr>
          <p:nvPr/>
        </p:nvSpPr>
        <p:spPr bwMode="auto">
          <a:xfrm>
            <a:off x="1345494" y="550773"/>
            <a:ext cx="3429000" cy="4324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>
              <a:spcAft>
                <a:spcPts val="0"/>
              </a:spcAft>
            </a:pPr>
            <a:r>
              <a:rPr lang="es-ES_tradnl" sz="1100" b="1" dirty="0">
                <a:solidFill>
                  <a:srgbClr val="385623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LECTIO DIVINA – DOMINGO 8º TO –Ciclo C</a:t>
            </a:r>
            <a:endParaRPr lang="es-PE" sz="1200" dirty="0">
              <a:solidFill>
                <a:srgbClr val="88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r">
              <a:spcAft>
                <a:spcPts val="0"/>
              </a:spcAft>
            </a:pPr>
            <a:r>
              <a:rPr lang="es-ES_tradnl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SANAR EL CORAZÓN</a:t>
            </a:r>
            <a:endParaRPr lang="es-PE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 algn="r">
              <a:spcAft>
                <a:spcPts val="0"/>
              </a:spcAft>
            </a:pPr>
            <a:r>
              <a:rPr lang="es-ES_tradnl" sz="1000" b="1" dirty="0">
                <a:solidFill>
                  <a:srgbClr val="808080"/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  <a:endParaRPr lang="es-PE" sz="1200" dirty="0">
              <a:solidFill>
                <a:srgbClr val="88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840509" y="3205019"/>
            <a:ext cx="7462981" cy="1958109"/>
          </a:xfrm>
          <a:prstGeom prst="rect">
            <a:avLst/>
          </a:prstGeom>
        </p:spPr>
        <p:txBody>
          <a:bodyPr wrap="none" fromWordArt="1">
            <a:prstTxWarp prst="textWave2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0" b="1" kern="10" dirty="0" smtClean="0">
                <a:ln w="381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rte" panose="03060902040502070203" pitchFamily="66" charset="0"/>
                <a:ea typeface="Adobe Fan Heiti Std B" panose="020B0700000000000000" pitchFamily="34" charset="-128"/>
              </a:rPr>
              <a:t>SANAR EL </a:t>
            </a:r>
            <a:r>
              <a:rPr lang="es-ES" sz="6000" b="1" kern="10" dirty="0">
                <a:ln w="381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orte" panose="03060902040502070203" pitchFamily="66" charset="0"/>
                <a:ea typeface="Adobe Fan Heiti Std B" panose="020B0700000000000000" pitchFamily="34" charset="-128"/>
              </a:rPr>
              <a:t>CORAZÓN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6000" b="1" kern="10" dirty="0">
              <a:ln w="3810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orte" panose="03060902040502070203" pitchFamily="66" charset="0"/>
              <a:ea typeface="Adobe Fan Heiti Std B" panose="020B0700000000000000" pitchFamily="34" charset="-128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321487" y="514568"/>
            <a:ext cx="22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Lucas 6, 39-45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4804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9" y="529521"/>
            <a:ext cx="8074025" cy="57973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25030" y="4323211"/>
            <a:ext cx="81479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PE" sz="40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olonna MT" panose="04020805060202030203" pitchFamily="82" charset="0"/>
                <a:ea typeface="Adobe Gothic Std B" panose="020B0800000000000000" pitchFamily="34" charset="-128"/>
              </a:rPr>
              <a:t> ¿Lo hacemos en la vida diaria, interesándonos de los que viven alejados de Dios</a:t>
            </a:r>
            <a:r>
              <a:rPr lang="es-PE" sz="40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70103"/>
                  </a:outerShdw>
                </a:effectLst>
                <a:latin typeface="Colonna MT" panose="04020805060202030203" pitchFamily="82" charset="0"/>
                <a:ea typeface="Adobe Gothic Std B" panose="020B0800000000000000" pitchFamily="34" charset="-128"/>
              </a:rPr>
              <a:t>?. </a:t>
            </a:r>
            <a:endParaRPr lang="es-ES" sz="40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470103"/>
                </a:outerShdw>
              </a:effectLst>
              <a:latin typeface="Colonna MT" panose="04020805060202030203" pitchFamily="82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3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6" y="534718"/>
            <a:ext cx="8102275" cy="5790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CuadroTexto"/>
          <p:cNvSpPr txBox="1"/>
          <p:nvPr/>
        </p:nvSpPr>
        <p:spPr>
          <a:xfrm>
            <a:off x="395925" y="497010"/>
            <a:ext cx="82107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PE" sz="40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  <a:ea typeface="Adobe Gothic Std B" panose="020B0800000000000000"/>
              </a:rPr>
              <a:t>En nuestra familia, comunidad, grupo, ¿promuevo un ambiente de sinceridad y de caridad</a:t>
            </a:r>
            <a:r>
              <a:rPr lang="es-PE" sz="4000" b="1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  <a:ea typeface="Adobe Gothic Std B" panose="020B0800000000000000"/>
              </a:rPr>
              <a:t>?</a:t>
            </a:r>
            <a:endParaRPr lang="es-ES" sz="4000" b="1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lonna MT" panose="04020805060202030203" pitchFamily="82" charset="0"/>
              <a:ea typeface="Adobe Gothic Std B" panose="020B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0167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8" y="529060"/>
            <a:ext cx="8104170" cy="580708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62199" y="3432603"/>
            <a:ext cx="718481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40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¿Actuamos como guías ciegos que conducen al error por la incoherencia de nuestra vida</a:t>
            </a:r>
            <a:r>
              <a:rPr lang="es-PE" sz="40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?</a:t>
            </a:r>
            <a:endParaRPr lang="es-ES" sz="40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3" y="519545"/>
            <a:ext cx="8027971" cy="58073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CuadroTexto"/>
          <p:cNvSpPr txBox="1"/>
          <p:nvPr/>
        </p:nvSpPr>
        <p:spPr>
          <a:xfrm>
            <a:off x="364641" y="2696189"/>
            <a:ext cx="7727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4000" b="1" dirty="0" smtClean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 </a:t>
            </a:r>
            <a:r>
              <a:rPr lang="es-PE" sz="40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lonna MT" panose="04020805060202030203" pitchFamily="82" charset="0"/>
              </a:rPr>
              <a:t>¿Cuáles son los frutos que debería producir mi fe?</a:t>
            </a:r>
          </a:p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s-ES" sz="40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lonna MT" panose="0402080506020203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0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79/1e/15/791e15c9e90bfb43349aa1448dfcd0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7" y="528783"/>
            <a:ext cx="8120207" cy="57981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1376219" y="1598711"/>
            <a:ext cx="2512291" cy="40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s-ES_tradnl" sz="2800" b="1" dirty="0">
                <a:solidFill>
                  <a:srgbClr val="B701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d BT" panose="02070803080706020303" pitchFamily="18" charset="0"/>
                <a:ea typeface="Segoe UI Symbol" pitchFamily="34" charset="0"/>
              </a:rPr>
              <a:t>   Motivación</a:t>
            </a:r>
            <a:r>
              <a:rPr lang="es-ES_tradnl" sz="2800" b="1" dirty="0" smtClean="0">
                <a:solidFill>
                  <a:srgbClr val="B701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Bd BT" panose="02070803080706020303" pitchFamily="18" charset="0"/>
                <a:ea typeface="Segoe UI Symbol" pitchFamily="34" charset="0"/>
              </a:rPr>
              <a:t>:</a:t>
            </a:r>
            <a:endParaRPr lang="es-PE" sz="2800" b="1" dirty="0">
              <a:solidFill>
                <a:srgbClr val="B701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Bd BT" panose="02070803080706020303" pitchFamily="18" charset="0"/>
              <a:ea typeface="Segoe UI Symbo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06557" y="4028982"/>
            <a:ext cx="8120207" cy="196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El </a:t>
            </a:r>
            <a:r>
              <a:rPr lang="es-PE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Segoe UI Symbol" pitchFamily="34" charset="0"/>
              </a:rPr>
              <a:t>discípulo ha de aprender del Maestro poniéndose a sus pies, escuchándole con atención, pasando con él largos ratos de conversación. Eso es lo que nosotros, discípulos de Jesús, hacemos en la oración: dialogar amorosamente con el único Maestro.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57" y="535748"/>
            <a:ext cx="3695988" cy="105599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03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4" y="506028"/>
            <a:ext cx="8118046" cy="5802408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715617" y="8716999"/>
            <a:ext cx="9549879" cy="78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PE" sz="2400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</a:rPr>
              <a:t>Se puede, también, recitar el salmo responsorial que corresponde a este domingo 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</a:rPr>
              <a:t>(Salmo</a:t>
            </a:r>
            <a:r>
              <a:rPr lang="es-ES_tradnl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102).</a:t>
            </a:r>
            <a:r>
              <a:rPr lang="es-PE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</a:rPr>
              <a:t>  </a:t>
            </a:r>
            <a:endParaRPr lang="es-PE" sz="2400" b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sz="2400" b="1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15617" y="4868808"/>
            <a:ext cx="78617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• Compartimos </a:t>
            </a:r>
            <a:r>
              <a:rPr lang="es-PE" sz="2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la oración pidiendo al Señor que limpie nuestros ojos y que nos dé la fuerza para producir frutos de bondad concretos.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•  Opcional</a:t>
            </a:r>
            <a:r>
              <a:rPr lang="es-PE" sz="20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: Cada participante piensa en algún fruto concreto y pega una hoja con el nombre de ese fruto en una de las frutas de la canasta</a:t>
            </a:r>
            <a:r>
              <a:rPr lang="es-PE" sz="20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 pitchFamily="18" charset="0"/>
              </a:rPr>
              <a:t>.</a:t>
            </a:r>
            <a:endParaRPr lang="es-PE" sz="2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3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564x/a9/59/b9/a959b914736a7832a954cff3131b0a7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776" y="533346"/>
            <a:ext cx="8078360" cy="575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Resultado de imagen para es bueno dar gracias a l SeÃ±or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11458" y="2512290"/>
            <a:ext cx="8100321" cy="30295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592981" y="446061"/>
            <a:ext cx="20233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Salmo </a:t>
            </a:r>
            <a:r>
              <a:rPr lang="es-ES_tradnl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91</a:t>
            </a:r>
            <a:endParaRPr lang="es-ES_tradnl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2818" y="970276"/>
            <a:ext cx="81436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Comic Sans MS" charset="0"/>
              </a:rPr>
              <a:t>ES bueno dar gracias al Señor y tocar para            tu nombre, oh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Comic Sans MS" charset="0"/>
              </a:rPr>
              <a:t>Altísimo,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Comic Sans MS" charset="0"/>
              </a:rPr>
              <a:t>proclamar por la mañana tu misericordia de noche tu fidelidad.</a:t>
            </a:r>
            <a:endParaRPr lang="es-ES_tradnl" sz="28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Comic Sans MS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2" y="5698836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Es bueno darte gracias Señor</a:t>
            </a:r>
            <a:endParaRPr lang="es-ES_tradnl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Esto contiene una imagen de: 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709" y="529615"/>
            <a:ext cx="8118764" cy="576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Resultado de imagen para anciano justo orand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5" y="2035811"/>
            <a:ext cx="7880060" cy="374770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71431" y="470725"/>
            <a:ext cx="81830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 </a:t>
            </a:r>
            <a:r>
              <a:rPr lang="es-ES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charset="0"/>
              </a:rPr>
              <a:t>El justo crecerá como una palmera, se alzará como un cedro del Líbano: plantado en la casa del Señor, crecerá en los atrios de nuestro Dios.</a:t>
            </a:r>
            <a:endParaRPr lang="es-ES_tradnl" sz="26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02022" y="5634311"/>
            <a:ext cx="7293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Es bueno darte gracias 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Señor</a:t>
            </a:r>
            <a:endParaRPr lang="es-P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533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d6/7e/df/d67edf8e74d24c4854bd3d732a9ad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4" y="498762"/>
            <a:ext cx="8169092" cy="579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734" t="3829" r="3376" b="5283"/>
          <a:stretch/>
        </p:blipFill>
        <p:spPr>
          <a:xfrm flipH="1">
            <a:off x="476144" y="1971198"/>
            <a:ext cx="8169092" cy="2868657"/>
          </a:xfrm>
          <a:prstGeom prst="rect">
            <a:avLst/>
          </a:prstGeom>
          <a:ln w="76200">
            <a:solidFill>
              <a:srgbClr val="C9A85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6144" y="572658"/>
            <a:ext cx="804966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3000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dirty="0" smtClean="0">
                <a:solidFill>
                  <a:schemeClr val="bg1"/>
                </a:solidFill>
                <a:effectLst>
                  <a:glow rad="101600">
                    <a:srgbClr val="000032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En la vejez seguirá dando fruto y estará lozano y frondoso, para proclamar que el Señor es justo, que en mi Roca no  existe la maldad.</a:t>
            </a:r>
            <a:endParaRPr lang="es-ES_tradnl" sz="2600" b="1" dirty="0">
              <a:solidFill>
                <a:schemeClr val="bg1"/>
              </a:solidFill>
              <a:effectLst>
                <a:glow rad="101600">
                  <a:srgbClr val="000032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16664" y="5364636"/>
            <a:ext cx="64880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Es bueno darte gracias </a:t>
            </a:r>
            <a:r>
              <a:rPr lang="es-PE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Señor</a:t>
            </a:r>
            <a:endParaRPr lang="es-PE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01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8" y="486542"/>
            <a:ext cx="8110972" cy="5858840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514764" y="1991573"/>
            <a:ext cx="7001163" cy="332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“Hay también malos eclesiásticos en el mundo, y yo soy el peor, el más indigno y el más pecador de todos. Pero también, en contraposición, hay otros que alaban mucho a Dios con la santidad de su vida. ¡Qué dicha que Dios no sólo haya querido servirse de unos pobres como nosotros, sin ciencia ni virtud, para ayudar a enderezar a los eclesiásticos caídos y desordenados, sino también para perfeccionar a los buenos, como vemos que se consigue con su gracia! ¡Qué dicha la vuestra, hermanos míos, de poder derramar con vuestra devoción, afabilidad, modestia y humildad, el espíritu de Dios sobre estas almas, y servir a Dios en la persona de sus mayores servidores! ¡Qué dicha la vuestra de poderles dar buen ejemplo en las conferencias, en las ceremonias, en el coro, en el refectorio y en todas partes</a:t>
            </a:r>
            <a:r>
              <a:rPr lang="es-PE" sz="20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  <a:r>
              <a:rPr lang="es-PE" sz="12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San Vicente de Paúl XI</a:t>
            </a:r>
            <a:r>
              <a:rPr lang="es-PE" sz="1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705)</a:t>
            </a:r>
            <a:endParaRPr lang="es-ES" sz="12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4266" y="1330532"/>
            <a:ext cx="8110970" cy="92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San </a:t>
            </a:r>
            <a:r>
              <a:rPr lang="es-PE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Vicente, a los misioneros sobre la importancia del buen testimonio:</a:t>
            </a:r>
            <a:endParaRPr lang="es-E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864354" y="753855"/>
            <a:ext cx="1758119" cy="41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Motivación</a:t>
            </a:r>
            <a:r>
              <a:rPr lang="es-PE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</a:t>
            </a:r>
            <a:endParaRPr lang="es-E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264" y="532722"/>
            <a:ext cx="3489331" cy="67111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9" y="487729"/>
            <a:ext cx="8095211" cy="58299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7" name="2 CuadroTexto"/>
          <p:cNvSpPr txBox="1"/>
          <p:nvPr/>
        </p:nvSpPr>
        <p:spPr>
          <a:xfrm>
            <a:off x="1359430" y="5842444"/>
            <a:ext cx="6402508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Cantos </a:t>
            </a:r>
            <a:r>
              <a:rPr lang="es-PE" sz="20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sugeridos</a:t>
            </a:r>
            <a:r>
              <a:rPr lang="es-PE" sz="2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: Hazme un instrumento de tu paz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66888" y="487729"/>
            <a:ext cx="7818014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Ambientación</a:t>
            </a:r>
            <a:r>
              <a:rPr lang="es-ES_tradnl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: </a:t>
            </a:r>
            <a:r>
              <a:rPr lang="es-PE" sz="2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Al </a:t>
            </a:r>
            <a:r>
              <a:rPr lang="es-PE" sz="2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centro: una canasta con frutas apetitosas. </a:t>
            </a:r>
            <a:r>
              <a:rPr lang="es-PE" sz="2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                                Hojas </a:t>
            </a:r>
            <a:r>
              <a:rPr lang="es-PE" sz="2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algn="l" rotWithShape="0">
                    <a:prstClr val="black"/>
                  </a:outerShdw>
                </a:effectLst>
                <a:latin typeface="Square721 BT" panose="020B0504020202060204" pitchFamily="34" charset="0"/>
              </a:rPr>
              <a:t>de papel y lapiceros para cada participante. </a:t>
            </a:r>
          </a:p>
        </p:txBody>
      </p:sp>
    </p:spTree>
    <p:extLst>
      <p:ext uri="{BB962C8B-B14F-4D97-AF65-F5344CB8AC3E}">
        <p14:creationId xmlns:p14="http://schemas.microsoft.com/office/powerpoint/2010/main" val="111212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6f/3f/ce/6f3fce7b9f15220e8d23113460e934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1" y="504680"/>
            <a:ext cx="8044100" cy="58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59289" y="411780"/>
            <a:ext cx="4037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COMPROMISO:</a:t>
            </a:r>
            <a:endParaRPr lang="es-PE" sz="40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50983" y="4000112"/>
            <a:ext cx="81926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PE" sz="3600" b="1" i="1" dirty="0">
                <a:solidFill>
                  <a:srgbClr val="FFFFFF"/>
                </a:solidFill>
                <a:effectLst>
                  <a:glow rad="63500">
                    <a:srgbClr val="3333CC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itchFamily="34" charset="0"/>
              </a:rPr>
              <a:t>Transmitir con nuestras actitudes y acciones el amor por la verdad como nuestra mejor contribución al Reino de Dios.</a:t>
            </a:r>
          </a:p>
        </p:txBody>
      </p:sp>
    </p:spTree>
    <p:extLst>
      <p:ext uri="{BB962C8B-B14F-4D97-AF65-F5344CB8AC3E}">
        <p14:creationId xmlns:p14="http://schemas.microsoft.com/office/powerpoint/2010/main" val="7297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2a/35/30/2a353027ae0a8f26dcc471b49cd56b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6" y="494145"/>
            <a:ext cx="8029591" cy="57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63418" y="2547709"/>
            <a:ext cx="8384110" cy="281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Señor Jesús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en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 hemos recibido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toda gracia y toda luz…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Tú has dicho que el discípulo no es más que su Maestro.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Pero nosotros hoy queremos pedirte: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Acrecienta en nosotros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Señor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Maestro,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capacidad de perdonar y de hablar con sinceridad: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 permitas que ninguno finja la caridad.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Haz que todo juicio que salga de nuestra boca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tenga la gracia de la verdad para todos.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s-PE" sz="2400" b="1" dirty="0">
              <a:solidFill>
                <a:schemeClr val="bg1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0227" y="575889"/>
            <a:ext cx="1846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</a:t>
            </a:r>
            <a:endParaRPr lang="es-PE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90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87/c0/40/87c040d210b10d236368cc33d13e2d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3" y="517236"/>
            <a:ext cx="8066537" cy="581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09080" y="4385747"/>
            <a:ext cx="8387302" cy="18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Maestro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bueno: concédenos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en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tu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espíritu de verdad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para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 demos fruto bueno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                    el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amor sin límite ni distinción.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 haga agradable a tus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ojos nuestra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pequeña comunidad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Amén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32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bg1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solidFill>
                <a:schemeClr val="bg1"/>
              </a:solidFill>
              <a:effectLst>
                <a:glow rad="101600">
                  <a:srgbClr val="32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79643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5400" b="1" spc="50" dirty="0">
              <a:ln w="11430"/>
              <a:gradFill>
                <a:gsLst>
                  <a:gs pos="25000">
                    <a:srgbClr val="3333CC">
                      <a:satMod val="155000"/>
                    </a:srgbClr>
                  </a:gs>
                  <a:gs pos="100000">
                    <a:srgbClr val="3333CC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37523" y="6337506"/>
            <a:ext cx="4468969" cy="369332"/>
          </a:xfrm>
          <a:prstGeom prst="rect">
            <a:avLst/>
          </a:prstGeom>
          <a:solidFill>
            <a:srgbClr val="32834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Lectio Divina:  Padre César Chávez  Alva (Chuno)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9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  <p:pic>
        <p:nvPicPr>
          <p:cNvPr id="5" name="Picture 2" descr="Medalla Milagrosa - En Linea Noti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9" y="526474"/>
            <a:ext cx="8074026" cy="57634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12" y="526474"/>
            <a:ext cx="4528803" cy="57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6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peso de la cruz - RCCRadio.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0" y="532374"/>
            <a:ext cx="8083260" cy="57796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489165" y="581003"/>
            <a:ext cx="3004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_tradnl" sz="2400" b="1" dirty="0"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AMBIENTACIÓN:</a:t>
            </a:r>
            <a:r>
              <a:rPr lang="es-ES_tradnl" sz="2400" dirty="0"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s-PE" sz="3600" dirty="0"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25030" y="946452"/>
            <a:ext cx="5053847" cy="346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i="1" dirty="0">
                <a:effectLst>
                  <a:glow rad="101600">
                    <a:srgbClr val="C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andara" panose="020E0502030303020204" pitchFamily="34" charset="0"/>
                <a:ea typeface="Segoe UI Symbol" pitchFamily="34" charset="0"/>
              </a:rPr>
              <a:t>El amor tiene que ser el motor de la vida del discípulo de Cristo. Se trata de un amor particular, recortado a la medida del amor de Dios. </a:t>
            </a:r>
            <a:r>
              <a:rPr lang="es-PE" sz="2800" b="1" i="1" dirty="0" smtClean="0">
                <a:effectLst>
                  <a:glow rad="101600">
                    <a:srgbClr val="C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andara" panose="020E0502030303020204" pitchFamily="34" charset="0"/>
                <a:ea typeface="Segoe UI Symbol" pitchFamily="34" charset="0"/>
              </a:rPr>
              <a:t>   Solo </a:t>
            </a:r>
            <a:r>
              <a:rPr lang="es-PE" sz="2800" b="1" i="1" dirty="0">
                <a:effectLst>
                  <a:glow rad="101600">
                    <a:srgbClr val="C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andara" panose="020E0502030303020204" pitchFamily="34" charset="0"/>
                <a:ea typeface="Segoe UI Symbol" pitchFamily="34" charset="0"/>
              </a:rPr>
              <a:t>desde aquí se puede comprender la locura </a:t>
            </a:r>
            <a:r>
              <a:rPr lang="es-PE" sz="2800" b="1" i="1" dirty="0" smtClean="0">
                <a:effectLst>
                  <a:glow rad="101600">
                    <a:srgbClr val="C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andara" panose="020E0502030303020204" pitchFamily="34" charset="0"/>
                <a:ea typeface="Segoe UI Symbol" pitchFamily="34" charset="0"/>
              </a:rPr>
              <a:t>                                   de </a:t>
            </a:r>
            <a:r>
              <a:rPr lang="es-PE" sz="2800" b="1" i="1" dirty="0">
                <a:effectLst>
                  <a:glow rad="101600">
                    <a:srgbClr val="C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Candara" panose="020E0502030303020204" pitchFamily="34" charset="0"/>
                <a:ea typeface="Segoe UI Symbol" pitchFamily="34" charset="0"/>
              </a:rPr>
              <a:t>las Bienaventuranzas.</a:t>
            </a:r>
            <a:endParaRPr lang="es-ES_tradnl" sz="2800" b="1" i="1" dirty="0">
              <a:effectLst>
                <a:glow rad="101600">
                  <a:srgbClr val="C00000"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latin typeface="Candara" panose="020E0502030303020204" pitchFamily="34" charset="0"/>
              <a:ea typeface="Segoe UI Symbo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99592" y="4749083"/>
            <a:ext cx="7179146" cy="141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Aft>
                <a:spcPct val="0"/>
              </a:spcAft>
            </a:pPr>
            <a:r>
              <a:rPr lang="es-PE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ymbol" pitchFamily="34" charset="0"/>
                <a:ea typeface="Segoe UI Symbol" pitchFamily="34" charset="0"/>
              </a:rPr>
              <a:t> </a:t>
            </a:r>
          </a:p>
          <a:p>
            <a:pPr algn="ctr" fontAlgn="base"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82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37" y="507259"/>
            <a:ext cx="8125164" cy="5865831"/>
          </a:xfrm>
          <a:prstGeom prst="rect">
            <a:avLst/>
          </a:prstGeom>
          <a:solidFill>
            <a:srgbClr val="FFEDBD"/>
          </a:solidFill>
        </p:spPr>
      </p:pic>
      <p:sp>
        <p:nvSpPr>
          <p:cNvPr id="6" name="11 Rectángulo"/>
          <p:cNvSpPr/>
          <p:nvPr/>
        </p:nvSpPr>
        <p:spPr>
          <a:xfrm>
            <a:off x="4051928" y="3481118"/>
            <a:ext cx="4562764" cy="2677656"/>
          </a:xfrm>
          <a:prstGeom prst="rect">
            <a:avLst/>
          </a:prstGeom>
          <a:solidFill>
            <a:srgbClr val="FFF6D3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Que </a:t>
            </a: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la savia de tu Espíritu dé fruto en nosotros mediante 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 la </a:t>
            </a: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escucha de la palabra en la oración y el silencio, 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                            y </a:t>
            </a: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por la vivencia de las Bienaventuranzas.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Cúranos de la hipocresía, porque es en tu amor y tu gracia donde tenemos raíces y daremos frutos de vida. Amén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.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Segoe UI Symbol" pitchFamily="34" charset="0"/>
            </a:endParaRPr>
          </a:p>
        </p:txBody>
      </p:sp>
      <p:sp>
        <p:nvSpPr>
          <p:cNvPr id="8" name="11 Rectángulo"/>
          <p:cNvSpPr/>
          <p:nvPr/>
        </p:nvSpPr>
        <p:spPr>
          <a:xfrm>
            <a:off x="508740" y="2156396"/>
            <a:ext cx="8072582" cy="1200329"/>
          </a:xfrm>
          <a:prstGeom prst="rect">
            <a:avLst/>
          </a:prstGeom>
          <a:solidFill>
            <a:srgbClr val="FFEEC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en </a:t>
            </a: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nuestra vida: 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verdad </a:t>
            </a: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o mentira, amor o egoísmo, bondad o maldad.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No permitas, Señor, que el vacío interior de nuestro corazón convierta toda nuestra vida en un árido desierto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.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Segoe UI Symbo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613890" y="538684"/>
            <a:ext cx="34718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inicial</a:t>
            </a:r>
            <a:endParaRPr lang="es-P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17237" y="1030479"/>
            <a:ext cx="6119314" cy="12123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Es justo bendecirte, Padre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, porque </a:t>
            </a:r>
            <a:r>
              <a:rPr lang="es-P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Cristo nos enseñó a conocer el fondo de nuestro corazón por los frutos que da, pues lo que llevamos dentro, </a:t>
            </a: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Segoe UI Symbol" pitchFamily="34" charset="0"/>
              </a:rPr>
              <a:t>eso transparentamos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  <a:ea typeface="Segoe UI Symbo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125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875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.pinimg.com/564x/19/fd/cc/19fdcc4a673d3792b09920ea0e48dd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944" y="545542"/>
            <a:ext cx="8044873" cy="57628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209715" y="2057345"/>
            <a:ext cx="2179781" cy="50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400" i="1" kern="0" dirty="0">
                <a:solidFill>
                  <a:srgbClr val="FFFFFF"/>
                </a:solidFill>
                <a:effectLst>
                  <a:glow rad="101600">
                    <a:srgbClr val="56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    Motivación</a:t>
            </a:r>
            <a:r>
              <a:rPr lang="es-PE" sz="2400" i="1" kern="0" dirty="0" smtClean="0">
                <a:solidFill>
                  <a:srgbClr val="FFFFFF"/>
                </a:solidFill>
                <a:effectLst>
                  <a:glow rad="101600">
                    <a:srgbClr val="56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:</a:t>
            </a:r>
            <a:endParaRPr lang="es-ES_tradnl" sz="2400" i="1" kern="0" dirty="0">
              <a:solidFill>
                <a:srgbClr val="FFFFFF"/>
              </a:solidFill>
              <a:effectLst>
                <a:glow rad="101600">
                  <a:srgbClr val="56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 bwMode="auto">
          <a:xfrm>
            <a:off x="544944" y="3620953"/>
            <a:ext cx="8063535" cy="257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400" i="1" kern="0" dirty="0" smtClean="0">
                <a:solidFill>
                  <a:srgbClr val="FFFFFF"/>
                </a:solidFill>
                <a:effectLst>
                  <a:glow rad="101600">
                    <a:srgbClr val="56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La </a:t>
            </a:r>
            <a:r>
              <a:rPr lang="es-PE" sz="2400" i="1" kern="0" dirty="0">
                <a:solidFill>
                  <a:srgbClr val="FFFFFF"/>
                </a:solidFill>
                <a:effectLst>
                  <a:glow rad="101600">
                    <a:srgbClr val="56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enseñanza de Jesús en el evangelio de hoy aborda diversos temas y podemos fijarnos en cualquiera de ellos. Sin embargo, la idea latente en todo el discurso es que nuestro pensamiento y nuestro lenguaje dan fe de quiénes somos, y que antes de juzgar o descalificar al vecino, hemos de ver nuestros propios errores. Lo demás es </a:t>
            </a:r>
            <a:r>
              <a:rPr lang="es-PE" sz="2400" i="1" kern="0" dirty="0" smtClean="0">
                <a:solidFill>
                  <a:srgbClr val="FFFFFF"/>
                </a:solidFill>
                <a:effectLst>
                  <a:glow rad="101600">
                    <a:srgbClr val="56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</a:rPr>
              <a:t>hipocresía. Escuchemos: </a:t>
            </a:r>
            <a:endParaRPr lang="es-ES_tradnl" sz="2400" i="1" kern="0" dirty="0">
              <a:solidFill>
                <a:srgbClr val="FFFFFF"/>
              </a:solidFill>
              <a:effectLst>
                <a:glow rad="101600">
                  <a:srgbClr val="56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5" y="587321"/>
            <a:ext cx="3706368" cy="93878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2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1" y="506430"/>
            <a:ext cx="8114928" cy="58481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50707" y="925422"/>
            <a:ext cx="22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Lucas 6, </a:t>
            </a:r>
            <a:r>
              <a:rPr lang="es-PE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39-45</a:t>
            </a:r>
            <a:endParaRPr lang="es-PE" sz="44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959928" y="1502720"/>
            <a:ext cx="290945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32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En aquel tiempo, dijo Jesús a los discípulos una parábola</a:t>
            </a:r>
            <a:r>
              <a:rPr lang="es-PE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:             - </a:t>
            </a:r>
            <a:r>
              <a:rPr lang="es-PE" sz="32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¿Acaso puede un ciego guiar a otro ciego? ¿No caerán los dos en el hoyo</a:t>
            </a:r>
            <a:r>
              <a:rPr lang="es-PE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?</a:t>
            </a:r>
            <a:endParaRPr lang="es-ES"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25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" y="526843"/>
            <a:ext cx="8094749" cy="5800066"/>
          </a:xfrm>
          <a:prstGeom prst="rect">
            <a:avLst/>
          </a:prstGeom>
        </p:spPr>
      </p:pic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4680389" y="1920340"/>
            <a:ext cx="31889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</a:t>
            </a:r>
            <a:r>
              <a:rPr lang="es-PE" sz="32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Un discípulo no es más que su maestro, si bien, cuando termine su aprendizaje, será como su maestro</a:t>
            </a:r>
            <a:r>
              <a:rPr lang="es-PE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.</a:t>
            </a:r>
            <a:endParaRPr lang="es-PE"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39952" y="2420888"/>
            <a:ext cx="40271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4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" y="503439"/>
            <a:ext cx="8098906" cy="5823470"/>
          </a:xfrm>
          <a:prstGeom prst="rect">
            <a:avLst/>
          </a:prstGeom>
        </p:spPr>
      </p:pic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4928813" y="1079242"/>
            <a:ext cx="304089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PE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¿</a:t>
            </a:r>
            <a:r>
              <a:rPr lang="es-PE" sz="32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Por qué te fijas en la astillita que tiene tu hermano en el ojo y no reparas en la viga que llevas en el tuyo? </a:t>
            </a:r>
            <a:r>
              <a:rPr lang="es-PE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         ¿</a:t>
            </a:r>
            <a:r>
              <a:rPr lang="es-PE" sz="32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Cómo puedes </a:t>
            </a:r>
            <a:r>
              <a:rPr lang="es-PE" sz="32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                                 decirle </a:t>
            </a:r>
            <a:r>
              <a:rPr lang="es-PE" sz="32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itchFamily="34" charset="-128"/>
              </a:rPr>
              <a:t>a tu hermano:</a:t>
            </a:r>
            <a:endParaRPr lang="es-ES" sz="3200" dirty="0"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itchFamily="34" charset="-128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139952" y="2420888"/>
            <a:ext cx="40271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0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8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3" grpId="0"/>
      <p:bldP spid="7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4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33CC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imple">
  <a:themeElements>
    <a:clrScheme name="simple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1123</TotalTime>
  <Words>1294</Words>
  <Application>Microsoft Office PowerPoint</Application>
  <PresentationFormat>Presentación en pantalla (4:3)</PresentationFormat>
  <Paragraphs>74</Paragraphs>
  <Slides>33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33</vt:i4>
      </vt:variant>
    </vt:vector>
  </HeadingPairs>
  <TitlesOfParts>
    <vt:vector size="66" baseType="lpstr">
      <vt:lpstr>Adobe Fan Heiti Std B</vt:lpstr>
      <vt:lpstr>Adobe Gothic Std B</vt:lpstr>
      <vt:lpstr>Agency FB</vt:lpstr>
      <vt:lpstr>AR DARLING</vt:lpstr>
      <vt:lpstr>Arial</vt:lpstr>
      <vt:lpstr>Arial Narrow</vt:lpstr>
      <vt:lpstr>Arial Rounded MT Bold</vt:lpstr>
      <vt:lpstr>Arial Unicode MS</vt:lpstr>
      <vt:lpstr>Bell MT</vt:lpstr>
      <vt:lpstr>Bodoni Bd BT</vt:lpstr>
      <vt:lpstr>Book Antiqua</vt:lpstr>
      <vt:lpstr>Calibri</vt:lpstr>
      <vt:lpstr>Candara</vt:lpstr>
      <vt:lpstr>Century Gothic</vt:lpstr>
      <vt:lpstr>Clarendon Blk BT</vt:lpstr>
      <vt:lpstr>Colonna MT</vt:lpstr>
      <vt:lpstr>Comic Sans MS</vt:lpstr>
      <vt:lpstr>Courier New</vt:lpstr>
      <vt:lpstr>Forte</vt:lpstr>
      <vt:lpstr>Kristen ITC</vt:lpstr>
      <vt:lpstr>Poor Richard</vt:lpstr>
      <vt:lpstr>Segoe UI Symbol</vt:lpstr>
      <vt:lpstr>Square721 BT</vt:lpstr>
      <vt:lpstr>Tekton Pro</vt:lpstr>
      <vt:lpstr>Times New Roman</vt:lpstr>
      <vt:lpstr>Modèle par défaut</vt:lpstr>
      <vt:lpstr>Default Design</vt:lpstr>
      <vt:lpstr>2_Diseño predeterminado</vt:lpstr>
      <vt:lpstr>1_Default Design</vt:lpstr>
      <vt:lpstr>6_Diseño predeterminado</vt:lpstr>
      <vt:lpstr>1_simple</vt:lpstr>
      <vt:lpstr>4_Diseño predeterminado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124</cp:revision>
  <dcterms:created xsi:type="dcterms:W3CDTF">2019-02-23T21:09:51Z</dcterms:created>
  <dcterms:modified xsi:type="dcterms:W3CDTF">2022-02-21T15:59:15Z</dcterms:modified>
</cp:coreProperties>
</file>