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3" r:id="rId6"/>
    <p:sldMasterId id="2147483758" r:id="rId7"/>
    <p:sldMasterId id="2147483770" r:id="rId8"/>
    <p:sldMasterId id="2147483782" r:id="rId9"/>
  </p:sldMasterIdLst>
  <p:sldIdLst>
    <p:sldId id="257" r:id="rId10"/>
    <p:sldId id="258" r:id="rId11"/>
    <p:sldId id="300" r:id="rId12"/>
    <p:sldId id="260" r:id="rId13"/>
    <p:sldId id="261" r:id="rId14"/>
    <p:sldId id="302" r:id="rId15"/>
    <p:sldId id="263" r:id="rId16"/>
    <p:sldId id="264" r:id="rId17"/>
    <p:sldId id="266" r:id="rId18"/>
    <p:sldId id="265" r:id="rId19"/>
    <p:sldId id="298" r:id="rId20"/>
    <p:sldId id="268" r:id="rId21"/>
    <p:sldId id="301" r:id="rId22"/>
    <p:sldId id="269" r:id="rId23"/>
    <p:sldId id="273" r:id="rId24"/>
    <p:sldId id="275" r:id="rId25"/>
    <p:sldId id="276" r:id="rId26"/>
    <p:sldId id="277" r:id="rId27"/>
    <p:sldId id="278" r:id="rId28"/>
    <p:sldId id="279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4" r:id="rId4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8F"/>
    <a:srgbClr val="F2CFA5"/>
    <a:srgbClr val="CC9868"/>
    <a:srgbClr val="FDEB98"/>
    <a:srgbClr val="FAD6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D8383-0E5F-41A7-91A8-8B827232875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76400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86C7-F2B9-4DE4-BBA0-BCD56318FB7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5297"/>
      </p:ext>
    </p:extLst>
  </p:cSld>
  <p:clrMapOvr>
    <a:masterClrMapping/>
  </p:clrMapOvr>
  <p:transition spd="med">
    <p:randomBar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A06FF-37F9-4221-9F8C-4E9B45F76F8C}" type="datetime1">
              <a:rPr lang="en-US">
                <a:solidFill>
                  <a:srgbClr val="FFFFFF"/>
                </a:solidFill>
              </a:rPr>
              <a:pPr/>
              <a:t>2/14/2022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58D5-9C99-4F39-B27F-891B6207E17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5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872B-C680-4A39-A697-FD2BEFD230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53195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5CF3-3842-47C2-9D59-66DAA66F5E7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6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4948-8C22-47EE-BF76-78E15C3F799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94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35C3-4332-46EC-BC2D-DA9B9872E34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6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BDEB-7020-46D9-B59B-392C0E28CB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3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7D35-DBE0-4989-BDC0-A70E0F52190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5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DD29B-5F7E-404C-BC7C-D097FF22623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91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41F4-A172-407D-AEA3-9F86435027B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08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C5E3-16E2-47EC-B825-3AE0FFBBBC4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7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748D3-1F9F-4AC5-B2C3-CEEBFB99C1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41023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E0D4-DD87-401C-A4CF-9001D3FFB81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61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A9D3-B811-43A0-926E-900CFFFBA35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51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29930-3150-403D-9D03-9A58C87CA50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EEC3-E65D-4EE2-AE8A-49FADBAD7E6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78891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9096-B4A6-4F92-B354-46FB5E3F202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98178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1776-9453-4E62-B9A7-52137BC10B6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28829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76B44-1CAD-4B5B-B45E-68B7705BC66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23271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0C4E-F499-4C71-977F-94292295030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43760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CBA63-EBBA-4DC0-9275-18D63D7111F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07648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C2E4-1A1A-4EE1-B82D-B86AEC800BC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0360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B279B-8B23-4564-80F5-6A94B6DF53E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90982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C7D43-769C-4E91-ADC2-DCA52CFC12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75524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AF7E-6D8A-4E44-A575-A4EFDCB3D6F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71700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29BD-DFD6-47E5-8D8E-75CE0515E98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95615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3EDA-2669-4265-BFF8-0986117EE8E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1950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19151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10108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2275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21287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27279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4828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273BF-A8E1-4C99-A3E0-D6F2CED5A42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79817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4789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8506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32634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12233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36069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5792-203D-48E1-A02F-5A7BAB16963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09621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53F8-684F-4312-AF16-F69A1A6DCB1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52374"/>
      </p:ext>
    </p:extLst>
  </p:cSld>
  <p:clrMapOvr>
    <a:masterClrMapping/>
  </p:clrMapOvr>
  <p:transition spd="med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84DF-73BA-4DCB-9398-21EDBB43FE7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20350"/>
      </p:ext>
    </p:extLst>
  </p:cSld>
  <p:clrMapOvr>
    <a:masterClrMapping/>
  </p:clrMapOvr>
  <p:transition spd="med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E1CC4-7D02-46B0-A7F3-8C25B217823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71279"/>
      </p:ext>
    </p:extLst>
  </p:cSld>
  <p:clrMapOvr>
    <a:masterClrMapping/>
  </p:clrMapOvr>
  <p:transition spd="med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9F19-C414-4DC1-8716-76B2B657385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30241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83164-818D-4053-8F26-D838E5D5015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10791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32CE-ED34-4529-86E1-B69BD04220F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45324"/>
      </p:ext>
    </p:extLst>
  </p:cSld>
  <p:clrMapOvr>
    <a:masterClrMapping/>
  </p:clrMapOvr>
  <p:transition spd="med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F9DE-8D79-4D2A-8FD8-B27560EEECE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80812"/>
      </p:ext>
    </p:extLst>
  </p:cSld>
  <p:clrMapOvr>
    <a:masterClrMapping/>
  </p:clrMapOvr>
  <p:transition spd="med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8B215-8033-4172-AE50-81CB473AE1A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50418"/>
      </p:ext>
    </p:extLst>
  </p:cSld>
  <p:clrMapOvr>
    <a:masterClrMapping/>
  </p:clrMapOvr>
  <p:transition spd="med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52EF5-EB21-45EE-A4C7-A813470741B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73532"/>
      </p:ext>
    </p:extLst>
  </p:cSld>
  <p:clrMapOvr>
    <a:masterClrMapping/>
  </p:clrMapOvr>
  <p:transition spd="med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4EF4F-E928-4DAD-A648-E6862125F12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26500"/>
      </p:ext>
    </p:extLst>
  </p:cSld>
  <p:clrMapOvr>
    <a:masterClrMapping/>
  </p:clrMapOvr>
  <p:transition spd="med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F2D73-5CE9-4AFF-BEA4-6A598F72BA0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54750"/>
      </p:ext>
    </p:extLst>
  </p:cSld>
  <p:clrMapOvr>
    <a:masterClrMapping/>
  </p:clrMapOvr>
  <p:transition spd="med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ABD0C1-F773-46DD-8F94-3000218582D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5658"/>
      </p:ext>
    </p:extLst>
  </p:cSld>
  <p:clrMapOvr>
    <a:masterClrMapping/>
  </p:clrMapOvr>
  <p:transition spd="med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99CE6-BD37-479A-A393-01C5ECFB442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92210"/>
      </p:ext>
    </p:extLst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6B07-6EA6-4A32-A696-638692E777D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354"/>
      </p:ext>
    </p:extLst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A2677-478A-4A3C-A83E-770418C1589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3881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83562-1DFD-44E3-853E-3C2E392D12E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7201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4455-A1AB-4B6D-AB35-6F840335599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22190"/>
      </p:ext>
    </p:extLst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E767-EAB7-4EEA-8A76-192D7D034E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81061"/>
      </p:ext>
    </p:extLst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8EE7F-3313-44FC-B1C2-7531693A6E1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7151"/>
      </p:ext>
    </p:extLst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A0602-2A3A-4475-950B-C29DA74079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95343"/>
      </p:ext>
    </p:extLst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7436-3626-449A-A900-094622A0A3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2362"/>
      </p:ext>
    </p:extLst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8596-488F-425E-B6E2-55E4011A78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58592"/>
      </p:ext>
    </p:extLst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F13AB-0BA3-47DA-A4AA-AE32FFA69F8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77870"/>
      </p:ext>
    </p:extLst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5273-F02B-4611-9608-8C6939864F4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86683"/>
      </p:ext>
    </p:extLst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F2552-4C5C-475A-9E0F-9860619C50E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41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14CB9-786B-4A15-A96E-3E1A1AF4242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39C4E-41D5-4EF3-8EEC-B442B01DCAF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38413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126FE-9A5C-430D-A276-F07C3A08033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22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B7326-A4DB-4904-8A92-B90A701B7E6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470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7F97E-1E5E-444D-A221-276CF2D25A8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558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41A2B-C9EF-4580-88EB-553A5EDE825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530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67DAD-45E3-402B-B113-02B112E74D3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41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591DC-C75C-4D5A-8C08-E6C26196F1A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79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7D64D-842B-4E30-A607-6BB2BE749D5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88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C46F-7809-40F6-9E3A-FF48142A57B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75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ABA99-DB79-4259-81C0-B4A2047A67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227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8AA-08EE-44A1-A282-570B6FD668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7164"/>
      </p:ext>
    </p:extLst>
  </p:cSld>
  <p:clrMapOvr>
    <a:masterClrMapping/>
  </p:clrMapOvr>
  <p:transition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831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798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452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579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979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077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318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242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156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7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A9F45-8EEE-4A88-A667-4AE22227562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80044"/>
      </p:ext>
    </p:extLst>
  </p:cSld>
  <p:clrMapOvr>
    <a:masterClrMapping/>
  </p:clrMapOvr>
  <p:transition spd="med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1699AB4E-EFA5-4752-A94F-DA4319C75864}" type="datetime1">
              <a:rPr lang="en-US">
                <a:solidFill>
                  <a:srgbClr val="FFFFFF"/>
                </a:solidFill>
              </a:rPr>
              <a:pPr/>
              <a:t>2/14/2022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946BE55B-1421-42FF-A215-F37AEABCBA2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787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FF7EB-FB51-49F0-A1D6-3D15D49F15F5}" type="datetime1">
              <a:rPr lang="en-US">
                <a:solidFill>
                  <a:srgbClr val="FFFFFF"/>
                </a:solidFill>
              </a:rPr>
              <a:pPr/>
              <a:t>2/14/2022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E35E2-0ACA-4957-8B79-96544BC2AC9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21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1D0FB-1800-4C3D-9D0B-97C7D37A7875}" type="datetime1">
              <a:rPr lang="en-US">
                <a:solidFill>
                  <a:srgbClr val="FFFFFF"/>
                </a:solidFill>
              </a:rPr>
              <a:pPr/>
              <a:t>2/14/2022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BF595-9DFB-47FD-846D-E17E0333941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7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C7BCC-ADE9-4277-ABDC-5C066B0BF1F1}" type="datetime1">
              <a:rPr lang="en-US">
                <a:solidFill>
                  <a:srgbClr val="FFFFFF"/>
                </a:solidFill>
              </a:rPr>
              <a:pPr/>
              <a:t>2/14/2022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20B3-4473-401D-8EAF-D5CED05BE2C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558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37DAC-9A2E-4E05-884A-243A7AC0F824}" type="datetime1">
              <a:rPr lang="en-US">
                <a:solidFill>
                  <a:srgbClr val="FFFFFF"/>
                </a:solidFill>
              </a:rPr>
              <a:pPr/>
              <a:t>2/14/2022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E4DB-3832-416B-972A-D459EE1E903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26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73FFA3-4219-4375-93D0-80DE7E5E09FC}" type="datetime1">
              <a:rPr lang="en-US">
                <a:solidFill>
                  <a:srgbClr val="FFFFFF"/>
                </a:solidFill>
              </a:rPr>
              <a:pPr/>
              <a:t>2/14/2022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EF303-A0F0-4409-A5C4-5F486EEF0B0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53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3C9213-5D83-4BD0-9668-9DDAD7FB8482}" type="datetime1">
              <a:rPr lang="en-US">
                <a:solidFill>
                  <a:srgbClr val="FFFFFF"/>
                </a:solidFill>
              </a:rPr>
              <a:pPr/>
              <a:t>2/14/2022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6901C-6815-41A2-89D5-8D18196032E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654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B667A-1321-4E84-B037-53B3E46EC108}" type="datetime1">
              <a:rPr lang="en-US">
                <a:solidFill>
                  <a:srgbClr val="FFFFFF"/>
                </a:solidFill>
              </a:rPr>
              <a:pPr/>
              <a:t>2/14/2022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E7BD-5CE6-4C62-BF36-615CCAD26DF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148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B8E5D-8BC1-48E2-962B-28B933519144}" type="datetime1">
              <a:rPr lang="en-US">
                <a:solidFill>
                  <a:srgbClr val="FFFFFF"/>
                </a:solidFill>
              </a:rPr>
              <a:pPr/>
              <a:t>2/14/2022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21A93-F37D-4103-9918-EBA4FD7C526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295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B030CD-736F-457D-9D23-16123360A8BC}" type="datetime1">
              <a:rPr lang="en-US">
                <a:solidFill>
                  <a:srgbClr val="FFFFFF"/>
                </a:solidFill>
              </a:rPr>
              <a:pPr/>
              <a:t>2/14/2022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0F14-2D38-43E0-BB0E-102C6039D7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41466-029B-46F9-ADEE-ACDC2DBAA4A2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0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5C427D-9CBA-40D7-BE7B-25B43A18A17B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049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314835-F09B-40D4-9312-73ADA38A3E43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2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4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08AE-972F-4BF7-AC64-9726A1142C3F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883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6AE8A-3B7D-49C8-89AB-E2E4DF49E6D6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8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E946ED-CCE9-462B-9871-689F8C655E8D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6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D6D62-0496-4F49-BE83-C70EC3ADEE5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76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378ABDE-4EB4-4BF2-B49D-78992306A258}" type="datetime1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2/14/2022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copyright 2006 BrainyBetty.com and our licensors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3E9AA0-F555-43BA-A954-871B321E4A3D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25" t="24430" r="3409" b="11046"/>
          <a:stretch/>
        </p:blipFill>
        <p:spPr>
          <a:xfrm>
            <a:off x="527773" y="471055"/>
            <a:ext cx="8089754" cy="582109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62639" y="6031042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7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4" y="484724"/>
            <a:ext cx="8061885" cy="58237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560997" y="4690214"/>
            <a:ext cx="79972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0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</a:t>
            </a:r>
            <a:r>
              <a:rPr lang="es-PE" sz="30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Traten a los demás como quieren que ellos los traten a ustedes. Pues, si aman sólo a los que los aman, ¿qué mérito tienen? También los pecadores lo hacen</a:t>
            </a:r>
            <a:r>
              <a:rPr lang="es-PE" sz="3000" b="1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ES" sz="3000" b="1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39952" y="2420888"/>
            <a:ext cx="40271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7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3" y="448332"/>
            <a:ext cx="8115993" cy="58601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47161" y="3213182"/>
            <a:ext cx="785289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0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Y si prestan sólo cuando esperan cobrar, ¿qué mérito tienen? También los pecadores prestan a otros pecadores, con intención de cobrárselo</a:t>
            </a:r>
            <a:r>
              <a:rPr lang="es-PE" sz="3000" b="1" dirty="0" smtClean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PE" sz="3000" b="1" dirty="0">
              <a:solidFill>
                <a:schemeClr val="bg1"/>
              </a:solidFill>
              <a:effectLst>
                <a:glow rad="101600">
                  <a:srgbClr val="4221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2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7" y="462189"/>
            <a:ext cx="8081818" cy="58739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535709" y="4059165"/>
            <a:ext cx="81336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0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Más bien, amen a sus enemigos, hagan el bien y presten sin esperar nada; tendrán ustedes un gran premio y serán hijos del Altísimo, que es bueno con los malvados y desagradecidos</a:t>
            </a:r>
            <a:r>
              <a:rPr lang="es-PE" sz="30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PE" sz="30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42937" y="4653136"/>
            <a:ext cx="76340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8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7" y="437163"/>
            <a:ext cx="8110914" cy="58989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50036" y="4571801"/>
            <a:ext cx="64120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0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perdonen</a:t>
            </a:r>
            <a:r>
              <a:rPr lang="es-PE" sz="30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, y serán perdonados; den, </a:t>
            </a:r>
            <a:r>
              <a:rPr lang="es-PE" sz="30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y </a:t>
            </a:r>
            <a:r>
              <a:rPr lang="es-PE" sz="30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se les dará: recibirán una medida generosa, colmada, remecida, rebosante</a:t>
            </a:r>
            <a:r>
              <a:rPr lang="es-PE" sz="30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PE" sz="30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260490" y="2893177"/>
            <a:ext cx="557441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0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no juzguen,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30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y </a:t>
            </a:r>
            <a:r>
              <a:rPr lang="es-PE" sz="30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no serán juzgados; </a:t>
            </a:r>
            <a:r>
              <a:rPr lang="es-PE" sz="30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                 no </a:t>
            </a:r>
            <a:r>
              <a:rPr lang="es-PE" sz="30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condenen, y no serán condenados; </a:t>
            </a: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3922365" y="437163"/>
            <a:ext cx="48649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0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Sean compasivos como es compasivo su Padre; 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42937" y="4653136"/>
            <a:ext cx="76340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4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6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7226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6" y="451935"/>
            <a:ext cx="8093271" cy="58842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48223" y="4303865"/>
            <a:ext cx="69095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800" b="1" dirty="0">
                <a:effectLst>
                  <a:glow rad="1016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Porque la medida con que ustedes midan también se usará para ustedes</a:t>
            </a:r>
            <a:r>
              <a:rPr lang="es-ES_tradnl" sz="2800" b="1" dirty="0" smtClean="0">
                <a:effectLst>
                  <a:glow rad="101600">
                    <a:schemeClr val="bg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2" y="463388"/>
            <a:ext cx="8110875" cy="58450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69489" y="5314018"/>
            <a:ext cx="6349038" cy="8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Cuál 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es el verbo que más se repite?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98752" y="4482495"/>
            <a:ext cx="7581327" cy="5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*¿</a:t>
            </a:r>
            <a:r>
              <a:rPr lang="es-PE" sz="32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 qué tema se habla al principio del pasaje? </a:t>
            </a:r>
            <a:endParaRPr lang="es-ES_tradnl" sz="3200" b="1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92153" y="299939"/>
            <a:ext cx="59945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Preguntas para la Lectura: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40728" y="2924944"/>
            <a:ext cx="3744416" cy="11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spc="150" dirty="0">
              <a:ln w="11430"/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57794" y="4740345"/>
            <a:ext cx="75724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spc="150" dirty="0">
              <a:ln w="11430"/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4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63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1" y="457754"/>
            <a:ext cx="8125966" cy="5850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70036" y="1296279"/>
            <a:ext cx="3848571" cy="346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4000" b="1" dirty="0">
                <a:solidFill>
                  <a:srgbClr val="EFF274"/>
                </a:solidFill>
                <a:effectLst>
                  <a:glow rad="139700">
                    <a:srgbClr val="000000"/>
                  </a:glow>
                </a:effectLst>
                <a:latin typeface="Colonna MT" panose="04020805060202030203" pitchFamily="82" charset="0"/>
              </a:rPr>
              <a:t>    * ¿Cómo se concreta el amor a los enemigos? ¿Cómo resume todo esto la “regla de oro”?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2800" b="1" dirty="0">
              <a:solidFill>
                <a:srgbClr val="EFF274"/>
              </a:solidFill>
              <a:effectLst>
                <a:glow rad="139700">
                  <a:srgbClr val="000000"/>
                </a:glo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455443"/>
            <a:ext cx="8127999" cy="58714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08001" y="4941248"/>
            <a:ext cx="8018558" cy="118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200" b="1" dirty="0">
                <a:solidFill>
                  <a:srgbClr val="FFFF53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* </a:t>
            </a:r>
            <a:r>
              <a:rPr lang="es-PE" sz="3200" b="1" dirty="0" smtClean="0">
                <a:solidFill>
                  <a:srgbClr val="FFFF53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¿Por </a:t>
            </a:r>
            <a:r>
              <a:rPr lang="es-PE" sz="3200" b="1" dirty="0">
                <a:solidFill>
                  <a:srgbClr val="FFFF53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qué dice Jesús que no hay mérito en amar a los que te aman? 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rgbClr val="FFFF53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rco vintage de oro — Vector de stock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700" y="480291"/>
            <a:ext cx="8087118" cy="58189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938762" y="412204"/>
            <a:ext cx="3525820" cy="6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u="sng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:.</a:t>
            </a:r>
            <a:endParaRPr lang="es-ES" sz="2800" i="1" dirty="0">
              <a:solidFill>
                <a:srgbClr val="FFFFFF"/>
              </a:solidFill>
              <a:effectLst>
                <a:glow rad="127000">
                  <a:srgbClr val="00000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0966" y="4221088"/>
            <a:ext cx="7344816" cy="115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rgbClr val="000000"/>
              </a:solidFill>
              <a:effectLst>
                <a:glow rad="101600">
                  <a:srgbClr val="FFFFFF"/>
                </a:glow>
              </a:effectLst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54911" y="1889379"/>
            <a:ext cx="5709671" cy="268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Jesús 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hoy es muy claro y muy duro con sus discípulos. Y la lectura de este pasaje evangélico no nos puede dejar indiferentes. Es necesario actualizarlo y hacer que fructifique en nuestras vidas.</a:t>
            </a:r>
            <a:endParaRPr lang="es-ES" sz="2800" i="1" dirty="0">
              <a:solidFill>
                <a:srgbClr val="FFFFFF"/>
              </a:solidFill>
              <a:effectLst>
                <a:glow rad="127000">
                  <a:srgbClr val="00000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5" y="504088"/>
            <a:ext cx="3334512" cy="9265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48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9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3" y="456549"/>
            <a:ext cx="8127353" cy="58611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19512" y="379361"/>
            <a:ext cx="522651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PE" sz="3600" dirty="0" smtClean="0">
                <a:solidFill>
                  <a:srgbClr val="FFFF00"/>
                </a:solidFill>
                <a:effectLst>
                  <a:glow rad="101600">
                    <a:srgbClr val="2E1700"/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¿</a:t>
            </a:r>
            <a:r>
              <a:rPr lang="es-PE" sz="3600" dirty="0">
                <a:solidFill>
                  <a:srgbClr val="FFFF00"/>
                </a:solidFill>
                <a:effectLst>
                  <a:glow rad="101600">
                    <a:srgbClr val="2E1700"/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Hemos olvidado que lo </a:t>
            </a:r>
            <a:r>
              <a:rPr lang="es-PE" sz="3600" dirty="0" smtClean="0">
                <a:solidFill>
                  <a:srgbClr val="FFFF00"/>
                </a:solidFill>
                <a:effectLst>
                  <a:glow rad="101600">
                    <a:srgbClr val="2E1700"/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más </a:t>
            </a:r>
            <a:r>
              <a:rPr lang="es-PE" sz="3600" dirty="0">
                <a:solidFill>
                  <a:srgbClr val="FFFF00"/>
                </a:solidFill>
                <a:effectLst>
                  <a:glow rad="101600">
                    <a:srgbClr val="2E1700"/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importante y propio de ser cristiano es amar y perdonar?</a:t>
            </a:r>
            <a:endParaRPr lang="es-ES" sz="3600" dirty="0">
              <a:solidFill>
                <a:srgbClr val="FFFF00"/>
              </a:solidFill>
              <a:effectLst>
                <a:glow rad="101600">
                  <a:srgbClr val="2E1700"/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050" name="Picture 2" descr="Paróquia Divino Salvador » “Sede misericordiosos, como também o vosso Pai é  misericordioso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4" y="455568"/>
            <a:ext cx="8074607" cy="58780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57091" y="433626"/>
            <a:ext cx="30555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Lucas 6, 27-38</a:t>
            </a:r>
            <a:endParaRPr lang="es-PE" sz="4400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ln w="10160">
                <a:solidFill>
                  <a:srgbClr val="AAE2CA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749986" y="4535318"/>
            <a:ext cx="6981974" cy="875895"/>
          </a:xfrm>
          <a:prstGeom prst="rect">
            <a:avLst/>
          </a:prstGeom>
        </p:spPr>
        <p:txBody>
          <a:bodyPr wrap="none" fromWordArt="1">
            <a:prstTxWarp prst="textCanDown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400" kern="10" spc="30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706 BlkCn BT" panose="020B0706030503030204" pitchFamily="34" charset="0"/>
                <a:ea typeface="Adobe Fan Heiti Std B" panose="020B0700000000000000" pitchFamily="34" charset="-128"/>
              </a:rPr>
              <a:t>SEAN </a:t>
            </a:r>
            <a:r>
              <a:rPr lang="es-ES" sz="4400" kern="10" spc="30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metr706 BlkCn BT" panose="020B0706030503030204" pitchFamily="34" charset="0"/>
                <a:ea typeface="Adobe Fan Heiti Std B" panose="020B0700000000000000" pitchFamily="34" charset="-128"/>
              </a:rPr>
              <a:t>MISERICORDIOSOS</a:t>
            </a:r>
            <a:endParaRPr lang="es-ES" sz="4400" kern="10" spc="300" dirty="0">
              <a:ln w="9525">
                <a:round/>
                <a:headEnd/>
                <a:tailE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metr706 BlkCn BT" panose="020B070603050303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21594" y="5885259"/>
            <a:ext cx="22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 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ebrero 2022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182" y="514439"/>
            <a:ext cx="4027054" cy="73247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4" y="461818"/>
            <a:ext cx="8135205" cy="58621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8695" y="3276970"/>
            <a:ext cx="35652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¿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Cómo educamos a los más jóvenes en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el valor 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del perdón y la lucha por la justicia “desde la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 no 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violencia”?</a:t>
            </a:r>
            <a:endParaRPr lang="es-ES" sz="3200" b="1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470103"/>
                </a:outerShdw>
              </a:effectLst>
              <a:latin typeface="Candara" panose="020E050203030302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4036" y="415639"/>
            <a:ext cx="37961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  * ¿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Nos dejamos influenciar por los sentimientos de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                        venganza 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que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                                   causan 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dolor y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                           muerte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andara" panose="020E0502030303020204" pitchFamily="34" charset="0"/>
                <a:ea typeface="Adobe Gothic Std B" panose="020B0800000000000000" pitchFamily="34" charset="-128"/>
              </a:rPr>
              <a:t>? </a:t>
            </a:r>
            <a:endParaRPr lang="es-ES" sz="3200" b="1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470103"/>
                </a:outerShdw>
              </a:effectLst>
              <a:latin typeface="Candara" panose="020E0502030303020204" pitchFamily="34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1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9" y="489527"/>
            <a:ext cx="7887855" cy="4174835"/>
          </a:xfrm>
          <a:prstGeom prst="ellipse">
            <a:avLst/>
          </a:prstGeom>
          <a:ln w="63500" cap="rnd">
            <a:solidFill>
              <a:srgbClr val="FDEB9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251516" y="4341041"/>
            <a:ext cx="86409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PE" sz="32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Nuestra </a:t>
            </a:r>
            <a:r>
              <a:rPr lang="es-PE" sz="32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vida familiar, comunitaria, social, ¿refleja que somos discípulos de la misericordia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?  ¿</a:t>
            </a:r>
            <a:r>
              <a:rPr lang="es-PE" sz="32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Nos hemos cansado de perdonar?</a:t>
            </a:r>
            <a:endParaRPr lang="es-ES" sz="32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7" y="482783"/>
            <a:ext cx="8112138" cy="58441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5" y="494809"/>
            <a:ext cx="3224784" cy="1170432"/>
          </a:xfrm>
          <a:prstGeom prst="round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139182" y="521298"/>
            <a:ext cx="2299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dirty="0">
                <a:solidFill>
                  <a:srgbClr val="B701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d BT" panose="02070803080706020303" pitchFamily="18" charset="0"/>
                <a:ea typeface="Segoe UI Symbol" pitchFamily="34" charset="0"/>
              </a:rPr>
              <a:t> </a:t>
            </a:r>
            <a:r>
              <a:rPr lang="es-ES_tradnl" sz="3200" b="1" i="1" dirty="0">
                <a:solidFill>
                  <a:srgbClr val="B701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d BT" panose="02070803080706020303" pitchFamily="18" charset="0"/>
                <a:ea typeface="Segoe UI Symbol" pitchFamily="34" charset="0"/>
              </a:rPr>
              <a:t>Motivación: </a:t>
            </a:r>
            <a:endParaRPr lang="en-US" sz="3200" dirty="0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220332" y="2867585"/>
            <a:ext cx="6645307" cy="240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 Unicode MS"/>
                <a:ea typeface="Segoe UI Symbol" pitchFamily="34" charset="0"/>
              </a:rPr>
              <a:t>Lucas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 Unicode MS"/>
                <a:ea typeface="Segoe UI Symbol" pitchFamily="34" charset="0"/>
              </a:rPr>
              <a:t>nos invita a hacer, antes que nada, experiencia del amor de Dios. Sólo cuando nos colocamos cara a cara frente a su amor, que supera todo conocimiento y da la plenitud del mismo Dios, podremos caminar por la única senda que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 Unicode MS"/>
                <a:ea typeface="Segoe UI Symbol" pitchFamily="34" charset="0"/>
              </a:rPr>
              <a:t>abre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 Unicode MS"/>
                <a:ea typeface="Segoe UI Symbol" pitchFamily="34" charset="0"/>
              </a:rPr>
              <a:t>el futuro de paz y de justicia: la de las bienaventuranzas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 Unicode MS"/>
                <a:ea typeface="Segoe UI Symbol" pitchFamily="34" charset="0"/>
              </a:rPr>
              <a:t>               y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</a:effectLst>
                <a:latin typeface="Arial Unicode MS"/>
                <a:ea typeface="Segoe UI Symbol" pitchFamily="34" charset="0"/>
              </a:rPr>
              <a:t>el amor a los enemigos.</a:t>
            </a:r>
          </a:p>
        </p:txBody>
      </p:sp>
    </p:spTree>
    <p:extLst>
      <p:ext uri="{BB962C8B-B14F-4D97-AF65-F5344CB8AC3E}">
        <p14:creationId xmlns:p14="http://schemas.microsoft.com/office/powerpoint/2010/main" val="50322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3" y="459972"/>
            <a:ext cx="8095581" cy="58854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1 Rectángulo"/>
          <p:cNvSpPr/>
          <p:nvPr/>
        </p:nvSpPr>
        <p:spPr>
          <a:xfrm>
            <a:off x="417596" y="5269751"/>
            <a:ext cx="82697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•  Luego </a:t>
            </a:r>
            <a:r>
              <a:rPr lang="es-PE" sz="24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de un tiempo de oración personal, compartimos nuestra oración.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15617" y="8716999"/>
            <a:ext cx="9549879" cy="78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</a:rPr>
              <a:t>Se puede, también, recitar el salmo responsorial que corresponde a este domingo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</a:rPr>
              <a:t>(Salmo</a:t>
            </a: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102).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</a:rPr>
              <a:t>  </a:t>
            </a:r>
            <a:endParaRPr lang="es-PE" sz="2400" b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sz="2400" b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7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42/65/c9/4265c9e9a7b4605686866ed36604a1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638" y="429198"/>
            <a:ext cx="8089392" cy="59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2.bp.blogspot.com/-PJ_fGt-xPUs/V4QATcTKhWI/AAAAAAABODs/IfSWG5aN2zUBSiw2nKPbxh8COArsAchDwCLcB/s640/9.Jes%25C3%25BA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/>
          <a:stretch/>
        </p:blipFill>
        <p:spPr bwMode="auto">
          <a:xfrm rot="21108018">
            <a:off x="1013285" y="1439676"/>
            <a:ext cx="2960597" cy="43728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60974" y="322527"/>
            <a:ext cx="27767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Salmo 102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 rot="21013136">
            <a:off x="5101716" y="1498272"/>
            <a:ext cx="321503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889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charset="0"/>
              </a:rPr>
              <a:t>Bendice, alma mía, al Señor, y todo mi ser a su santo nombre. Bendice, alma mía, al Señor, y no olvides sus beneficios</a:t>
            </a:r>
            <a:endParaRPr lang="es-ES_tradnl" sz="2800" dirty="0">
              <a:solidFill>
                <a:schemeClr val="tx1">
                  <a:lumMod val="95000"/>
                  <a:lumOff val="5000"/>
                </a:schemeClr>
              </a:solidFill>
              <a:latin typeface="Comic Sans MS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1226" y="5213831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El Señor </a:t>
            </a:r>
            <a:endParaRPr lang="es-ES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es </a:t>
            </a: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compasivo y misericordioso</a:t>
            </a:r>
            <a:endParaRPr lang="es-ES_tradnl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2" y="434109"/>
            <a:ext cx="8152938" cy="5862303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92878" y="5059140"/>
            <a:ext cx="5144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El Señor es compasivo </a:t>
            </a:r>
            <a:br>
              <a:rPr lang="es-E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</a:br>
            <a:r>
              <a:rPr lang="es-E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y misericordioso</a:t>
            </a:r>
            <a:endParaRPr lang="es-ES_tradnl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81647" y="823309"/>
            <a:ext cx="27849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Él perdona todas tus culpas y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cura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todas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tus enfermedades; él rescata tu </a:t>
            </a:r>
            <a:endParaRPr lang="es-ES" sz="28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vida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de la fosa y te colma de gracia y de ternura</a:t>
            </a:r>
            <a:endParaRPr lang="es-ES_tradnl" sz="2800" b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9" y="469911"/>
            <a:ext cx="8098481" cy="58477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8730" y="479147"/>
            <a:ext cx="809848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>
                <a:solidFill>
                  <a:schemeClr val="bg1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El Señor es compasivo y misericordioso, lento a la ira y rico en clemencia; no nos trata como merecen nuestros pecados ni nos paga según nuestras </a:t>
            </a:r>
            <a:endParaRPr lang="es-ES" sz="2600" b="1" dirty="0" smtClean="0">
              <a:solidFill>
                <a:schemeClr val="bg1"/>
              </a:solidFill>
              <a:effectLst>
                <a:glow rad="101600">
                  <a:srgbClr val="00003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 smtClean="0">
                <a:solidFill>
                  <a:schemeClr val="bg1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culpas</a:t>
            </a:r>
            <a:endParaRPr lang="es-ES_tradnl" sz="2600" b="1" dirty="0">
              <a:solidFill>
                <a:schemeClr val="bg1"/>
              </a:solidFill>
              <a:effectLst>
                <a:glow rad="101600">
                  <a:srgbClr val="00003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6669" y="5019576"/>
            <a:ext cx="49612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El Señor es compasivo </a:t>
            </a:r>
            <a:b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</a:b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y misericordioso</a:t>
            </a:r>
            <a:endParaRPr lang="es-ES_tradnl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3" y="449745"/>
            <a:ext cx="8156078" cy="58863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4037" y="5613499"/>
            <a:ext cx="82388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El Señor es compasivo y misericordioso</a:t>
            </a:r>
            <a:endParaRPr lang="es-ES_tradnl" sz="3200" b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8027" y="4022020"/>
            <a:ext cx="782484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6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Como dista el oriente del ocaso, así aleja de nosotros nuestros delitos; como un padre siente ternura por sus hijos, siente el Señor ternura por sus fieles.</a:t>
            </a:r>
            <a:endParaRPr lang="es-ES_tradnl" sz="26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8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" y="476079"/>
            <a:ext cx="8146474" cy="592792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27" y="513023"/>
            <a:ext cx="4212336" cy="925668"/>
          </a:xfrm>
          <a:prstGeom prst="round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91127" y="2394672"/>
            <a:ext cx="7915564" cy="307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600" b="1" i="1" dirty="0" smtClean="0">
                <a:solidFill>
                  <a:srgbClr val="56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“</a:t>
            </a:r>
            <a:r>
              <a:rPr lang="es-PE" sz="26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En </a:t>
            </a:r>
            <a:r>
              <a:rPr lang="es-PE" sz="26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una palabra, ejercitan la misericordia, que es esa hermosa virtud de la que se ha dicho: "Lo propio de Dios es la misericordia". También la ejercitamos nosotros y hemos de ejercitarla durante toda nuestra vida: misericordia corporal, misericordia espiritual, misericordia en el campo, en las misiones, socorriendo las necesidades de nuestro prójimo; misericordia, cuando estamos en casa, con los ejercitantes y con los pobres, enseñándoles lo que necesitan para su salvación; y en tantas otras ocasiones como Dios nos presenta. </a:t>
            </a:r>
            <a:r>
              <a:rPr lang="es-PE" sz="26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anose="020B0606020202030204" pitchFamily="34" charset="0"/>
              </a:rPr>
              <a:t>   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1400" b="1" i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(San Vicente de Paúl XI</a:t>
            </a:r>
            <a:r>
              <a:rPr lang="es-PE" sz="14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, 253)</a:t>
            </a:r>
            <a:endParaRPr lang="es-ES" sz="1400" b="1" i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88109" y="1681255"/>
            <a:ext cx="7573818" cy="92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i="1" u="sng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Motivación</a:t>
            </a:r>
            <a:r>
              <a:rPr lang="es-PE" sz="2400" b="1" i="1" dirty="0">
                <a:solidFill>
                  <a:srgbClr val="56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San Vicente, en una repetición de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oración </a:t>
            </a:r>
            <a:r>
              <a:rPr lang="es-PE" sz="24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 los misioneros, explica el sentido de la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misericordia: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2000" b="1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0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ios es misericordia fb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748" y="480291"/>
            <a:ext cx="8156015" cy="5855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833203" y="489527"/>
            <a:ext cx="3518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ea typeface="Adobe Fan Heiti Std B" panose="020B0700000000000000" pitchFamily="34" charset="-128"/>
              </a:rPr>
              <a:t>COMPROMISO:</a:t>
            </a:r>
            <a:endParaRPr lang="es-PE" sz="40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Bahnschrift SemiBold SemiConden" panose="020B0502040204020203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45454" y="3335282"/>
            <a:ext cx="76066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i="1" dirty="0" smtClean="0">
                <a:solidFill>
                  <a:srgbClr val="FFFFFF"/>
                </a:solidFill>
                <a:effectLst>
                  <a:glow rad="63500">
                    <a:schemeClr val="accent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itka Small" panose="02000505000000020004" pitchFamily="2" charset="0"/>
              </a:rPr>
              <a:t>Imitar </a:t>
            </a:r>
            <a:r>
              <a:rPr lang="es-PE" sz="3600" b="1" i="1" dirty="0">
                <a:solidFill>
                  <a:srgbClr val="FFFFFF"/>
                </a:solidFill>
                <a:effectLst>
                  <a:glow rad="63500">
                    <a:schemeClr val="accent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itka Small" panose="02000505000000020004" pitchFamily="2" charset="0"/>
              </a:rPr>
              <a:t>con todas nuestras fuerzas al Dios rico en misericordia al que llamamos Padre y pedimos el pan de cada día…</a:t>
            </a:r>
          </a:p>
        </p:txBody>
      </p:sp>
    </p:spTree>
    <p:extLst>
      <p:ext uri="{BB962C8B-B14F-4D97-AF65-F5344CB8AC3E}">
        <p14:creationId xmlns:p14="http://schemas.microsoft.com/office/powerpoint/2010/main" val="169907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5" y="439263"/>
            <a:ext cx="8089392" cy="588764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53716" y="369837"/>
            <a:ext cx="6954982" cy="1569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Ambientación</a:t>
            </a:r>
            <a:r>
              <a:rPr lang="es-ES_tradnl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: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Cruz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desnuda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al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centro y pegamos en ella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                     un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corazón grande: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el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de Dios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.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Otros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más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pequeños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con los nombres de los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participantes.                                                   </a:t>
            </a:r>
            <a:endParaRPr lang="es-PE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  <p:sp>
        <p:nvSpPr>
          <p:cNvPr id="8" name="2 CuadroTexto"/>
          <p:cNvSpPr txBox="1"/>
          <p:nvPr/>
        </p:nvSpPr>
        <p:spPr>
          <a:xfrm>
            <a:off x="1053716" y="5865244"/>
            <a:ext cx="736984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Cantos sugeridos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: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Hazme un instrumento de tu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paz</a:t>
            </a:r>
            <a:endParaRPr lang="es-PE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BT" panose="020B0504020202060204" pitchFamily="34" charset="0"/>
            </a:endParaRPr>
          </a:p>
        </p:txBody>
      </p:sp>
      <p:pic>
        <p:nvPicPr>
          <p:cNvPr id="1026" name="Picture 2" descr="Simbolismo de... el corazón - Biblioteca de Nueva Acrópoli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10" y="2290618"/>
            <a:ext cx="1847994" cy="15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2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8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1" y="460553"/>
            <a:ext cx="8107680" cy="5857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47697" y="635466"/>
            <a:ext cx="3257038" cy="518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Amado Jesús,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 ti no puedo amar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 perdonar a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mis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enemigos,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cuán difícil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debe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ser amar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perdonar a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mis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enemigos.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Dame un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corazón                                    compasivo</a:t>
            </a:r>
            <a:endParaRPr lang="es-PE" sz="2400" b="1" dirty="0">
              <a:solidFill>
                <a:srgbClr val="FFFF00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ardiente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en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caridad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Para amar</a:t>
            </a:r>
            <a:endParaRPr lang="es-PE" sz="2400" b="1" dirty="0">
              <a:solidFill>
                <a:srgbClr val="FFFF00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47009" y="374418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</a:t>
            </a:r>
            <a:endParaRPr lang="es-PE" sz="2400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108941" y="836083"/>
            <a:ext cx="3514580" cy="501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como tú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 haces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      sin distinción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buscando el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bien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cada uno.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 mis rencores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y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envidias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dispersen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como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ceniza,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quede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el 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perfume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agradable</a:t>
            </a:r>
            <a:endParaRPr lang="es-PE" sz="2400" b="1" dirty="0">
              <a:solidFill>
                <a:srgbClr val="FFFF00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tu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gracia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AMÉN</a:t>
            </a:r>
            <a:r>
              <a:rPr lang="es-PE" sz="2400" b="1" dirty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00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</a:t>
            </a:r>
            <a:endParaRPr lang="es-PE" sz="2400" b="1" dirty="0">
              <a:solidFill>
                <a:srgbClr val="FFFF00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7964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5400" b="1" spc="5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37523" y="6411394"/>
            <a:ext cx="4468969" cy="369332"/>
          </a:xfrm>
          <a:prstGeom prst="rect">
            <a:avLst/>
          </a:prstGeom>
          <a:solidFill>
            <a:srgbClr val="32834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Lectio Divina:  Padre César Chávez  Alva (Chuno)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455783"/>
            <a:ext cx="8089946" cy="58618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6145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mando a Dios 【 2022 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6" y="441029"/>
            <a:ext cx="8110972" cy="58858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6592" y="859658"/>
            <a:ext cx="8119486" cy="15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Segoe UI Symbol" pitchFamily="34" charset="0"/>
              </a:rPr>
              <a:t>El amor tiene que ser el motor de la vida del discípulo de Cristo. Se trata de un amor particular, recortado a la medida del amor de Dios. </a:t>
            </a:r>
            <a:endParaRPr lang="es-ES_tradnl" sz="2800" i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Segoe UI Symbo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99592" y="4749083"/>
            <a:ext cx="7179146" cy="14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 </a:t>
            </a:r>
          </a:p>
          <a:p>
            <a:pPr algn="ctr" fontAlgn="base"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33934" y="431793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_tradnl" sz="2800" dirty="0">
                <a:solidFill>
                  <a:srgbClr val="FFFFFF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Times New Roman" panose="02020603050405020304" pitchFamily="18" charset="0"/>
              </a:rPr>
              <a:t>AMBIENTACIÓN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: </a:t>
            </a:r>
            <a:endParaRPr lang="es-PE" sz="3600" dirty="0">
              <a:solidFill>
                <a:srgbClr val="FFFFFF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02483" y="4970747"/>
            <a:ext cx="5857299" cy="91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Segoe UI Symbol" pitchFamily="34" charset="0"/>
              </a:rPr>
              <a:t>Solo </a:t>
            </a:r>
            <a:r>
              <a:rPr lang="es-PE" sz="2800" i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Segoe UI Symbol" pitchFamily="34" charset="0"/>
              </a:rPr>
              <a:t>desde aquí se puede comprender la locura de las Bienaventuranzas.</a:t>
            </a:r>
            <a:endParaRPr lang="es-ES_tradnl" sz="2800" i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30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NECESIDAD DE ORAR – CREI POR LO CUAL H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557" y="474518"/>
            <a:ext cx="8101734" cy="58431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84942" y="363764"/>
            <a:ext cx="28488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Oración inicial</a:t>
            </a:r>
            <a:endParaRPr lang="es-PE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11600" y="723900"/>
            <a:ext cx="446116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latin typeface="Berlin Sans FB Demi" panose="020E0802020502020306" pitchFamily="34" charset="0"/>
                <a:ea typeface="Segoe UI Symbol" pitchFamily="34" charset="0"/>
              </a:rPr>
              <a:t>Señor, Dios Padre,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dirty="0">
                <a:latin typeface="Berlin Sans FB Demi" panose="020E0802020502020306" pitchFamily="34" charset="0"/>
                <a:ea typeface="Segoe UI Symbol" pitchFamily="34" charset="0"/>
              </a:rPr>
              <a:t>que eres bueno y compasivo con tus </a:t>
            </a:r>
            <a:r>
              <a:rPr lang="es-PE" sz="2600" dirty="0" smtClean="0">
                <a:latin typeface="Berlin Sans FB Demi" panose="020E0802020502020306" pitchFamily="34" charset="0"/>
                <a:ea typeface="Segoe UI Symbol" pitchFamily="34" charset="0"/>
              </a:rPr>
              <a:t>hijos, haznos </a:t>
            </a:r>
            <a:r>
              <a:rPr lang="es-PE" sz="2600" dirty="0">
                <a:latin typeface="Berlin Sans FB Demi" panose="020E0802020502020306" pitchFamily="34" charset="0"/>
                <a:ea typeface="Segoe UI Symbol" pitchFamily="34" charset="0"/>
              </a:rPr>
              <a:t>semejantes a ti para que reflejemos </a:t>
            </a:r>
            <a:r>
              <a:rPr lang="es-PE" sz="2600" dirty="0" smtClean="0">
                <a:latin typeface="Berlin Sans FB Demi" panose="020E0802020502020306" pitchFamily="34" charset="0"/>
                <a:ea typeface="Segoe UI Symbol" pitchFamily="34" charset="0"/>
              </a:rPr>
              <a:t>tu </a:t>
            </a:r>
            <a:r>
              <a:rPr lang="es-PE" sz="2600" dirty="0">
                <a:latin typeface="Berlin Sans FB Demi" panose="020E0802020502020306" pitchFamily="34" charset="0"/>
                <a:ea typeface="Segoe UI Symbol" pitchFamily="34" charset="0"/>
              </a:rPr>
              <a:t>amor a todos</a:t>
            </a:r>
            <a:r>
              <a:rPr lang="es-PE" sz="2600" dirty="0" smtClean="0">
                <a:latin typeface="Berlin Sans FB Demi" panose="020E0802020502020306" pitchFamily="34" charset="0"/>
                <a:ea typeface="Segoe UI Symbol" pitchFamily="34" charset="0"/>
              </a:rPr>
              <a:t>.</a:t>
            </a:r>
            <a:endParaRPr lang="es-PE" sz="2600" dirty="0">
              <a:latin typeface="Berlin Sans FB Demi" panose="020E0802020502020306" pitchFamily="34" charset="0"/>
              <a:ea typeface="Segoe UI Symbol" pitchFamily="34" charset="0"/>
            </a:endParaRPr>
          </a:p>
        </p:txBody>
      </p:sp>
      <p:sp>
        <p:nvSpPr>
          <p:cNvPr id="6" name="11 Rectángulo"/>
          <p:cNvSpPr/>
          <p:nvPr/>
        </p:nvSpPr>
        <p:spPr>
          <a:xfrm>
            <a:off x="4147127" y="3475264"/>
            <a:ext cx="4461164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Nos </a:t>
            </a:r>
            <a:r>
              <a:rPr lang="es-PE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cuesta mucho hacer el bien a quien nos quiere mal, </a:t>
            </a:r>
            <a:r>
              <a:rPr lang="es-PE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perdonar </a:t>
            </a:r>
            <a:r>
              <a:rPr lang="es-PE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a quien nos ofende y </a:t>
            </a:r>
            <a:r>
              <a:rPr lang="es-PE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olvidar </a:t>
            </a:r>
            <a:r>
              <a:rPr lang="es-PE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agravios pasados.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Sin embargo, Cristo obró así, </a:t>
            </a:r>
            <a:r>
              <a:rPr lang="es-PE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                          proponiéndonos </a:t>
            </a:r>
            <a:r>
              <a:rPr lang="es-PE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su ejemplo</a:t>
            </a:r>
            <a:r>
              <a:rPr lang="es-PE" sz="2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.</a:t>
            </a:r>
            <a:endParaRPr lang="es-PE" sz="2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Berlin Sans FB Demi" panose="020E0802020502020306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ónde conviene hacer la meditación? El lugar para orar | La Or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4" y="469841"/>
            <a:ext cx="8106460" cy="58363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62891" y="488313"/>
            <a:ext cx="7751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Ayúdanos</a:t>
            </a:r>
            <a:r>
              <a:rPr lang="es-PE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, Señor, a construir el </a:t>
            </a:r>
            <a:r>
              <a:rPr lang="es-PE" sz="28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 mundo nuevo </a:t>
            </a:r>
            <a:r>
              <a:rPr lang="es-PE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que tú quieres</a:t>
            </a:r>
            <a:r>
              <a:rPr lang="es-PE" sz="28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, en </a:t>
            </a:r>
            <a:r>
              <a:rPr lang="es-PE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donde no sea el rencor, </a:t>
            </a:r>
          </a:p>
        </p:txBody>
      </p:sp>
      <p:sp>
        <p:nvSpPr>
          <p:cNvPr id="6" name="11 Rectángulo"/>
          <p:cNvSpPr/>
          <p:nvPr/>
        </p:nvSpPr>
        <p:spPr>
          <a:xfrm>
            <a:off x="886690" y="4672822"/>
            <a:ext cx="712336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el </a:t>
            </a:r>
            <a:r>
              <a:rPr lang="es-PE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odio y la venganza fratricida,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sino el amor y el perdón,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quienes tengan la última palabra. Amén</a:t>
            </a:r>
            <a:r>
              <a:rPr lang="es-PE" sz="28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lin Sans FB Demi" panose="020E0802020502020306" pitchFamily="34" charset="0"/>
                <a:ea typeface="Segoe UI Symbol" pitchFamily="34" charset="0"/>
              </a:rPr>
              <a:t>.</a:t>
            </a:r>
            <a:endParaRPr lang="es-PE" sz="28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lin Sans FB Demi" panose="020E0802020502020306" pitchFamily="34" charset="0"/>
              <a:ea typeface="Segoe UI Symbol" pitchFamily="34" charset="0"/>
            </a:endParaRPr>
          </a:p>
        </p:txBody>
      </p:sp>
      <p:pic>
        <p:nvPicPr>
          <p:cNvPr id="2052" name="Picture 4" descr="Jesús - Cristian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0" y="1013808"/>
            <a:ext cx="2761673" cy="37521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8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477165"/>
            <a:ext cx="8137525" cy="58667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5233966" y="744789"/>
            <a:ext cx="2379139" cy="5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400" b="1" i="1" kern="0" dirty="0">
                <a:solidFill>
                  <a:srgbClr val="FFFFFF"/>
                </a:solidFill>
                <a:effectLst>
                  <a:glow rad="101600">
                    <a:srgbClr val="56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    Motivación</a:t>
            </a:r>
            <a:r>
              <a:rPr lang="es-PE" sz="2400" b="1" i="1" kern="0" dirty="0" smtClean="0">
                <a:solidFill>
                  <a:srgbClr val="FFFFFF"/>
                </a:solidFill>
                <a:effectLst>
                  <a:glow rad="101600">
                    <a:srgbClr val="56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:</a:t>
            </a:r>
            <a:endParaRPr lang="es-ES_tradnl" sz="2400" b="1" i="1" kern="0" dirty="0">
              <a:solidFill>
                <a:srgbClr val="FFFFFF"/>
              </a:solidFill>
              <a:effectLst>
                <a:glow rad="101600">
                  <a:srgbClr val="56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461528" y="3778935"/>
            <a:ext cx="8130630" cy="23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400" b="1" i="1" kern="0" dirty="0" smtClean="0">
                <a:solidFill>
                  <a:srgbClr val="FFFFFF"/>
                </a:solidFill>
                <a:effectLst>
                  <a:glow rad="101600">
                    <a:srgbClr val="56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Jesús </a:t>
            </a:r>
            <a:r>
              <a:rPr lang="es-PE" sz="2400" b="1" i="1" kern="0" dirty="0">
                <a:solidFill>
                  <a:srgbClr val="FFFFFF"/>
                </a:solidFill>
                <a:effectLst>
                  <a:glow rad="101600">
                    <a:srgbClr val="56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aclara que el amor que Él nos propone tiene su máxima expresión en el amor al enemigo y en la misericordia. Él nos indica una manera nueva de afrontar el mal: no devolver el mal que recibimos; no cerrarse a la necesidad del otro, sino considerarlo hermano. Escuchemos:</a:t>
            </a:r>
            <a:endParaRPr lang="es-ES_tradnl" sz="2400" b="1" i="1" kern="0" dirty="0">
              <a:solidFill>
                <a:srgbClr val="FFFFFF"/>
              </a:solidFill>
              <a:effectLst>
                <a:glow rad="101600">
                  <a:srgbClr val="56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0" y="501099"/>
            <a:ext cx="4218432" cy="90220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4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5" y="452427"/>
            <a:ext cx="8151671" cy="58344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1272" y="4347837"/>
            <a:ext cx="79762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000" b="1" dirty="0" smtClean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70000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- </a:t>
            </a:r>
            <a:r>
              <a:rPr lang="es-PE" sz="3000" b="1" dirty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70000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A los que me escuchan les digo: Amen a sus enemigos, hagan el bien a los que los odian, bendigan a los que los maldicen, oren por los que los </a:t>
            </a:r>
            <a:r>
              <a:rPr lang="es-PE" sz="3000" b="1" dirty="0" smtClean="0">
                <a:solidFill>
                  <a:srgbClr val="FFFFFF"/>
                </a:solidFill>
                <a:effectLst>
                  <a:glow rad="101600">
                    <a:schemeClr val="tx2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srgbClr val="70000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injurian.</a:t>
            </a:r>
            <a:endParaRPr lang="es-ES" sz="3000" b="1" dirty="0">
              <a:solidFill>
                <a:srgbClr val="FFFFFF"/>
              </a:solidFill>
              <a:effectLst>
                <a:glow rad="101600">
                  <a:schemeClr val="tx2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srgbClr val="700001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29991" y="758671"/>
            <a:ext cx="72502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70000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En aquel tiempo, dijo Jesús a sus discípulos</a:t>
            </a:r>
            <a:r>
              <a:rPr lang="es-PE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700001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:</a:t>
            </a:r>
            <a:endParaRPr lang="es-PE" sz="32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700001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288145" y="424719"/>
            <a:ext cx="2133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Bauhaus 93" panose="04030905020B02020C02" pitchFamily="82" charset="0"/>
                <a:cs typeface="Times New Roman" pitchFamily="18" charset="0"/>
              </a:rPr>
              <a:t>Lucas 6, 27-38</a:t>
            </a:r>
            <a:endParaRPr lang="es-PE" sz="4000" dirty="0"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Bauhaus 93" panose="04030905020B02020C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2" y="475602"/>
            <a:ext cx="8100347" cy="58888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535652" y="3530852"/>
            <a:ext cx="81372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0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Al que te pegue en una mejilla, preséntale la otra; </a:t>
            </a:r>
            <a:r>
              <a:rPr lang="es-PE" sz="30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 al </a:t>
            </a:r>
            <a:r>
              <a:rPr lang="es-PE" sz="30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que te quite el manto, déjale también la túnica. </a:t>
            </a:r>
            <a:r>
              <a:rPr lang="es-PE" sz="30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     A </a:t>
            </a:r>
            <a:r>
              <a:rPr lang="es-PE" sz="30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quien te pide, dale; al que se lleve lo tuyo, </a:t>
            </a:r>
            <a:r>
              <a:rPr lang="es-PE" sz="30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           no </a:t>
            </a:r>
            <a:r>
              <a:rPr lang="es-PE" sz="30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se lo reclames</a:t>
            </a:r>
            <a:r>
              <a:rPr lang="es-PE" sz="30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ES" sz="30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3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imple">
  <a:themeElements>
    <a:clrScheme name="simple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1206</Words>
  <Application>Microsoft Office PowerPoint</Application>
  <PresentationFormat>Presentación en pantalla (4:3)</PresentationFormat>
  <Paragraphs>88</Paragraphs>
  <Slides>31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27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31</vt:i4>
      </vt:variant>
    </vt:vector>
  </HeadingPairs>
  <TitlesOfParts>
    <vt:vector size="67" baseType="lpstr">
      <vt:lpstr>Adobe Fan Heiti Std B</vt:lpstr>
      <vt:lpstr>Adobe Gothic Std B</vt:lpstr>
      <vt:lpstr>AR DARLING</vt:lpstr>
      <vt:lpstr>Arial</vt:lpstr>
      <vt:lpstr>Arial Black</vt:lpstr>
      <vt:lpstr>Arial Narrow</vt:lpstr>
      <vt:lpstr>Arial Unicode MS</vt:lpstr>
      <vt:lpstr>Bahnschrift SemiBold SemiConden</vt:lpstr>
      <vt:lpstr>Bauhaus 93</vt:lpstr>
      <vt:lpstr>Bell MT</vt:lpstr>
      <vt:lpstr>Berlin Sans FB Demi</vt:lpstr>
      <vt:lpstr>Bodoni Bd BT</vt:lpstr>
      <vt:lpstr>Book Antiqua</vt:lpstr>
      <vt:lpstr>Britannic Bold</vt:lpstr>
      <vt:lpstr>Candara</vt:lpstr>
      <vt:lpstr>Clarendon Blk BT</vt:lpstr>
      <vt:lpstr>Colonna MT</vt:lpstr>
      <vt:lpstr>Comic Sans MS</vt:lpstr>
      <vt:lpstr>Courier New</vt:lpstr>
      <vt:lpstr>Geometr706 BlkCn BT</vt:lpstr>
      <vt:lpstr>Kristen ITC</vt:lpstr>
      <vt:lpstr>Poor Richard</vt:lpstr>
      <vt:lpstr>Segoe UI Emoji</vt:lpstr>
      <vt:lpstr>Segoe UI Symbol</vt:lpstr>
      <vt:lpstr>Sitka Small</vt:lpstr>
      <vt:lpstr>Square721 BT</vt:lpstr>
      <vt:lpstr>Times New Roman</vt:lpstr>
      <vt:lpstr>Modèle par défaut</vt:lpstr>
      <vt:lpstr>1_colormaster</vt:lpstr>
      <vt:lpstr>Default Design</vt:lpstr>
      <vt:lpstr>2_Diseño predeterminado</vt:lpstr>
      <vt:lpstr>1_Default Design</vt:lpstr>
      <vt:lpstr>6_Diseño predeterminado</vt:lpstr>
      <vt:lpstr>1_simple</vt:lpstr>
      <vt:lpstr>4_Diseño predeterminado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128</cp:revision>
  <dcterms:created xsi:type="dcterms:W3CDTF">2019-02-18T02:42:23Z</dcterms:created>
  <dcterms:modified xsi:type="dcterms:W3CDTF">2022-02-14T16:19:28Z</dcterms:modified>
</cp:coreProperties>
</file>