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51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6" r:id="rId49"/>
    <p:sldId id="294" r:id="rId5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EBD"/>
    <a:srgbClr val="AAFF08"/>
    <a:srgbClr val="25937E"/>
    <a:srgbClr val="1D7363"/>
    <a:srgbClr val="444B44"/>
    <a:srgbClr val="998100"/>
    <a:srgbClr val="017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B06F2-BD07-4F84-92DF-A1EE26873FA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6169E6F-D9DA-4BE8-B159-6F173DC2FC3D}" type="pres">
      <dgm:prSet presAssocID="{A62B06F2-BD07-4F84-92DF-A1EE26873F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AF8D267-FD86-4763-8946-1A00CBB25EDE}" type="pres">
      <dgm:prSet presAssocID="{A62B06F2-BD07-4F84-92DF-A1EE26873FA9}" presName="radial" presStyleCnt="0">
        <dgm:presLayoutVars>
          <dgm:animLvl val="ctr"/>
        </dgm:presLayoutVars>
      </dgm:prSet>
      <dgm:spPr/>
    </dgm:pt>
  </dgm:ptLst>
  <dgm:cxnLst>
    <dgm:cxn modelId="{AC2F10BD-206D-418A-9A04-FAE4C9FCAF56}" type="presOf" srcId="{A62B06F2-BD07-4F84-92DF-A1EE26873FA9}" destId="{46169E6F-D9DA-4BE8-B159-6F173DC2FC3D}" srcOrd="0" destOrd="0" presId="urn:microsoft.com/office/officeart/2005/8/layout/radial3"/>
    <dgm:cxn modelId="{5FD359F0-843F-4977-AFDF-05AED7F88A51}" type="presParOf" srcId="{46169E6F-D9DA-4BE8-B159-6F173DC2FC3D}" destId="{1AF8D267-FD86-4763-8946-1A00CBB25ED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DA1E-C59F-4F73-B6F1-EFD32817B4E6}" type="datetimeFigureOut">
              <a:rPr lang="es-PE" smtClean="0"/>
              <a:t>7/02/2022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9C41-A952-4DA6-8950-B6FC0EBB4A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10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6C6226-3056-4878-B9C1-D00B8157DEE7}" type="slidenum">
              <a:rPr lang="es-E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s-E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EC4E-9AD5-4BD8-BE12-4B1FE9B0C58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0EFF-B54D-4C5B-AF99-9346F2C7FA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1356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B340-CDBD-425E-AE81-DCD4828E68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0808-7E53-4875-A4E4-B8F37F69F15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76605"/>
      </p:ext>
    </p:extLst>
  </p:cSld>
  <p:clrMapOvr>
    <a:masterClrMapping/>
  </p:clrMapOvr>
  <p:transition spd="slow" advClick="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98B6-E0D0-4726-8D44-7FED40DF6CD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8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5C34-99F9-4E1F-A64D-3430D7891F5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4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EC99-329F-45D9-8996-38D9B3B0F2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117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66DF-C241-46F1-A886-B255021E36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67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CB4A-05F5-4E71-B7A3-FC26B659FD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72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071A-842E-4FDA-80F6-91053A01E4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49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3639-A89F-4314-98B7-724C758247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1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F35D-9D56-4C7A-A0FD-637E43F78E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9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87EA2-6AF4-4673-B3B6-E9295357A9D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36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078B-A6B5-47CC-953C-D50EA97750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1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A433-B464-42F1-B4B3-19EA31A4EF0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27B5-53EE-4A85-A4FF-ECE4D2023A1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7344"/>
      </p:ext>
    </p:extLst>
  </p:cSld>
  <p:clrMapOvr>
    <a:masterClrMapping/>
  </p:clrMapOvr>
  <p:transition spd="slow" advClick="0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59FA-F4DE-4FB3-8063-0A6295FB0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826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DEB62-8EDC-4FC0-B788-15E0BBCE7F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205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77B6-9F49-4BAF-A44B-87B6952362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94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F859D-1B54-493E-86E7-2ACD379B873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62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9FC3-E7FF-4724-904D-297A38B7AB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21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A292-B12E-4FF4-B071-B982EB2EF9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19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330B-60A7-4FE1-A15B-23C36BBE69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97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FAF2-C7DF-45D8-9394-1FB96DB851C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558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712D-F2D6-4BB3-A44E-E8452C18B8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74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0F23-16B8-439B-9D6D-D9117542051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63B4-332B-4F9E-8B65-F428AA5553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3086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00C-DEBF-4BF8-A071-402D8042AC0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17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BA845-9BE4-4857-9339-5B0380E3DE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20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55DC-3BA2-47FF-B558-4EBF9A7F2ABE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3866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7AB4-DCD1-4E3C-95D0-BFC7C252EF1C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8688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7299-7E42-4EC8-9C76-7DD60C70067C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5891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B529-CA91-4837-8A81-9508E1E2F4AD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4293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1758-E548-4551-BCD2-FFFE4A63B759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07033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7DFB-5604-4531-9BA4-A0E2FD829E2A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0535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58BD-A3C6-4A06-B963-A782EDA34DFF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5920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B8E7-74EC-45C7-ADDA-561B41C2F0AE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68018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9025-743D-49F2-B867-8156D4DDF0E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319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29DB-2543-405B-935D-68B228934D5F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03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796CC-8276-41DC-B8D1-FED4FC81708A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3530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8E9-1A46-4A5C-8F50-9BB677C0D9CD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300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F419-B184-4AD3-B82B-D80671451B8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744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AD2D2-7871-43CD-A6BE-7A2CD5138F6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160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67637-F9EA-4729-91FC-39AEA13B0AE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32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7F3E-B129-4A99-8713-2C51E53AE96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41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DE3E2-FEA4-4AF5-9BFE-59AE7E89CC1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21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0994-2263-4099-A378-3147407BFE1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889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FF4F-93A1-4B8B-8A70-DABD1A6453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E7B-49C9-4484-AC02-0DE06EA5CB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6011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17B0-656D-485F-BEB1-BCBECA70D6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44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BCF5-5D69-4776-A263-EC123FA42D8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089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A186-57AC-4091-B44A-A51049DC5FC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317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CC8B-0FCF-4D53-96B5-5044C39E5AA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22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ABA7-3D62-4698-82FC-DC5E0719AAB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2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D148-D41D-49F4-91AA-54B254BD72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B33E-AE63-43F2-B5BB-34C65DDEE1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91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32E2-135A-4376-93E4-36B78F5A29B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A2D3-0CED-47CC-A88B-79D88ABF5D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648A-D876-4324-AD75-09E7652B20A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571D-FB74-431D-8270-731C658A47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8A1C-3A85-4B1E-A81A-3570F7992C6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3284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DAC86-AE09-4F18-875E-B11E981784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43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07367-E4B7-4958-8EE2-8E2966FDDF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CEC4-AEBF-41D1-AC70-DE383F835DC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8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D6C4-FA90-4482-8C3B-F6B05B426F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1057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654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9879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490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37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6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3E88-1799-423C-B165-93E13A55438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FA5F-9BFD-42D5-9833-6737A721F9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7639"/>
      </p:ext>
    </p:extLst>
  </p:cSld>
  <p:clrMapOvr>
    <a:masterClrMapping/>
  </p:clrMapOvr>
  <p:transition spd="slow" advClick="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61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6725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8339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762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269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2905-DD01-48B5-84BA-012F718420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C23B-87F2-4074-AFAB-9F01911991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07C8-CD29-4633-9E67-6A6C28FFB9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D0FB-B045-4D8D-A740-D59FE9D57A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0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AE3D-BCBC-42A7-A9FF-117FD5052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F1E5-54D0-4C8E-933E-F75D9F8938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7BCB-7C39-4FEA-BB02-370F2D5AD8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4440"/>
      </p:ext>
    </p:extLst>
  </p:cSld>
  <p:clrMapOvr>
    <a:masterClrMapping/>
  </p:clrMapOvr>
  <p:transition spd="slow" advClick="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C555-0E40-411E-821A-4AFC2DCA3B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3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90B3-2EDC-4A04-900A-9826602F6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00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3C82-03C3-4A5D-956B-84DF59A4F0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4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FDC9-6F1A-47A6-BAAF-F93103DAD8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7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021A-D544-494E-ACE2-9569E0091A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6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BD80-39B9-4716-81E8-E000F7D686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49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64B6-DFAA-483F-BBCE-1CC7798D74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89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5533-98FF-4FDE-92DC-58073B6F24D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8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1B99-7F89-4E5A-8679-1C1FF42CD77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8539-9C7D-41ED-BCB2-5B4B481DB0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8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4C0C-29D0-49D0-ABD2-3191F320DE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EEC8-6544-4A68-B6FC-1D4BDEE5F16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4834"/>
      </p:ext>
    </p:extLst>
  </p:cSld>
  <p:clrMapOvr>
    <a:masterClrMapping/>
  </p:clrMapOvr>
  <p:transition spd="slow" advClick="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A3E9-9C48-44C7-B393-4DFB6E2227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3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11EBB-6BC0-4DA8-B641-5808F80EBE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0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85DC0-9480-4D32-B86C-07BC33FD36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1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5668-2815-4C3A-BD2F-4504F1D788B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8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458A-4555-494A-9CAF-A2D3EC25F20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3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243-CE84-4BAA-BBE0-A2CE309928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CF541-D5C9-42B3-B02C-666F5314F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74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CA55-5804-482C-883C-8E745CCD9CD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5896"/>
      </p:ext>
    </p:extLst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A6F3-E86E-44E6-A161-E96907E0202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2534"/>
      </p:ext>
    </p:extLst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956CA-C174-4F3B-B469-A93A3A5C2BC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943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52EF-3ACF-4660-8389-EE57BAB9258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AFF8-1324-46A0-B1CF-E1E4BD2CFBE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5628"/>
      </p:ext>
    </p:extLst>
  </p:cSld>
  <p:clrMapOvr>
    <a:masterClrMapping/>
  </p:clrMapOvr>
  <p:transition spd="slow" advClick="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812A7-00CE-44D6-9BA2-20702809140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29147"/>
      </p:ext>
    </p:extLst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541F-1DD4-4162-8C36-B14C5992649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3767"/>
      </p:ext>
    </p:extLst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44C0-00CC-4B2B-9F54-35E2CBBA561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06026"/>
      </p:ext>
    </p:extLst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2F5A-35C9-4B8C-8E37-365DA38FA1A1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63082"/>
      </p:ext>
    </p:extLst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59BC-FF75-4243-9FB3-7E527F3AD32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0199"/>
      </p:ext>
    </p:extLst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C9C33-FB20-40C2-AD61-82D870E3AAD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3456"/>
      </p:ext>
    </p:extLst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8036-6917-41A7-9A72-240AD1D7901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5245"/>
      </p:ext>
    </p:extLst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6A6F3-4BD4-4500-9523-5A418BBB66B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37675"/>
      </p:ext>
    </p:extLst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BE32-A34B-4C6B-8691-9CA3AB0FED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9737"/>
      </p:ext>
    </p:extLst>
  </p:cSld>
  <p:clrMapOvr>
    <a:masterClrMapping/>
  </p:clrMapOvr>
  <p:transition spd="med"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B49D-8B71-41E8-A7FB-5746C955B8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2156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0AC4-BFD3-44BB-AFD3-50561B5F25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E445-AC50-41A2-9398-E7341B4A30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88280"/>
      </p:ext>
    </p:extLst>
  </p:cSld>
  <p:clrMapOvr>
    <a:masterClrMapping/>
  </p:clrMapOvr>
  <p:transition spd="slow" advClick="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E4BC-A6A9-4106-BA55-B631BEFF89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1887"/>
      </p:ext>
    </p:extLst>
  </p:cSld>
  <p:clrMapOvr>
    <a:masterClrMapping/>
  </p:clrMapOvr>
  <p:transition spd="med"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3C95-B748-4A05-ABC3-AF0E66C2A2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5587"/>
      </p:ext>
    </p:extLst>
  </p:cSld>
  <p:clrMapOvr>
    <a:masterClrMapping/>
  </p:clrMapOvr>
  <p:transition spd="med"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ED75-9DA8-4229-997C-6D7BCA006E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8573"/>
      </p:ext>
    </p:extLst>
  </p:cSld>
  <p:clrMapOvr>
    <a:masterClrMapping/>
  </p:clrMapOvr>
  <p:transition spd="med"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DCD4-B49C-472A-AE87-3A230682BF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27339"/>
      </p:ext>
    </p:extLst>
  </p:cSld>
  <p:clrMapOvr>
    <a:masterClrMapping/>
  </p:clrMapOvr>
  <p:transition spd="med"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C001-9B8B-4043-B72D-BCEAF15949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4022"/>
      </p:ext>
    </p:extLst>
  </p:cSld>
  <p:clrMapOvr>
    <a:masterClrMapping/>
  </p:clrMapOvr>
  <p:transition spd="med"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6DBB-7FBB-4899-A143-489A661536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2098"/>
      </p:ext>
    </p:extLst>
  </p:cSld>
  <p:clrMapOvr>
    <a:masterClrMapping/>
  </p:clrMapOvr>
  <p:transition spd="med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7823-5DD2-428A-B68D-B4DFDAED2D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95420"/>
      </p:ext>
    </p:extLst>
  </p:cSld>
  <p:clrMapOvr>
    <a:masterClrMapping/>
  </p:clrMapOvr>
  <p:transition spd="med"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6BF2-7CD5-4543-A1AB-79270F022C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2291"/>
      </p:ext>
    </p:extLst>
  </p:cSld>
  <p:clrMapOvr>
    <a:masterClrMapping/>
  </p:clrMapOvr>
  <p:transition spd="med"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9881-93D4-4188-BF78-45FC8948DF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7557"/>
      </p:ext>
    </p:extLst>
  </p:cSld>
  <p:clrMapOvr>
    <a:masterClrMapping/>
  </p:clrMapOvr>
  <p:transition spd="med"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640438-63A2-455A-8AFF-226B61331D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2078-5EF7-4F75-8547-38444482B1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C967-D39B-4532-B871-71D66EC419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4233"/>
      </p:ext>
    </p:extLst>
  </p:cSld>
  <p:clrMapOvr>
    <a:masterClrMapping/>
  </p:clrMapOvr>
  <p:transition spd="slow" advClick="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915B-B542-4467-8F60-4A0F0B0FEF2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29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C822-FAE7-47D5-B584-32F1D284E6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8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8B1E-BB1B-4392-898D-F03F6F2DFC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2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87F9-C575-42DD-AD26-06FCA7C1B50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57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0BB7-54BC-4893-82CD-A28E7ADF41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17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DD59-5F7B-4023-9844-02E664A2D1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5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2F75-2234-4A8F-86FF-887A596E55A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00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29C58-A683-474A-A3FE-DE5753FF5C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6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7007-0E51-4DEC-95E3-605EC073E75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65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0824-A3C4-4531-8816-C4D47A87FA3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DFC3D3-1B1A-4B17-936F-31727BDD92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DFDE8-0668-40BC-AD8D-121AEFE2034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62C2F-DD60-4BB1-A6B2-17F731B8B36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0C98A-94C0-4D64-932E-59919F3154C6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A15B8-6C13-43E0-8806-4BBF45F4A83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BE4C41-E4A0-405A-A546-7C772ECDFE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53CDAC-2665-4E1C-A064-2FDF098C309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842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331A7-EDD5-4C9D-8672-3FB0258B304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6456F-3F89-4E65-A7EF-6115FF0C9B8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ACD22D-92F7-4916-BC96-46BF6B52D984}" type="slidenum">
              <a:rPr lang="ca-E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E1B1B-80DB-4D20-A693-BBC6A475255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32F57-3602-4D65-AF73-F7629FE791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4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2. Quien es 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21138539">
            <a:off x="951807" y="5966390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521637"/>
            <a:ext cx="7998691" cy="5770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16996" r="25740" b="18337"/>
          <a:stretch/>
        </p:blipFill>
        <p:spPr>
          <a:xfrm>
            <a:off x="711248" y="6022109"/>
            <a:ext cx="1213459" cy="270042"/>
          </a:xfrm>
          <a:prstGeom prst="rect">
            <a:avLst/>
          </a:prstGeom>
          <a:solidFill>
            <a:srgbClr val="1DAEBD"/>
          </a:solidFill>
        </p:spPr>
      </p:pic>
    </p:spTree>
    <p:extLst>
      <p:ext uri="{BB962C8B-B14F-4D97-AF65-F5344CB8AC3E}">
        <p14:creationId xmlns:p14="http://schemas.microsoft.com/office/powerpoint/2010/main" val="279097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460986"/>
            <a:ext cx="7988254" cy="582897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98503" y="1326519"/>
            <a:ext cx="29441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Dichosos los que ahora tienen hambre, porque quedarán saciados.</a:t>
            </a:r>
          </a:p>
        </p:txBody>
      </p:sp>
    </p:spTree>
    <p:extLst>
      <p:ext uri="{BB962C8B-B14F-4D97-AF65-F5344CB8AC3E}">
        <p14:creationId xmlns:p14="http://schemas.microsoft.com/office/powerpoint/2010/main" val="31578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484102"/>
            <a:ext cx="8017164" cy="587051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99994" y="1932305"/>
            <a:ext cx="2859862" cy="20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Dichosos los que ahora lloran,  porque reirán. </a:t>
            </a:r>
          </a:p>
        </p:txBody>
      </p:sp>
    </p:spTree>
    <p:extLst>
      <p:ext uri="{BB962C8B-B14F-4D97-AF65-F5344CB8AC3E}">
        <p14:creationId xmlns:p14="http://schemas.microsoft.com/office/powerpoint/2010/main" val="16057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04" y="480290"/>
            <a:ext cx="8072860" cy="586509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3280" y="934718"/>
            <a:ext cx="331879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Dichosos ustedes, cuando los hombres los odien, y los excluyan y los insulten, y desprecien el nombre  de ustedes como  </a:t>
            </a: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infame,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por causa del </a:t>
            </a: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Hijo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del hombre. </a:t>
            </a:r>
            <a:endParaRPr lang="es-ES" sz="2800" b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1" y="475302"/>
            <a:ext cx="8057434" cy="5879316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30892" y="790120"/>
            <a:ext cx="281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Alégrense ese día y salten de gozo, porque la recompensa de ustedes será grande en el cielo. Eso es lo que hacían sus padres con los profetas.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447800" y="3505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FFFFCC"/>
                </a:solidFill>
                <a:latin typeface="Comic Sans MS" pitchFamily="66" charset="0"/>
              </a:rPr>
              <a:t>Jon Sobrino</a:t>
            </a:r>
          </a:p>
        </p:txBody>
      </p:sp>
    </p:spTree>
    <p:extLst>
      <p:ext uri="{BB962C8B-B14F-4D97-AF65-F5344CB8AC3E}">
        <p14:creationId xmlns:p14="http://schemas.microsoft.com/office/powerpoint/2010/main" val="6758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8" y="474126"/>
            <a:ext cx="8026955" cy="583431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63561" y="3222775"/>
            <a:ext cx="35283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 Pero, ¡ay de ustedes, los ricos!, porque ya tienen su </a:t>
            </a:r>
            <a:r>
              <a:rPr lang="es-E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consuelo.</a:t>
            </a:r>
            <a:endParaRPr lang="es-ES" sz="3200" b="1" dirty="0">
              <a:solidFill>
                <a:srgbClr val="000000">
                  <a:lumMod val="95000"/>
                  <a:lumOff val="5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79" y="471959"/>
            <a:ext cx="8025476" cy="589189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24333" y="3221256"/>
            <a:ext cx="3475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¡Ay ustedes, los  que ahora están saciados!, porque tendrán </a:t>
            </a:r>
            <a:r>
              <a:rPr lang="es-E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hambre.</a:t>
            </a:r>
            <a:endParaRPr lang="es-PE" sz="3200" b="1" dirty="0">
              <a:solidFill>
                <a:srgbClr val="000000">
                  <a:lumMod val="95000"/>
                  <a:lumOff val="5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1" y="471055"/>
            <a:ext cx="8167347" cy="593898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2794" y="3346880"/>
            <a:ext cx="30963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¡Ay de los que ahora ríen!, porque harán duelo y llorarán.</a:t>
            </a:r>
          </a:p>
        </p:txBody>
      </p:sp>
    </p:spTree>
    <p:extLst>
      <p:ext uri="{BB962C8B-B14F-4D97-AF65-F5344CB8AC3E}">
        <p14:creationId xmlns:p14="http://schemas.microsoft.com/office/powerpoint/2010/main" val="11433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9" y="510402"/>
            <a:ext cx="7964239" cy="593658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92203" y="2439926"/>
            <a:ext cx="332437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¡Ay, si todo el mundo hablan bien de ustedes! Eso es lo que hacían sus padres con los falsos </a:t>
            </a:r>
            <a:r>
              <a:rPr lang="es-ES" sz="2800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profetas.</a:t>
            </a:r>
            <a:endParaRPr lang="es-ES" sz="2800" b="1" dirty="0">
              <a:solidFill>
                <a:srgbClr val="000000"/>
              </a:solidFill>
              <a:effectLst>
                <a:glow rad="101600">
                  <a:srgbClr val="FFFFFF">
                    <a:alpha val="40000"/>
                  </a:srgbClr>
                </a:glow>
                <a:outerShdw blurRad="50800" dist="38100" algn="l" rotWithShape="0">
                  <a:srgbClr val="FFFFFF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19" y="448940"/>
            <a:ext cx="8100289" cy="595185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870346" y="4548793"/>
            <a:ext cx="5592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atin typeface="Comic Sans MS" panose="030F0702030302020204" pitchFamily="66" charset="0"/>
              </a:rPr>
              <a:t>¿De quiénes hablan las bienaventuranzas?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atin typeface="Comic Sans MS" panose="030F0702030302020204" pitchFamily="66" charset="0"/>
              </a:rPr>
              <a:t>¿A quiénes van dirigidas?</a:t>
            </a:r>
            <a:endParaRPr lang="es-PE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70346" y="379916"/>
            <a:ext cx="573204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s-ES_tradnl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</a:rPr>
              <a:t>Preguntas para la lectura:</a:t>
            </a:r>
            <a:endParaRPr lang="es-E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0" y="494052"/>
            <a:ext cx="8009127" cy="5860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4 CuadroTexto"/>
          <p:cNvSpPr txBox="1"/>
          <p:nvPr/>
        </p:nvSpPr>
        <p:spPr>
          <a:xfrm>
            <a:off x="1993074" y="2688281"/>
            <a:ext cx="5191106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800" dirty="0">
                <a:latin typeface="Comic Sans MS" panose="030F0702030302020204" pitchFamily="66" charset="0"/>
              </a:rPr>
              <a:t>¿Qué se promete </a:t>
            </a:r>
            <a:r>
              <a:rPr lang="es-ES_tradnl" sz="2800" dirty="0" smtClean="0">
                <a:latin typeface="Comic Sans MS" panose="030F0702030302020204" pitchFamily="66" charset="0"/>
              </a:rPr>
              <a:t>en  cada </a:t>
            </a:r>
            <a:r>
              <a:rPr lang="es-ES_tradnl" sz="2800" dirty="0">
                <a:latin typeface="Comic Sans MS" panose="030F0702030302020204" pitchFamily="66" charset="0"/>
              </a:rPr>
              <a:t>una de ellas? ¿Cuándo tendrán cumplimiento? </a:t>
            </a:r>
            <a:endParaRPr lang="es-PE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5" y="510817"/>
            <a:ext cx="8053462" cy="5825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16 Rectángulo"/>
          <p:cNvSpPr/>
          <p:nvPr/>
        </p:nvSpPr>
        <p:spPr>
          <a:xfrm>
            <a:off x="954816" y="1855300"/>
            <a:ext cx="3499032" cy="1668572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_tradnl" sz="3200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DICHOSOS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LOS POBRES </a:t>
            </a:r>
            <a:endParaRPr lang="es-PE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632533" y="503955"/>
            <a:ext cx="4650740" cy="683895"/>
            <a:chOff x="1199" y="-1551"/>
            <a:chExt cx="7324" cy="1077"/>
          </a:xfrm>
        </p:grpSpPr>
        <p:sp>
          <p:nvSpPr>
            <p:cNvPr id="13" name="Rectangle 114"/>
            <p:cNvSpPr>
              <a:spLocks noChangeArrowheads="1"/>
            </p:cNvSpPr>
            <p:nvPr/>
          </p:nvSpPr>
          <p:spPr bwMode="auto">
            <a:xfrm>
              <a:off x="1199" y="-1223"/>
              <a:ext cx="7324" cy="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2430" y="-1530"/>
              <a:ext cx="5485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ctr">
                <a:defRPr/>
              </a:pP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     LECTIO DIVINA – DOMINGO 6º  TO –Ciclo C</a:t>
              </a:r>
              <a:endParaRPr lang="es-PE" sz="1200" kern="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  <a:p>
              <a:pPr indent="19050" algn="r">
                <a:defRPr/>
              </a:pPr>
              <a:r>
                <a:rPr lang="es-PE" sz="1200" b="1" kern="0" dirty="0">
                  <a:solidFill>
                    <a:srgbClr val="880000"/>
                  </a:solidFill>
                  <a:ea typeface="Times New Roman" panose="02020603050405020304" pitchFamily="18" charset="0"/>
                </a:rPr>
                <a:t>DICHOSOS LOS POBRES  </a:t>
              </a:r>
            </a:p>
          </p:txBody>
        </p:sp>
        <p:pic>
          <p:nvPicPr>
            <p:cNvPr id="15" name="Picture 116" descr="lectio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" y="-1551"/>
              <a:ext cx="874" cy="9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5372728" y="510817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Lucas 6, 17.20-26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733293" y="5942897"/>
            <a:ext cx="1884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 </a:t>
            </a:r>
            <a:r>
              <a:rPr lang="es-PE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febrero </a:t>
            </a:r>
            <a:r>
              <a:rPr lang="es-PE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</a:t>
            </a:r>
            <a:endParaRPr lang="es-PE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7" y="491368"/>
            <a:ext cx="8054294" cy="5863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4350327" y="727590"/>
            <a:ext cx="3921612" cy="3108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¿Cuál es la situación de los destinatarios de las “malaventuranzas”? </a:t>
            </a:r>
            <a:endParaRPr lang="es-PE" sz="2800" b="1" dirty="0" smtClean="0"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b="1" dirty="0"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Por qué les irá mal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s-PE" sz="2800" b="1" dirty="0"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3" y="504400"/>
            <a:ext cx="8010924" cy="582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CuadroTexto"/>
          <p:cNvSpPr txBox="1"/>
          <p:nvPr/>
        </p:nvSpPr>
        <p:spPr>
          <a:xfrm>
            <a:off x="412640" y="4153973"/>
            <a:ext cx="80809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¿Qué sentido tienen los“…¡Ay (pobres de ustedes)!” ¿por qué esto?,                  </a:t>
            </a:r>
            <a:r>
              <a:rPr lang="es-ES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¿qué </a:t>
            </a:r>
            <a:r>
              <a:rPr lang="es-ES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pretende Jesús transmitir con </a:t>
            </a:r>
            <a:r>
              <a:rPr lang="es-ES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estas advertencias?.</a:t>
            </a: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78" y="525792"/>
            <a:ext cx="7996114" cy="5865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5 CuadroTexto"/>
          <p:cNvSpPr txBox="1"/>
          <p:nvPr/>
        </p:nvSpPr>
        <p:spPr>
          <a:xfrm>
            <a:off x="4913740" y="3671897"/>
            <a:ext cx="3528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sus </a:t>
            </a:r>
            <a:r>
              <a:rPr lang="es-ES_tradn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discípulos y nos quiere enseñar, con esta tremenda lección de las bienaventuranzas, a mirar con los ojos de Dios y a colocarnos junto a los que </a:t>
            </a:r>
            <a:r>
              <a:rPr lang="es-ES_tradn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él </a:t>
            </a:r>
            <a:r>
              <a:rPr lang="es-ES_tradn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siempre ha preferido.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4886033" y="1100076"/>
            <a:ext cx="3555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Jesús </a:t>
            </a:r>
            <a:r>
              <a:rPr lang="es-ES_tradn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 admirado y seguido también hoy por mucha gente. Pero, del mismo modo que entonces, el Señor nos </a:t>
            </a:r>
            <a:r>
              <a:rPr lang="es-ES_tradn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ha </a:t>
            </a:r>
            <a:r>
              <a:rPr lang="es-ES_tradn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mirado de modo especial, nos </a:t>
            </a:r>
            <a:r>
              <a:rPr lang="es-ES_tradn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ha hecho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75801" y="535029"/>
            <a:ext cx="214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cs typeface="Tahoma" pitchFamily="34" charset="0"/>
              </a:rPr>
              <a:t>Motivación</a:t>
            </a:r>
            <a:r>
              <a:rPr lang="es-ES_tradnl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cs typeface="Tahoma" pitchFamily="34" charset="0"/>
              </a:rPr>
              <a:t>.-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97" y="516557"/>
            <a:ext cx="3500675" cy="8134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6890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25086"/>
            <a:ext cx="8035082" cy="57819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CuadroTexto"/>
          <p:cNvSpPr txBox="1"/>
          <p:nvPr/>
        </p:nvSpPr>
        <p:spPr>
          <a:xfrm>
            <a:off x="421937" y="613132"/>
            <a:ext cx="80978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El Señor nos hace tomar conciencia que los pobres son bienaventurados, porque confían y esperan en el Señor, yo, </a:t>
            </a: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¿confío y espero en el Señor, le doy espacio en mi vida, le permito que  Él intervenga en lo que busco, hago, pienso y digo?, ¿de qué manera?</a:t>
            </a:r>
          </a:p>
        </p:txBody>
      </p:sp>
    </p:spTree>
    <p:extLst>
      <p:ext uri="{BB962C8B-B14F-4D97-AF65-F5344CB8AC3E}">
        <p14:creationId xmlns:p14="http://schemas.microsoft.com/office/powerpoint/2010/main" val="17292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5" y="477057"/>
            <a:ext cx="8010330" cy="5840615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ángulo 7"/>
          <p:cNvSpPr/>
          <p:nvPr/>
        </p:nvSpPr>
        <p:spPr>
          <a:xfrm>
            <a:off x="665018" y="394537"/>
            <a:ext cx="7424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¿Qué significa ser pobre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7018" y="5290152"/>
            <a:ext cx="742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Hay alegría en la pobreza?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 ¿Ayudamos a los pobres?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7" y="500042"/>
            <a:ext cx="8007743" cy="5799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9654" y="3542710"/>
            <a:ext cx="28840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30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¿Hay alegría en sufrir hambre</a:t>
            </a:r>
            <a:r>
              <a:rPr lang="es-PE" sz="3000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ES" sz="3000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99654" y="854363"/>
            <a:ext cx="77146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 panose="020F0605020208020904" pitchFamily="34" charset="0"/>
              </a:rPr>
              <a:t>° ¿</a:t>
            </a:r>
            <a:r>
              <a:rPr lang="es-P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 panose="020F0605020208020904" pitchFamily="34" charset="0"/>
              </a:rPr>
              <a:t>Qué significa tener hambre</a:t>
            </a:r>
            <a:r>
              <a:rPr lang="es-P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61184" y="4664364"/>
            <a:ext cx="31471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3000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PE" sz="30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Ayudamos </a:t>
            </a:r>
            <a:r>
              <a:rPr lang="es-PE" sz="3000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          a </a:t>
            </a:r>
            <a:r>
              <a:rPr lang="es-PE" sz="30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los hambrientos?</a:t>
            </a:r>
            <a:endParaRPr lang="es-ES" sz="3000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" y="496454"/>
            <a:ext cx="8052077" cy="584892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354580" y="1304576"/>
            <a:ext cx="3094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Ayudamos a los que sufren?</a:t>
            </a:r>
            <a:endParaRPr lang="es-PE" sz="2400" b="1" dirty="0">
              <a:solidFill>
                <a:srgbClr val="C00000"/>
              </a:solidFill>
              <a:latin typeface="Tekton Pro Ext" panose="020F06050202080209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45693" y="1397500"/>
            <a:ext cx="3094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¿Qué significa llorar?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             ¿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Hay alegría en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llorar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? </a:t>
            </a:r>
            <a:endParaRPr lang="es-PE" sz="2400" b="1" dirty="0">
              <a:solidFill>
                <a:srgbClr val="C00000"/>
              </a:solidFill>
              <a:latin typeface="Tekton Pro Ext" panose="020F06050202080209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/>
          </p:nvPr>
        </p:nvGraphicFramePr>
        <p:xfrm>
          <a:off x="6072198" y="857232"/>
          <a:ext cx="2786082" cy="196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9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75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4" y="518067"/>
            <a:ext cx="8018364" cy="58180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72946" y="2903454"/>
            <a:ext cx="32392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¿Qué significa ser odiado, excluido, insultado y proscrito?</a:t>
            </a:r>
            <a:r>
              <a:rPr lang="es-PE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2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46" y="527910"/>
            <a:ext cx="7998691" cy="579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1250116" y="596375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 Ext" panose="020F0605020208020904" pitchFamily="34" charset="0"/>
              </a:rPr>
              <a:t>¿Hay que esperar al Cielo para recibir una recompensa grande?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 Ext" panose="020F0605020208020904" pitchFamily="34" charset="0"/>
              </a:rPr>
              <a:t>                  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 Ext" panose="020F0605020208020904" pitchFamily="34" charset="0"/>
              </a:rPr>
              <a:t>Por qué?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8" name="7 Flecha a la derecha con bandas"/>
          <p:cNvSpPr/>
          <p:nvPr/>
        </p:nvSpPr>
        <p:spPr bwMode="auto">
          <a:xfrm>
            <a:off x="0" y="3789040"/>
            <a:ext cx="9268985" cy="2108913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" y="495790"/>
            <a:ext cx="8021488" cy="5780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561256" y="1697111"/>
            <a:ext cx="317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u="sng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Motivación</a:t>
            </a:r>
            <a:r>
              <a:rPr lang="es-ES_tradnl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:</a:t>
            </a:r>
            <a:endParaRPr lang="es-ES_tradnl" sz="24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98" y="495790"/>
            <a:ext cx="3681984" cy="1005101"/>
          </a:xfrm>
          <a:prstGeom prst="roundRect">
            <a:avLst/>
          </a:prstGeom>
        </p:spPr>
      </p:pic>
      <p:sp>
        <p:nvSpPr>
          <p:cNvPr id="5" name="7 CuadroTexto"/>
          <p:cNvSpPr txBox="1"/>
          <p:nvPr/>
        </p:nvSpPr>
        <p:spPr>
          <a:xfrm>
            <a:off x="561256" y="459226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Jesús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es el bienaventurado por excelencia. Nosotros tenemos muchos miedos que vencer para podernos adentrar en este hermoso camino que Jesús nos muestra hacia la plenitud y la felicidad. Comencemos pidiéndole al Señor decisión y valentía</a:t>
            </a:r>
            <a:endParaRPr lang="es-ES_tradnl" sz="24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2" y="524467"/>
            <a:ext cx="8008856" cy="583938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8674" y="485516"/>
            <a:ext cx="79811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Ambientación</a:t>
            </a:r>
            <a:r>
              <a:rPr lang="es-ES_tradnl" sz="2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: Imágenes de pobres con rostros sonrientes o actitudes de esperanza. </a:t>
            </a:r>
            <a:r>
              <a:rPr lang="es-ES_tradnl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Cartel</a:t>
            </a: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: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¡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El Reino de Dios es de ustedes!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40033" y="1926598"/>
            <a:ext cx="7416824" cy="792696"/>
          </a:xfrm>
          <a:prstGeom prst="rect">
            <a:avLst/>
          </a:prstGeom>
          <a:solidFill>
            <a:srgbClr val="0172D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¡El Reino de Dios es de ustedes!</a:t>
            </a: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80962" y="5840650"/>
            <a:ext cx="79349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Cantos </a:t>
            </a:r>
            <a:r>
              <a:rPr lang="es-PE" sz="2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sugeridos: Cuando el pobre nada tiene; ¿Le conocéis?</a:t>
            </a:r>
          </a:p>
        </p:txBody>
      </p:sp>
    </p:spTree>
    <p:extLst>
      <p:ext uri="{BB962C8B-B14F-4D97-AF65-F5344CB8AC3E}">
        <p14:creationId xmlns:p14="http://schemas.microsoft.com/office/powerpoint/2010/main" val="156325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vangelio de Hoy : la Bienaventur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0" y="534888"/>
            <a:ext cx="8018296" cy="57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94320" y="5179074"/>
            <a:ext cx="8018296" cy="916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•	Luego de un tiempo de oración personal, compartimos nuestra oración. Se puede, también, recitar el salmo responsorial que corresponde a este domingo</a:t>
            </a:r>
            <a:r>
              <a:rPr lang="es-ES" sz="20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.</a:t>
            </a:r>
            <a:endParaRPr lang="es-PE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476671"/>
            <a:ext cx="8047760" cy="5820183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01686" y="769059"/>
            <a:ext cx="28089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kern="0" dirty="0" err="1">
                <a:solidFill>
                  <a:schemeClr val="bg1"/>
                </a:solidFill>
                <a:latin typeface="Comic Sans MS" pitchFamily="66" charset="0"/>
              </a:rPr>
              <a:t>Dichoso</a:t>
            </a:r>
            <a:r>
              <a:rPr lang="ca-ES" sz="3200" b="1" i="1" kern="0" dirty="0">
                <a:solidFill>
                  <a:schemeClr val="bg1"/>
                </a:solidFill>
                <a:latin typeface="Comic Sans MS" pitchFamily="66" charset="0"/>
              </a:rPr>
              <a:t> el hombre que ha </a:t>
            </a:r>
            <a:r>
              <a:rPr lang="ca-ES" sz="3200" b="1" i="1" kern="0" dirty="0" err="1">
                <a:solidFill>
                  <a:schemeClr val="bg1"/>
                </a:solidFill>
                <a:latin typeface="Comic Sans MS" pitchFamily="66" charset="0"/>
              </a:rPr>
              <a:t>puesto</a:t>
            </a:r>
            <a:r>
              <a:rPr lang="ca-ES" sz="3200" b="1" i="1" kern="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3200" b="1" i="1" kern="0" dirty="0" err="1">
                <a:solidFill>
                  <a:schemeClr val="bg1"/>
                </a:solidFill>
                <a:latin typeface="Comic Sans MS" pitchFamily="66" charset="0"/>
              </a:rPr>
              <a:t>su</a:t>
            </a:r>
            <a:r>
              <a:rPr lang="ca-ES" sz="3200" b="1" i="1" kern="0" dirty="0">
                <a:solidFill>
                  <a:schemeClr val="bg1"/>
                </a:solidFill>
                <a:latin typeface="Comic Sans MS" pitchFamily="66" charset="0"/>
              </a:rPr>
              <a:t> confianza en el Señor.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1767" y="4050086"/>
            <a:ext cx="7988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Dichoso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el hombre que no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sigue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el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consejo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 los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impíos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, ni entra por la senda de los pecadores, ni se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sienta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en la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reunión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 los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cínicos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sino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que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gozo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es la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ley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del Señor y medita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ley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día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noche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3588" y="476672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8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 1</a:t>
            </a:r>
            <a:r>
              <a:rPr lang="ca-ES" sz="3200" kern="0" dirty="0">
                <a:solidFill>
                  <a:srgbClr val="00F7FF"/>
                </a:solidFill>
              </a:rPr>
              <a:t>	</a:t>
            </a:r>
            <a:endParaRPr lang="ca-ES" sz="3200" b="1" i="1" kern="0" dirty="0">
              <a:solidFill>
                <a:srgbClr val="00F7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" y="461726"/>
            <a:ext cx="8070323" cy="589696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96873" y="560311"/>
            <a:ext cx="38218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Dichoso el hombre que </a:t>
            </a:r>
            <a:r>
              <a:rPr lang="es-PE" sz="3600" b="1" i="1" dirty="0" smtClean="0">
                <a:solidFill>
                  <a:srgbClr val="FFFFFF"/>
                </a:solidFill>
                <a:latin typeface="Comic Sans MS" pitchFamily="66" charset="0"/>
              </a:rPr>
              <a:t>           ha </a:t>
            </a: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puesto</a:t>
            </a:r>
            <a:b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su confianza </a:t>
            </a:r>
            <a:r>
              <a:rPr lang="es-PE" sz="3600" b="1" i="1" dirty="0" smtClean="0">
                <a:solidFill>
                  <a:srgbClr val="FFFFFF"/>
                </a:solidFill>
                <a:latin typeface="Comic Sans MS" pitchFamily="66" charset="0"/>
              </a:rPr>
              <a:t>  en </a:t>
            </a: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el Señor.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920" y="4542804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Será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como un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árbol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plantado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borde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la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acequia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da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fruto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su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tiempo y no se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marchitan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sus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hojas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cuanto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emprenden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tiene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buen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fin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9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8" y="484027"/>
            <a:ext cx="8009220" cy="5787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4192" y="4455609"/>
            <a:ext cx="82020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así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impíos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no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así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serán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paja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que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arrebata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viento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Porque el Señor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protege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camino de los justos, pero el camino de 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impíos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acaba mal.</a:t>
            </a:r>
            <a:endParaRPr lang="ca-E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4756" y="678928"/>
            <a:ext cx="36933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Dichoso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el hombre que </a:t>
            </a:r>
            <a:r>
              <a:rPr lang="ca-ES" sz="3600" b="1" i="1" dirty="0" smtClean="0">
                <a:solidFill>
                  <a:srgbClr val="FFFFFF"/>
                </a:solidFill>
                <a:latin typeface="Comic Sans MS" pitchFamily="66" charset="0"/>
              </a:rPr>
              <a:t>         ha </a:t>
            </a: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puesto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su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confianza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3600" b="1" i="1" dirty="0" smtClean="0">
                <a:solidFill>
                  <a:srgbClr val="FFFFFF"/>
                </a:solidFill>
                <a:latin typeface="Comic Sans MS" pitchFamily="66" charset="0"/>
              </a:rPr>
              <a:t>         en 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el Señor.</a:t>
            </a:r>
          </a:p>
        </p:txBody>
      </p:sp>
    </p:spTree>
    <p:extLst>
      <p:ext uri="{BB962C8B-B14F-4D97-AF65-F5344CB8AC3E}">
        <p14:creationId xmlns:p14="http://schemas.microsoft.com/office/powerpoint/2010/main" val="15799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92824"/>
            <a:ext cx="7987495" cy="5852558"/>
          </a:xfrm>
          <a:prstGeom prst="rect">
            <a:avLst/>
          </a:prstGeom>
        </p:spPr>
      </p:pic>
      <p:sp>
        <p:nvSpPr>
          <p:cNvPr id="15" name="9 Marcador de contenido"/>
          <p:cNvSpPr txBox="1">
            <a:spLocks/>
          </p:cNvSpPr>
          <p:nvPr/>
        </p:nvSpPr>
        <p:spPr bwMode="auto">
          <a:xfrm>
            <a:off x="1260863" y="1765434"/>
            <a:ext cx="6873612" cy="39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D360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D3603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D360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D3603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_tradnl" sz="1800" b="1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 esta palabra de bienaventuranza evangélica se entiende el estado o la colocación de un alma en una de las principales máximas de Jesucristo, según la cual hace actos heroicos de virtud, a pesar de todas las dificultades y contrariedades que le sobrevienen; se entretiene con gozo en las alabanzas de Dios, </a:t>
            </a:r>
            <a:r>
              <a:rPr lang="es-PE" sz="1800" b="1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 vez de dejarse llevar por la aversión y el odio contra quienes la persiguen; y en vez de desanimarse, permanece fiel y constante en la fidelidad a su servicio. </a:t>
            </a:r>
          </a:p>
          <a:p>
            <a:pPr marL="0" indent="0" algn="ctr">
              <a:buFontTx/>
              <a:buNone/>
            </a:pPr>
            <a:r>
              <a:rPr lang="es-PE" sz="1800" b="1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Ese estado se llama bienaventuranza cristiana o evangélica, esto es, vida de felicidad cristiana, y es una bienaventuranza incipiente, que se consumará en el cielo, ya que a la posesión de ese estado en esta vida le seguirá la bienaventuranza eterna. </a:t>
            </a:r>
            <a:r>
              <a:rPr lang="es-ES_tradnl" sz="1200" b="1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s-ES_tradnl" sz="1200" b="1" i="1" kern="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S.Vicente</a:t>
            </a:r>
            <a:r>
              <a:rPr lang="es-ES_tradnl" sz="1200" b="1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XI,569)</a:t>
            </a:r>
            <a:endParaRPr lang="es-PE" sz="1200" b="1" i="1" kern="0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endParaRPr lang="es-PE" sz="1800" i="1" kern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FontTx/>
              <a:buNone/>
            </a:pPr>
            <a:endParaRPr lang="es-PE" sz="1800" i="1" kern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PE" sz="1800" i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389746" y="398138"/>
            <a:ext cx="544181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Motivación: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San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Vicente, en una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                        conferencia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a los misioneros, explica el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      sentido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de las bienaventuranzas. </a:t>
            </a:r>
            <a:endParaRPr lang="es-PE" sz="20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492824"/>
            <a:ext cx="3163824" cy="8187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1" y="486676"/>
            <a:ext cx="8008044" cy="5785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3187" y="347072"/>
            <a:ext cx="37147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kern="0" dirty="0">
                <a:solidFill>
                  <a:srgbClr val="C00000"/>
                </a:solidFill>
                <a:latin typeface="Britannic Bold" panose="020B0903060703020204" pitchFamily="34" charset="0"/>
                <a:ea typeface="+mj-ea"/>
                <a:cs typeface="+mj-cs"/>
              </a:rPr>
              <a:t>Compromiso:</a:t>
            </a:r>
            <a:endParaRPr lang="en-US" sz="4000" kern="0" dirty="0">
              <a:solidFill>
                <a:srgbClr val="C00000"/>
              </a:solidFill>
              <a:latin typeface="Britannic Bold" panose="020B0903060703020204" pitchFamily="34" charset="0"/>
              <a:ea typeface="+mj-ea"/>
              <a:cs typeface="+mj-cs"/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591011" y="2714213"/>
            <a:ext cx="5400600" cy="23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effectLst>
                  <a:glow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</a:rPr>
              <a:t>Como seguidor de Jesús, ¿cuál es mi compromiso con ellos?  </a:t>
            </a:r>
          </a:p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effectLst>
                  <a:glow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</a:rPr>
              <a:t>Realizar una acción a favor de los pobres, hambrientos o tristes del propio ambiente.</a:t>
            </a:r>
            <a:endParaRPr lang="es-PE" sz="3200" dirty="0">
              <a:solidFill>
                <a:srgbClr val="C00000"/>
              </a:solidFill>
              <a:effectLst>
                <a:glow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dirty="0">
              <a:solidFill>
                <a:srgbClr val="C00000"/>
              </a:solidFill>
              <a:effectLst>
                <a:glow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467500" y="1065816"/>
            <a:ext cx="5647622" cy="15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bienaventuranzas muestran que Dios se compromete con los marginados.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3" y="482848"/>
            <a:ext cx="8034909" cy="5879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CuadroTexto"/>
          <p:cNvSpPr txBox="1"/>
          <p:nvPr/>
        </p:nvSpPr>
        <p:spPr>
          <a:xfrm>
            <a:off x="3649776" y="894732"/>
            <a:ext cx="4963496" cy="5262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Gracias, Señor Jesús, 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porque, proclamándolos dichosos, 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asignas el reino de Dios y devuelves la dignidad y la esperanza a todos los que el mundo tiene por últimos e infelices: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pobres y los humildes,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los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lloran y los que sufren,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los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tienen hambre y sed inagotables de fidelidad a Dios,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misericordiosos que saben perdonar a quienes les ofenden,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7828" y="633122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Oración final </a:t>
            </a:r>
            <a:endParaRPr lang="es-P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9" y="517882"/>
            <a:ext cx="8039607" cy="58274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CuadroTexto"/>
          <p:cNvSpPr txBox="1"/>
          <p:nvPr/>
        </p:nvSpPr>
        <p:spPr>
          <a:xfrm>
            <a:off x="3491345" y="654953"/>
            <a:ext cx="5001855" cy="5262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proceden con un corazón limpio, noble y sincero,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que fomentan la paz en torno y desechan la violencia,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los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son perseguidos por servir a Dios y al evangelio.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fuiste, Señor Jesús,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el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primero en realizar tal programa.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eres nuestro ejemplo y nuestra fuerza.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¡Bendito seas, Señor!</a:t>
            </a:r>
          </a:p>
        </p:txBody>
      </p:sp>
    </p:spTree>
    <p:extLst>
      <p:ext uri="{BB962C8B-B14F-4D97-AF65-F5344CB8AC3E}">
        <p14:creationId xmlns:p14="http://schemas.microsoft.com/office/powerpoint/2010/main" val="37700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24904" y="6317673"/>
            <a:ext cx="4764407" cy="430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Texto de </a:t>
            </a:r>
            <a:r>
              <a:rPr lang="es-PE" sz="1100" b="1" dirty="0" err="1">
                <a:solidFill>
                  <a:srgbClr val="000000"/>
                </a:solidFill>
                <a:latin typeface="Poor Richard" pitchFamily="18" charset="0"/>
              </a:rPr>
              <a:t>Lectio</a:t>
            </a: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 Divina:  Padre César Chávez  </a:t>
            </a:r>
            <a:r>
              <a:rPr lang="es-PE" sz="1100" b="1" dirty="0" err="1">
                <a:solidFill>
                  <a:srgbClr val="000000"/>
                </a:solidFill>
                <a:latin typeface="Poor Richard" pitchFamily="18" charset="0"/>
              </a:rPr>
              <a:t>Alva</a:t>
            </a: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 (Chuno) </a:t>
            </a:r>
            <a:r>
              <a:rPr lang="es-PE" sz="1100" b="1" dirty="0" err="1">
                <a:solidFill>
                  <a:srgbClr val="000000"/>
                </a:solidFill>
                <a:latin typeface="Poor Richard" pitchFamily="18" charset="0"/>
              </a:rPr>
              <a:t>C.ongregación</a:t>
            </a: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s-PE" sz="1100" b="1" dirty="0" err="1">
                <a:solidFill>
                  <a:srgbClr val="000000"/>
                </a:solidFill>
                <a:latin typeface="Poor Richard" pitchFamily="18" charset="0"/>
              </a:rPr>
              <a:t>Power</a:t>
            </a:r>
            <a:r>
              <a:rPr lang="es-PE" sz="1100" b="1" dirty="0">
                <a:solidFill>
                  <a:srgbClr val="000000"/>
                </a:solidFill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7" y="512433"/>
            <a:ext cx="7994258" cy="5805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522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ucas: Jesús entre pobres y ricos — Biblia y Terer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" y="500029"/>
            <a:ext cx="8054518" cy="5804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83564" y="500029"/>
            <a:ext cx="2739750" cy="52629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Es Dios quien ha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salido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al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encuentro                               de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los pobres,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los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hambrientos…, los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ha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elegido y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                                            les  ha mostrado                                                        el camino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de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los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justos.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          Ellos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han puesto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su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confianza en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Dios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, llenando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así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de sentido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       su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esperanza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.</a:t>
            </a:r>
            <a:endParaRPr lang="es-PE" sz="2400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6745" y="500029"/>
            <a:ext cx="284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endParaRPr lang="es-PE" sz="24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1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515273"/>
            <a:ext cx="8039760" cy="5755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CuadroTexto"/>
          <p:cNvSpPr txBox="1"/>
          <p:nvPr/>
        </p:nvSpPr>
        <p:spPr>
          <a:xfrm>
            <a:off x="2918692" y="515273"/>
            <a:ext cx="56752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Señor Jesús,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Tú que has sabido confiar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esperar todo de tu Padre,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haciendo de Él tu único y verdadero bien, </a:t>
            </a:r>
            <a:r>
              <a:rPr lang="es-ES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 </a:t>
            </a: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pedimos que nos ayudes a vivir                 como Tú, </a:t>
            </a:r>
            <a:r>
              <a:rPr lang="es-ES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confiando </a:t>
            </a:r>
            <a:r>
              <a:rPr lang="es-ES_tradnl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esperando siempre en Él.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Ven y danos la gracia de vivir                                   como lo hiciste Tú,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realizar el proyecto del </a:t>
            </a:r>
            <a:r>
              <a:rPr lang="es-PE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Padre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PE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sea Él nuestro                                    Dios y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 que nos vaya moldeando                                    de acuerdo a su corazón,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que sea Él todo para </a:t>
            </a:r>
            <a:r>
              <a:rPr lang="es-PE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nosotros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PE" sz="23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así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como lo hiciste Tú.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9592" y="515273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1. Oración inicial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0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1" y="441395"/>
            <a:ext cx="8058820" cy="587627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30708" y="646447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Señor, derrama tu gracia                       en nosotros,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ayúdanos a vivir lo que creemos,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 manifestar con nuestras obras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tu vida y tus enseñanzas,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para que podamos experimentar la dicha de ser Bienaventurados,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porque te buscamos                                      de todo corazón,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que Tú seas                              nuestro Dios y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 sentido pleno y total de todo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 que somos y de todo lo que hacemos. </a:t>
            </a:r>
            <a:endParaRPr lang="es-PE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Amén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8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1" y="513902"/>
            <a:ext cx="8017083" cy="5794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4562841" y="532375"/>
            <a:ext cx="295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u="sng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22227" y="1335949"/>
            <a:ext cx="8076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Hoy día es muy frecuente confundir felicidad con placer, y buscar éste por los caminos más rápidos y fáciles; Jesús nos advierte de lo erróneo de esta postura y proclama felices a los pobres, los hambrientos y los que lloran, a la vez que advierte de la insensatez de la riqueza y la saciedad. Escuchemos</a:t>
            </a:r>
            <a:r>
              <a:rPr lang="es-ES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66" y="538124"/>
            <a:ext cx="2974848" cy="8473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7" y="451381"/>
            <a:ext cx="8013468" cy="587552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464695" y="672128"/>
            <a:ext cx="2857924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6, 17. 20-26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12639" y="1133793"/>
            <a:ext cx="327968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dirty="0" smtClean="0">
                <a:latin typeface="Franklin Gothic Book" panose="020B0503020102020204" pitchFamily="34" charset="0"/>
              </a:rPr>
              <a:t>En </a:t>
            </a:r>
            <a:r>
              <a:rPr lang="es-ES" sz="2700" b="1" dirty="0">
                <a:latin typeface="Franklin Gothic Book" panose="020B0503020102020204" pitchFamily="34" charset="0"/>
              </a:rPr>
              <a:t>aquel tiempo, bajó Jesús del monte con los Doce y se detuvo en un llano, con un grupo grande de discípulos y de pueblo, procedente de toda Judea, de Jerusalén y de la  costa de Tiro y Sidón. </a:t>
            </a:r>
          </a:p>
        </p:txBody>
      </p:sp>
    </p:spTree>
    <p:extLst>
      <p:ext uri="{BB962C8B-B14F-4D97-AF65-F5344CB8AC3E}">
        <p14:creationId xmlns:p14="http://schemas.microsoft.com/office/powerpoint/2010/main" val="8776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6" y="479921"/>
            <a:ext cx="8112483" cy="584698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99267" y="883072"/>
            <a:ext cx="3098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Él levantando los ojos hacia  sus discípulos, les dijo:</a:t>
            </a:r>
            <a:b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</a:b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-Dichosos los pobres, porque de ustedes es el reino de Dios. </a:t>
            </a:r>
          </a:p>
        </p:txBody>
      </p:sp>
    </p:spTree>
    <p:extLst>
      <p:ext uri="{BB962C8B-B14F-4D97-AF65-F5344CB8AC3E}">
        <p14:creationId xmlns:p14="http://schemas.microsoft.com/office/powerpoint/2010/main" val="7767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nk_flower">
  <a:themeElements>
    <a:clrScheme name="pink_flow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nk_flower">
      <a:majorFont>
        <a:latin typeface="Impact"/>
        <a:ea typeface=""/>
        <a:cs typeface=""/>
      </a:majorFont>
      <a:minorFont>
        <a:latin typeface="Heavy He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nk_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_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OLOR_POR_AMOR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utumn_myst">
  <a:themeElements>
    <a:clrScheme name="autumn_my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utumn_myst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umn_my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umn_my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1316</Words>
  <Application>Microsoft Office PowerPoint</Application>
  <PresentationFormat>Presentación en pantalla (4:3)</PresentationFormat>
  <Paragraphs>110</Paragraphs>
  <Slides>38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38</vt:i4>
      </vt:variant>
    </vt:vector>
  </HeadingPairs>
  <TitlesOfParts>
    <vt:vector size="70" baseType="lpstr">
      <vt:lpstr>Arial</vt:lpstr>
      <vt:lpstr>Arial Black</vt:lpstr>
      <vt:lpstr>Arial Rounded MT Bold</vt:lpstr>
      <vt:lpstr>Arial Unicode MS</vt:lpstr>
      <vt:lpstr>Britannic Bold</vt:lpstr>
      <vt:lpstr>Calibri</vt:lpstr>
      <vt:lpstr>Comic Sans MS</vt:lpstr>
      <vt:lpstr>Copperplate Gothic Bold</vt:lpstr>
      <vt:lpstr>Eras Bold ITC</vt:lpstr>
      <vt:lpstr>Franklin Gothic Book</vt:lpstr>
      <vt:lpstr>Heavy Heap</vt:lpstr>
      <vt:lpstr>Impact</vt:lpstr>
      <vt:lpstr>Playbill</vt:lpstr>
      <vt:lpstr>Poor Richard</vt:lpstr>
      <vt:lpstr>Segoe UI Black</vt:lpstr>
      <vt:lpstr>Square721 BT</vt:lpstr>
      <vt:lpstr>Tahoma</vt:lpstr>
      <vt:lpstr>Tekton Pro Ext</vt:lpstr>
      <vt:lpstr>Times</vt:lpstr>
      <vt:lpstr>Times New Roman</vt:lpstr>
      <vt:lpstr>Tema do Office</vt:lpstr>
      <vt:lpstr>Default Design</vt:lpstr>
      <vt:lpstr>Diseño predeterminado</vt:lpstr>
      <vt:lpstr>pink_flower</vt:lpstr>
      <vt:lpstr>DOLOR_POR_AMOR</vt:lpstr>
      <vt:lpstr>1_Diseño predeterminado</vt:lpstr>
      <vt:lpstr>En blanco</vt:lpstr>
      <vt:lpstr>2_Diseño predeterminado</vt:lpstr>
      <vt:lpstr>autumn_myst</vt:lpstr>
      <vt:lpstr>4_Diseño predeterminado</vt:lpstr>
      <vt:lpstr>5_Diseño predeterminado</vt:lpstr>
      <vt:lpstr>Struttura predefinita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116</cp:revision>
  <dcterms:created xsi:type="dcterms:W3CDTF">2019-02-11T23:04:48Z</dcterms:created>
  <dcterms:modified xsi:type="dcterms:W3CDTF">2022-02-07T15:25:48Z</dcterms:modified>
</cp:coreProperties>
</file>