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2890-0A67-467E-8486-2DBBB98855D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021726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52BD4C-97E6-45AF-9EA8-DA900139A32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462345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76511-BEBA-4DD2-A3EF-0A34229137A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102673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7F4199-5A0A-48CE-BBA0-C4B29F55FFE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101491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F01A1-A8C2-4B4B-9FE5-4F86A9F493B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5124325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FA23A7-01FB-48E1-950B-781192A2EE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915745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B4DFB-9371-4D13-8C6C-2A34E8857F8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5884367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31C60-914C-4851-A1A7-EA18DEB2B82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3805220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7800C-6231-4E98-86FD-D24071BD8F1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3828623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8C721-1808-45B3-BA34-1F808FD3F7F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867725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F5DB75-575E-4431-9047-261A6B95EC7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521179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61FA0-F5E1-4F30-9A0F-9CB08093854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871582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D1B27-E47D-4E01-9373-76AE9A2536C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4650379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07330-D85B-42C3-B140-F292CE3FBF4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5169507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34710-34AD-46B8-AD29-0A1B65156E8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164635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C1546-049F-4441-AFC0-DBCDA384131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4081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A1D7-BCB0-4C1D-AB8C-80A5DCE421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0567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A3F13-AD43-4E8F-BC3B-D4E53EEDA0C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28144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2F850-3D55-491D-BDEA-AB0A72ABA44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9409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94D1F-E225-44F8-9E73-8B9BA3E87C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20713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7A097-5207-4613-84F5-CE9B08F16DC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0715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88ED6-3C02-4E75-9CC6-3F22762A60C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6666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EFBAF-280E-4CC0-A5D6-7170AE61A44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348505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FB4F2-B75B-4469-9929-638AD652424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3208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9F948-4DB5-4969-976B-E259A39C9A9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7972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2E09A-D2E2-41B6-9C1E-DDF61BB15A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7660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F659D-9B42-4FB1-A640-203DDD72A5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26411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127A4-1FB7-44ED-B517-75F994826F74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008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7E56E-BFC6-426A-A1FD-FC9A617B575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449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3C1C6-40F6-400F-81EA-79AD0974A5C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427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A0FF3-8F76-4E8A-8FE0-22B0833AE6A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50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D0CB2-0431-4F7E-9170-0F82EACC6344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347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1B9B9-2B1E-44BD-A096-6656122AA0C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3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96886-948C-40EA-80D3-E9444353AF7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9588578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8A44E-61FA-4794-A401-A07F2BC94AB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47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E6A527-925A-44B6-AF6D-317A3091F0AF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879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AA0FC-1991-4198-8D0A-72762DA1BCB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886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9A81B-CE26-48BA-A011-DFD26C104551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77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5EA3C-974C-42D5-A5ED-4F3D7BC43E74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726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498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126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046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791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00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ED961-C899-4044-84C9-8DD3E90FC11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2472386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645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116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470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9797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272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9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62927-451A-43D6-BB5C-7A092C8F27D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76285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F694-4A12-4C8A-8E70-C31E7185018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063058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5332C-03EC-4FFE-BE17-EE3447FB769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07841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E9CC1-2AA1-4C1A-A375-BCFD0CC345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4340833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FAB28E-3C71-4115-92A0-A9587E13476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829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80E14-730F-4D81-A4F6-705F8DD5DAD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8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7952B-D2A4-4498-B15F-7452CAF5186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9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B945F0-2CA4-46B9-92A4-FB29D883D969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5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9CDB22-F19E-4B0F-8F9A-BA4CD4D0313F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31/01/2022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2A0F8-0769-4EC3-BCC6-D59778F458F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5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1" y="546078"/>
            <a:ext cx="8184208" cy="58324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ángulo 4"/>
          <p:cNvSpPr/>
          <p:nvPr/>
        </p:nvSpPr>
        <p:spPr>
          <a:xfrm>
            <a:off x="6884257" y="6052252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portada: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 P. Érick Félix</a:t>
            </a:r>
            <a:endParaRPr kumimoji="0" lang="es-P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3" name="120. Pescador de homb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8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250" advClick="0" advTm="26000">
        <p15:prstTrans prst="curtains"/>
      </p:transition>
    </mc:Choice>
    <mc:Fallback xmlns=""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" y="545961"/>
            <a:ext cx="8134004" cy="58178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2370743" y="3740727"/>
            <a:ext cx="43595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Subió a una de las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barcas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la de Simón, y le pidió que la apartara un poco de la orilla.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03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3" y="553442"/>
            <a:ext cx="8151923" cy="5801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3134619" y="3746952"/>
            <a:ext cx="30352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Desde la barca, sentado, enseñaba a la gente.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8" y="557137"/>
            <a:ext cx="8163837" cy="58251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26814" y="3923763"/>
            <a:ext cx="475588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Cuando acabó de hablar,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dijo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Simón: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Rema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 adentro, y echen las redes para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pescar.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2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055" y="543009"/>
            <a:ext cx="8146471" cy="58208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Rectángulo"/>
          <p:cNvSpPr/>
          <p:nvPr/>
        </p:nvSpPr>
        <p:spPr>
          <a:xfrm>
            <a:off x="1967321" y="3674737"/>
            <a:ext cx="5190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Simón contestó: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Maestro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hemos pasado toda la noche trabajando y no hemos sacado nada; pero si tú lo dices, echaré las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redes.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5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2" y="571084"/>
            <a:ext cx="8145642" cy="57835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40068" y="3273784"/>
            <a:ext cx="536589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Y,  puestos a la obra,                          hicieron una redada de peces                    tan grande que reventaba la red.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Hicieron señas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sus compañeros,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estaban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 la otra barca, para que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vinieran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echarles una mano.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56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8" y="534694"/>
            <a:ext cx="8155988" cy="5810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Rectángulo"/>
          <p:cNvSpPr/>
          <p:nvPr/>
        </p:nvSpPr>
        <p:spPr>
          <a:xfrm>
            <a:off x="2612413" y="3804243"/>
            <a:ext cx="39096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acercaron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ellos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llenaron las dos barcas, que casi se hundían. </a:t>
            </a:r>
          </a:p>
        </p:txBody>
      </p:sp>
    </p:spTree>
    <p:extLst>
      <p:ext uri="{BB962C8B-B14F-4D97-AF65-F5344CB8AC3E}">
        <p14:creationId xmlns:p14="http://schemas.microsoft.com/office/powerpoint/2010/main" val="2978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8" y="527489"/>
            <a:ext cx="8119225" cy="58363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Rectángulo"/>
          <p:cNvSpPr/>
          <p:nvPr/>
        </p:nvSpPr>
        <p:spPr>
          <a:xfrm>
            <a:off x="2089047" y="3875187"/>
            <a:ext cx="50251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 esto, Simón Pedro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se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arrojó a los pies de Jesús diciendo: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-Apártate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mí, Señor, que soy un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pecador. 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2 Rectángulo"/>
          <p:cNvSpPr/>
          <p:nvPr/>
        </p:nvSpPr>
        <p:spPr>
          <a:xfrm>
            <a:off x="5742096" y="2358234"/>
            <a:ext cx="4207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5" y="581439"/>
            <a:ext cx="8091050" cy="57824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96293" y="3343571"/>
            <a:ext cx="625301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que el asombro se había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apoderado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él y de los que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estaban con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él, al ver la cantidad de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peces que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habían recogido;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lo mismo les                    pasaba a Santiago y Juan, hijos de Zebedeo, que eran compañeros de Simón. 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2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5" y="560100"/>
            <a:ext cx="8100569" cy="57945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634798" y="3907108"/>
            <a:ext cx="38279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Jesús dijo a Simón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       -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temas;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desde ahora serás pescador de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hombres.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7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3" y="517236"/>
            <a:ext cx="8129847" cy="5837381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74067" y="4027012"/>
            <a:ext cx="47307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Ellos sacaron las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barcas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tierra, dejándolo todo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siguieron.</a:t>
            </a:r>
          </a:p>
        </p:txBody>
      </p:sp>
    </p:spTree>
    <p:extLst>
      <p:ext uri="{BB962C8B-B14F-4D97-AF65-F5344CB8AC3E}">
        <p14:creationId xmlns:p14="http://schemas.microsoft.com/office/powerpoint/2010/main" val="383471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2" y="490330"/>
            <a:ext cx="8304840" cy="59362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8 Rectángulo"/>
          <p:cNvSpPr/>
          <p:nvPr/>
        </p:nvSpPr>
        <p:spPr>
          <a:xfrm>
            <a:off x="1385455" y="4095707"/>
            <a:ext cx="6659417" cy="8549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normalizeH="0" baseline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ide Latin" panose="020A0A07050505020404" pitchFamily="18" charset="0"/>
                <a:cs typeface="Times New Roman"/>
              </a:rPr>
              <a:t>REMA  MAR  </a:t>
            </a:r>
            <a:r>
              <a:rPr kumimoji="0" lang="es-ES" sz="7200" b="1" i="0" u="none" strike="noStrike" kern="1200" normalizeH="0" baseline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Wide Latin" panose="020A0A07050505020404" pitchFamily="18" charset="0"/>
                <a:cs typeface="Times New Roman"/>
              </a:rPr>
              <a:t>ADENTRO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979032" y="629914"/>
            <a:ext cx="242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Showcard Gothic" panose="04020904020102020604" pitchFamily="82" charset="0"/>
                <a:cs typeface="Times New Roman"/>
              </a:rPr>
              <a:t>Lucas 5, 1-11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Showcard Gothic" panose="04020904020102020604" pitchFamily="82" charset="0"/>
              <a:cs typeface="Times New Roma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2154" y="5853166"/>
            <a:ext cx="244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6 febrero 2022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4" y="587310"/>
            <a:ext cx="4555555" cy="786384"/>
          </a:xfrm>
          <a:prstGeom prst="roundRect">
            <a:avLst/>
          </a:prstGeom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9266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9" y="524070"/>
            <a:ext cx="8139810" cy="58572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522167" y="4962947"/>
            <a:ext cx="8112102" cy="13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de tirar las redes para pescar?, ¿qué indica con eso?,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¿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cuál es el sentido de este hecho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?,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¿qué busca y qué espera el Señor con eso?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4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4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4C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1420995" y="352191"/>
            <a:ext cx="6343883" cy="6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Preguntas para la lectura:</a:t>
            </a:r>
            <a:endParaRPr kumimoji="0" lang="es-PE" sz="3600" b="1" i="0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21350" y="838048"/>
            <a:ext cx="8112102" cy="97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* ¿Qué impresión me causa la actitud de Jesús de subir a la barca de Pedro y decirle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015325" y="5738386"/>
            <a:ext cx="712781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2A15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10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3" y="547346"/>
            <a:ext cx="8117563" cy="58072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46013" y="1315231"/>
            <a:ext cx="2671513" cy="4411314"/>
          </a:xfr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 algn="ctr">
              <a:buNone/>
            </a:pPr>
            <a:r>
              <a:rPr lang="es-ES_tradnl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* ¿Qué transmite            y qué manifiesta lo que Simón le comenta:  </a:t>
            </a:r>
            <a:r>
              <a:rPr lang="es-PE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“…</a:t>
            </a:r>
            <a:r>
              <a:rPr lang="es-PE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porque Tú lo mandas echaré las redes…”? </a:t>
            </a:r>
          </a:p>
          <a:p>
            <a:pPr algn="ctr"/>
            <a:endParaRPr lang="es-PE" sz="28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2" y="540512"/>
            <a:ext cx="8132937" cy="5804870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67947" y="400677"/>
            <a:ext cx="7803166" cy="11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 </a:t>
            </a:r>
            <a:r>
              <a:rPr kumimoji="0" lang="es-ES_trad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* ¿</a:t>
            </a: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Qué expresa y qué importancia tiene la invitación que Jesús hace a esos pescadores, cuando les dice: </a:t>
            </a:r>
            <a:endParaRPr kumimoji="0" lang="es-ES_tradnl" sz="2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221100">
                    <a:alpha val="60000"/>
                  </a:srgbClr>
                </a:glo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1007662" y="5095351"/>
            <a:ext cx="7280840" cy="11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“…</a:t>
            </a:r>
            <a:r>
              <a:rPr kumimoji="0" lang="es-ES_tradnl" sz="32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no temas, de hoy en adelante serás pescador de hombres…”?</a:t>
            </a: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221100">
                    <a:alpha val="60000"/>
                  </a:srgbClr>
                </a:glo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221100">
                    <a:alpha val="60000"/>
                  </a:srgbClr>
                </a:glo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8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0" y="541359"/>
            <a:ext cx="8166388" cy="58096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57851" y="1484367"/>
            <a:ext cx="235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_tradnl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Motivación</a:t>
            </a: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</a:t>
            </a:r>
            <a:endParaRPr kumimoji="0" lang="es-ES_tradnl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9" name="5 CuadroTexto"/>
          <p:cNvSpPr txBox="1"/>
          <p:nvPr/>
        </p:nvSpPr>
        <p:spPr>
          <a:xfrm>
            <a:off x="525031" y="3432196"/>
            <a:ext cx="80924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Cuando la palabra de Jesús es escuchada como Palabra de Dios es capaz de producir unos efectos inesperados y sorprendentes. 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También puede cambiar nuestra vida si la recibimos con fe y la meditamos en nuestro corazón.</a:t>
            </a:r>
            <a:endParaRPr kumimoji="0" lang="es-ES_tradnl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671" y="541359"/>
            <a:ext cx="3346704" cy="80535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4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8" y="532735"/>
            <a:ext cx="8150075" cy="58403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 rot="21235131">
            <a:off x="4667985" y="954405"/>
            <a:ext cx="2685743" cy="213336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Times New Roman"/>
              </a:rPr>
              <a:t>° ¿En qué              y cómo manifiesto y expreso mi confianza en el Señor? </a:t>
            </a:r>
            <a:endParaRPr kumimoji="0" lang="es-ES_tradn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 Demi" pitchFamily="34" charset="0"/>
              <a:ea typeface="+mn-ea"/>
              <a:cs typeface="Times New Roman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069414" y="4787744"/>
            <a:ext cx="5558982" cy="106810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Berlin Sans FB Demi" pitchFamily="34" charset="0"/>
                <a:ea typeface="+mn-ea"/>
                <a:cs typeface="Times New Roman"/>
              </a:rPr>
              <a:t>¿</a:t>
            </a:r>
            <a:r>
              <a:rPr kumimoji="0" lang="es-PE" sz="4000" b="1" i="0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Berlin Sans FB Demi" pitchFamily="34" charset="0"/>
                <a:ea typeface="+mn-ea"/>
                <a:cs typeface="Times New Roman"/>
              </a:rPr>
              <a:t>qué es lo que identifica mi fe en Él? </a:t>
            </a:r>
            <a:endParaRPr kumimoji="0" lang="es-ES_tradnl" sz="4000" b="1" i="0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Berlin Sans FB Demi" pitchFamily="34" charset="0"/>
              <a:ea typeface="+mn-ea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46115" y="458745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63500" dir="16200000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63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0" y="520654"/>
            <a:ext cx="8116084" cy="58062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3 Rectángulo"/>
          <p:cNvSpPr/>
          <p:nvPr/>
        </p:nvSpPr>
        <p:spPr>
          <a:xfrm>
            <a:off x="785091" y="520654"/>
            <a:ext cx="7689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CENA" panose="02000000000000000000" pitchFamily="2" charset="0"/>
                <a:ea typeface="+mn-ea"/>
                <a:cs typeface="Times New Roman"/>
              </a:rPr>
              <a:t>° ¿</a:t>
            </a: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CENA" panose="02000000000000000000" pitchFamily="2" charset="0"/>
                <a:ea typeface="+mn-ea"/>
                <a:cs typeface="Times New Roman"/>
              </a:rPr>
              <a:t>En qué circunstancias experimento la misma sensación y cansancio de Simón, 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 CENA" panose="02000000000000000000" pitchFamily="2" charset="0"/>
              <a:ea typeface="+mn-ea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51346" y="2774259"/>
            <a:ext cx="2900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CENA" panose="02000000000000000000" pitchFamily="2" charset="0"/>
                <a:ea typeface="+mn-ea"/>
                <a:cs typeface="Times New Roman"/>
              </a:rPr>
              <a:t>qué </a:t>
            </a: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CENA" panose="02000000000000000000" pitchFamily="2" charset="0"/>
                <a:ea typeface="+mn-ea"/>
                <a:cs typeface="Times New Roman"/>
              </a:rPr>
              <a:t>cosas desgastan y debilitan mi fe? ¿cuál es el motivo? 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 CENA" panose="02000000000000000000" pitchFamily="2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3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6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4b/f0/84/4bf084a7cdeda105ffc7d0cd6b33fc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6" y="536967"/>
            <a:ext cx="8192654" cy="5826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922" name="Text Box 50"/>
          <p:cNvSpPr txBox="1">
            <a:spLocks noChangeArrowheads="1"/>
          </p:cNvSpPr>
          <p:nvPr/>
        </p:nvSpPr>
        <p:spPr bwMode="auto">
          <a:xfrm>
            <a:off x="822036" y="722234"/>
            <a:ext cx="77031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° ¿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Qué aspectos  debo trabajar más en mi fe, para confiar y esperar más en el Señor, para vivir con más convicción lo que el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Señor nos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pide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4C">
                      <a:alpha val="60000"/>
                    </a:srgbClr>
                  </a:glo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?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4C">
                    <a:alpha val="60000"/>
                  </a:srgbClr>
                </a:glow>
              </a:effectLst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4" y="507121"/>
            <a:ext cx="8225167" cy="58337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93680" y="1478315"/>
            <a:ext cx="33031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° En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la práctica, 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63500" dir="16200000" rotWithShape="0">
                  <a:prstClr val="black"/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014" y="3347303"/>
            <a:ext cx="6405604" cy="277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¿vivo mi vida cristiana como una búsqueda del Señor, como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un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querer vivir lo que el Señor quiere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  y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espera de mí? ¿de qué manera le digo al Señor, …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63500" dir="16200000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porque Tú lo pides…, lo haré…? </a:t>
            </a: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63500" dir="16200000" rotWithShape="0">
                  <a:prstClr val="black"/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46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e7/dd/1c/e7dd1cdfe8d1749ad7f3d43959147ff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04975" y="548663"/>
            <a:ext cx="8136020" cy="58059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51994" y="2789630"/>
            <a:ext cx="323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EFFB7D"/>
                </a:solidFill>
                <a:effectLst>
                  <a:glow rad="63500">
                    <a:srgbClr val="3A1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Motivación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FFB7D"/>
                </a:solidFill>
                <a:effectLst>
                  <a:glow rad="63500">
                    <a:srgbClr val="3A1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:</a:t>
            </a:r>
            <a:endParaRPr kumimoji="0" lang="es-ES_tradnl" sz="2800" b="1" i="1" u="none" strike="noStrike" kern="1200" cap="none" spc="0" normalizeH="0" baseline="0" noProof="0" dirty="0">
              <a:ln>
                <a:noFill/>
              </a:ln>
              <a:solidFill>
                <a:srgbClr val="EFFB7D"/>
              </a:solidFill>
              <a:effectLst>
                <a:glow rad="63500">
                  <a:srgbClr val="3A1D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</p:txBody>
      </p:sp>
      <p:sp>
        <p:nvSpPr>
          <p:cNvPr id="7" name="8 CuadroTexto"/>
          <p:cNvSpPr txBox="1"/>
          <p:nvPr/>
        </p:nvSpPr>
        <p:spPr>
          <a:xfrm>
            <a:off x="504975" y="3676962"/>
            <a:ext cx="8136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A1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El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A1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Señor nos llama como aquel primer grupo de pescadores. Únicamente nos pide fe en su palabra. Nuestra tarea y misión sólo puede tener éxito si confiamos en Jesús, 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A1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si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A1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buscamos el encuentro personal con él en la oración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3A1D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. </a:t>
            </a:r>
            <a:endParaRPr kumimoji="0" lang="es-ES_tradnl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3A1D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75" y="613125"/>
            <a:ext cx="3261360" cy="105602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8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sultado de imagen para Evangelio de Hoy: la pesca milagr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4" y="552182"/>
            <a:ext cx="8112661" cy="58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5270108"/>
            <a:ext cx="7568271" cy="87450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contourW="31750">
              <a:contourClr>
                <a:srgbClr val="2F3238"/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   Luego de un tiempo de oración personal, compartimos en grupos nuestra oración (o todos juntos)</a:t>
            </a:r>
            <a:endParaRPr kumimoji="0" lang="es-PE" sz="2400" b="1" i="1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47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7" y="534481"/>
            <a:ext cx="8128000" cy="584479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914914" y="1613684"/>
            <a:ext cx="6483413" cy="584775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300" normalizeH="0" baseline="0" noProof="0" dirty="0">
                <a:ln w="11430" cmpd="sng">
                  <a:solidFill>
                    <a:srgbClr val="00CC99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2211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“¡Rema </a:t>
            </a:r>
            <a:r>
              <a:rPr kumimoji="0" lang="es-ES_tradnl" sz="3200" b="1" i="0" u="none" strike="noStrike" kern="1200" cap="none" spc="300" normalizeH="0" baseline="0" noProof="0" dirty="0" smtClean="0">
                <a:ln w="11430" cmpd="sng">
                  <a:solidFill>
                    <a:srgbClr val="00CC99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2211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mar Adentro</a:t>
            </a:r>
            <a:r>
              <a:rPr kumimoji="0" lang="es-ES_tradnl" sz="3200" b="1" i="0" u="none" strike="noStrike" kern="1200" cap="none" spc="300" normalizeH="0" baseline="0" noProof="0" dirty="0">
                <a:ln w="11430" cmpd="sng">
                  <a:solidFill>
                    <a:srgbClr val="00CC99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rgbClr val="2211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!”</a:t>
            </a:r>
            <a:endParaRPr kumimoji="0" lang="es-PE" sz="3200" b="1" i="0" u="none" strike="noStrike" kern="1200" cap="none" spc="300" normalizeH="0" baseline="0" noProof="0" dirty="0">
              <a:ln w="11430" cmpd="sng">
                <a:solidFill>
                  <a:srgbClr val="00CC99">
                    <a:tint val="1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rgbClr val="2211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  <p:sp>
        <p:nvSpPr>
          <p:cNvPr id="12" name="11 Cinta perforada"/>
          <p:cNvSpPr/>
          <p:nvPr/>
        </p:nvSpPr>
        <p:spPr>
          <a:xfrm>
            <a:off x="1083363" y="5250679"/>
            <a:ext cx="1641362" cy="57588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ea typeface="+mn-ea"/>
                <a:cs typeface="Times New Roman"/>
              </a:rPr>
              <a:t>Jacinta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ea typeface="+mn-ea"/>
              <a:cs typeface="Times New Roman"/>
            </a:endParaRPr>
          </a:p>
        </p:txBody>
      </p:sp>
      <p:sp>
        <p:nvSpPr>
          <p:cNvPr id="9" name="8 Cinta perforada"/>
          <p:cNvSpPr/>
          <p:nvPr/>
        </p:nvSpPr>
        <p:spPr>
          <a:xfrm>
            <a:off x="6427123" y="5243632"/>
            <a:ext cx="1467814" cy="589974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ea typeface="+mn-ea"/>
                <a:cs typeface="Times New Roman"/>
              </a:rPr>
              <a:t>Carlos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ea typeface="+mn-ea"/>
              <a:cs typeface="Times New Roman"/>
            </a:endParaRPr>
          </a:p>
        </p:txBody>
      </p:sp>
      <p:sp>
        <p:nvSpPr>
          <p:cNvPr id="11" name="10 Cinta perforada"/>
          <p:cNvSpPr/>
          <p:nvPr/>
        </p:nvSpPr>
        <p:spPr>
          <a:xfrm>
            <a:off x="6213583" y="4333622"/>
            <a:ext cx="1452631" cy="554909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ea typeface="+mn-ea"/>
                <a:cs typeface="Times New Roman"/>
              </a:rPr>
              <a:t>Francisco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ea typeface="+mn-ea"/>
              <a:cs typeface="Times New Roman"/>
            </a:endParaRPr>
          </a:p>
        </p:txBody>
      </p:sp>
      <p:sp>
        <p:nvSpPr>
          <p:cNvPr id="7" name="6 Cinta perforada"/>
          <p:cNvSpPr/>
          <p:nvPr/>
        </p:nvSpPr>
        <p:spPr>
          <a:xfrm>
            <a:off x="4176097" y="4929941"/>
            <a:ext cx="1081825" cy="505862"/>
          </a:xfrm>
          <a:prstGeom prst="flowChartPunchedTape">
            <a:avLst/>
          </a:prstGeom>
          <a:noFill/>
          <a:ln>
            <a:solidFill>
              <a:srgbClr val="6633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ea typeface="+mn-ea"/>
                <a:cs typeface="Times New Roman"/>
              </a:rPr>
              <a:t>Elsa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ea typeface="+mn-ea"/>
              <a:cs typeface="Times New Roman"/>
            </a:endParaRPr>
          </a:p>
        </p:txBody>
      </p:sp>
      <p:sp>
        <p:nvSpPr>
          <p:cNvPr id="10" name="9 Cinta perforada"/>
          <p:cNvSpPr/>
          <p:nvPr/>
        </p:nvSpPr>
        <p:spPr>
          <a:xfrm>
            <a:off x="1499960" y="4435991"/>
            <a:ext cx="1491313" cy="483579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Arial" panose="020B0604020202020204" pitchFamily="34" charset="0"/>
              </a:rPr>
              <a:t>ALEXANDRA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3793" y="437684"/>
            <a:ext cx="8119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3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Ambientación: Representamos la arena y el mar. Sobre la arena, en papelitos, los nombres de cada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3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  participante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3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; y en el mar un cartel que diga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3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3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83363" y="5917609"/>
            <a:ext cx="700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Cantos sugeridos: Pescador de hombres.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  <p:pic>
        <p:nvPicPr>
          <p:cNvPr id="26" name="Picture 8" descr="Agua Chapoteo Espuma - Foto gratis en Pixaba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821" y="2761713"/>
            <a:ext cx="1368659" cy="9024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2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2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6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9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4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9" grpId="0"/>
      <p:bldP spid="11" grpId="0"/>
      <p:bldP spid="7" grpId="0" animBg="1"/>
      <p:bldP spid="10" grpId="0"/>
      <p:bldP spid="6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3" y="495253"/>
            <a:ext cx="8153400" cy="58686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339272" y="3484630"/>
            <a:ext cx="49784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Te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doy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gracias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Señor, de todo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corazón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; </a:t>
            </a:r>
            <a:r>
              <a:rPr kumimoji="0" lang="ca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delante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de los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ángeles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tocaré para </a:t>
            </a:r>
            <a:r>
              <a:rPr kumimoji="0" lang="ca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ti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me 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postraré hacia tu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santuario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14264" y="286462"/>
            <a:ext cx="3414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Salmo</a:t>
            </a: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3600" b="1" i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137</a:t>
            </a:r>
            <a:r>
              <a:rPr kumimoji="0" lang="ca-ES" sz="16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ca-ES" sz="48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5207" y="1013605"/>
            <a:ext cx="283881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Delante de los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ángeles tocaré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para ti, Señor.</a:t>
            </a:r>
            <a:endParaRPr kumimoji="0" lang="ca-E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8" y="496453"/>
            <a:ext cx="8119595" cy="5867401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 rot="21173809">
            <a:off x="998373" y="1491693"/>
            <a:ext cx="33894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Daré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gracias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a tu nombre por tu misericordia y tu lealtad, porque tu promesa supera a tu fama; cuando te </a:t>
            </a:r>
            <a:r>
              <a:rPr kumimoji="0" lang="ca-E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invoqué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ca-E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         me </a:t>
            </a:r>
            <a:r>
              <a:rPr kumimoji="0" lang="ca-E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escuchaste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ca-E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                                 </a:t>
            </a:r>
            <a:r>
              <a:rPr kumimoji="0" lang="ca-E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aumentaste</a:t>
            </a:r>
            <a:r>
              <a:rPr kumimoji="0" lang="ca-E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                                el valor en                                                          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mi alma.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514819">
            <a:off x="4489995" y="1364501"/>
            <a:ext cx="21324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Delante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 los ángeles</a:t>
            </a:r>
            <a:b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tocaré para ti, Señor.</a:t>
            </a:r>
            <a:endParaRPr kumimoji="0" lang="ca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6" y="504509"/>
            <a:ext cx="8178430" cy="5868582"/>
          </a:xfrm>
          <a:prstGeom prst="rect">
            <a:avLst/>
          </a:prstGeo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623256" y="3228725"/>
            <a:ext cx="508234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Que te den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gracias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Señor,  los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reyes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de la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tierra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, al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escuchar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las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palabras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de tu boca; canten  los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caminos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 del Señor, porque la gloria del Señor es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grande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91709" y="1215419"/>
            <a:ext cx="36114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Delante de los ángeles</a:t>
            </a:r>
            <a:b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tocaré para ti, Señor.</a:t>
            </a:r>
            <a:endParaRPr kumimoji="0" lang="ca-E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523055"/>
            <a:ext cx="8146473" cy="582232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 rot="702338">
            <a:off x="4879160" y="1041742"/>
            <a:ext cx="327565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Tu </a:t>
            </a:r>
            <a:r>
              <a:rPr kumimoji="0" lang="ca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derecha</a:t>
            </a:r>
            <a:r>
              <a:rPr kumimoji="0" lang="ca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me salva. El </a:t>
            </a:r>
            <a:r>
              <a:rPr kumimoji="0" lang="ca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Señor</a:t>
            </a:r>
            <a:r>
              <a:rPr kumimoji="0" lang="ca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completará</a:t>
            </a:r>
            <a:r>
              <a:rPr kumimoji="0" lang="ca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sus</a:t>
            </a:r>
            <a:r>
              <a:rPr kumimoji="0" lang="ca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favores</a:t>
            </a:r>
            <a:r>
              <a:rPr kumimoji="0" lang="ca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ca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conmigo</a:t>
            </a:r>
            <a:r>
              <a:rPr kumimoji="0" lang="ca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; </a:t>
            </a:r>
            <a:r>
              <a:rPr kumimoji="0" lang="ca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Señor</a:t>
            </a:r>
            <a:r>
              <a:rPr kumimoji="0" lang="ca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, tu </a:t>
            </a:r>
            <a:r>
              <a:rPr kumimoji="0" lang="ca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misericordia</a:t>
            </a:r>
            <a:r>
              <a:rPr kumimoji="0" lang="ca-E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es eterna, no abandones la obra de tus </a:t>
            </a:r>
            <a:r>
              <a:rPr kumimoji="0" lang="ca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manos</a:t>
            </a:r>
            <a:r>
              <a:rPr kumimoji="0" lang="ca-E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.</a:t>
            </a:r>
            <a:endParaRPr kumimoji="0" lang="ca-ES" sz="2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rot="384025">
            <a:off x="1044304" y="749354"/>
            <a:ext cx="22260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Delante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 los ángeles</a:t>
            </a:r>
            <a:b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tocaré para ti, Señor.</a:t>
            </a:r>
            <a:endParaRPr kumimoji="0" lang="ca-E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7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9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8" y="513638"/>
            <a:ext cx="8106064" cy="5830724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AutoShape 4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AutoShape 6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AutoShape 8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AutoShape 10" descr="data:image/jpeg;base64,/9j/4AAQSkZJRgABAQAAAQABAAD/2wCEAAkGBhISEBQUEBQQEhQQEBUQEA8UFRUUFBQUFRAVFBQUFBQXHCYeGBkjGRQUHy8gIycpLCwsFR4xNTAqNSYrLCkBCQoKDgwOFQ8PFikdFxwpKSkpKSkpKSkpKSkpKSkpKSkpKSkpKSkpLCkpKSkpKTUpKSkpLDUpKSkqKSkpKSkpKf/AABEIAL8BAAMBIgACEQEDEQH/xAAcAAABBQEBAQAAAAAAAAAAAAACAAEDBAUGBwj/xAA6EAABAwIDBAgFBAIBBQEAAAABAAIRAwQSITEFQVFhBhMiMnGBkaEHQlKx0RQjYsHh8IJDU3KS8RX/xAAaAQADAQEBAQAAAAAAAAAAAAAAAQIDBAUG/8QAIxEBAQACAgIDAQEBAQEAAAAAAAECEQMSBCETMVFBYRQyBf/aAAwDAQACEQMRAD8A8oaEaQCddCQykUUJQggpQnKYlMGTFIpkAxKSeEoTIyaEUJ4QAwlCKE4CYDCfCpG00iEgjhKEeFLCgAhKEcJQmAQnhHCUIAITQjhNCAAhKEcJoSMMJoRkJoQAwmhHCUICMhKEcJoQE7ghRNKTmpAMpJ8KJrEAGEpsCMpkyDCWFOkmYYTp4ShPRGhJFCWFIGDVOyAOaVu3PyKYhIGJQwjhJrUAJYmwqwWhNhTCHClgUhCYlADhTFFCaE9FsMJoRwmhABCUIiEsKD2GE2FHCaEaLYIShHhSDUjRlqWFTYE0JAAKklRogUGIBEUIKdBGKFGmhMBhOAihIBMgwlCKE+FADCcNRAIgEAmb0MIwEoQAgI2tSARBGgRSATwijJGghKGFIQmhADCaFJCWFMI4TQpMKWFAR4UoUmFLCgIoTQpcCJrEBEGJ4UhQFSAFCQjITQg0UIgE+FOGoBgE8IgxPhQAQnARBqINTAcKWFSCkVJ1CNlpXhEAp+pSwBAQhicNUwYn6tAQ4UsKsCil1KNjSANThqnFFOKKexpBhRQpxTSwICthT4FNgTYUBFhTYVNgSwICHCmwqfq0urQEGFLCpxSKTqJGoI8RH3RsIYSIVqlYvdm1pIGphGdmVAJIIH3U9oemcQlhU76cFMAmSJtKfDepP03AK1bgjTfqFsWdNvzYhxhRldKkc4G8k/VIg1IhGzD1QThgShIJkYpYkUJsKZGxFEASkAiCDOKakbTG+EISwoJZYKY+o+yPrWDQD7qq1qkAS0aWpcTuUTnngpqYG9S1g2IA80gpSU6sUaAcYzGpnwRNtOR/wnuDSpCfqytOlbNDZPeB8iCpalEawEdwxjTTtoFdFsrZTXEl7XH6QBkStepZOpsAbTa3h2QTrvJUXln0fVxn6QjXXcN/oo3sjLRdK/rQcoGH6WtEeay7tziZcQTxxNJ/KqZFYyyxCQrL89VGWrRJrdxDvwt6x23TpkufSFQkRDjlHHxWXaUJBUla0AGhPh+VnlJVx0A6YUnDD1YpDiM55ZDJZt7c0SwxidwBkTy5jmseI3KOpJOamccnuDtUDm+XJLApcKfAtNpPQELQt8yPZVaNJdDsmz+YiANFlnlpeLmn7McJmBGgJgnyVd9s4ahdDSuxPdDZOb47XlK0WG0DZ7QjfAc5x8NFl8l/F9XFOYRqChwrrq1rReJxgNOjfmJ5DgqFfZ1Eb4Ebsz5q5ybTcWAnCs1mNnsmRu3FB1J5LTsnSLCiDVJEJBPZaINR9X4JgVNTqeCWz0EWzuBz0S6l28EK017txUtM8Uuw0odWVI2kStanVA0A8x+Vft71g7zGO5x+Alc/8PqyLGgGvl5yHDNWbkBzjhL3eUBa4v2OPZptHkpWuqAS1jf7WNzu19fTBpWD9zX8uyVr7OsagIljvAj/AApmVa50Z5x/laVGhcEZsz5JZZ0TFIxz2Hs0icpkAemaydqvuXnuhg8W+5K2alldHSRO6FRf0drvnEHTxcf6U42HY5irZVJ7Tm+bgVTqWvNvqukrdDrnc0HzVR/Ra5GrY4SR/v8A9XRM5+s7Kxf0gjvt9z/SjNsPqB8iPurIo4nuY19N76bix7GuaXAjXLeMtyB9s5pzBC0mSdLFjZCcp5kSr91TpMGskjJo481Tsrqow9gkKS4p1H5kEniVnftU+mXXYCZy8FAKauvtiNVG6nH4WkqVU0/BM0KVyHJMNDZ9BpIJ0V662nh7NP1WK2tGijfVKyuO6e9Oge6XDuOziJj2U1UUGu/eYWSJJiY8gucpUo+ctI3GVZbdOmJa88/yuN0OrtNnWT2yxzSTx19Cq56KMqyWOqGJnDGEDmsi0D9Q0N3xEhdTY7aFNkF4a4iDDQInx1UXKz6Pq5+96KCm3FBiNXHCVmV7gAZYJG7DJjxhbt3tt5JAAfH1CcuKwru8xHPBzAbHstcM7ftOUiiwA5umZmYVihaMfq4D+RBI9BohbSZvdhPKITdQ0mA6f94rW5JkS1bCkO7UDuGEf7CqV75tFhccwOESeUq6dnGMy4eGhWN0p2YRbkj5HNc4b4OU+4UzL/RcVrYe3G3L3tIdThmMGMQOcEGNNQtMsjfKwugQ62tUxQA2gxgIAAAFRuo8ifIr0O2o0sQxdoDdhBHl/lTly9acw250UyPzqip0ah0Do5A/0u5ZXLR2GUWzpl2o5q3TD6g7wE7mAD3Kj/oP43EMtarc3NIHE5Lpdm3MMzEjyWhX2CXaDOcy5xcfTcp7To3hb2jHEEZDxU5cnY5NKj8DgCB7JxflhGWFaVPo+1onrG/0qW0LZo0LTylTKZM2s6SQTCp3O3qujXH7BHZ0STl6b/dQ3Fo8nL2KuaKxSuNrXLsgYneqd229FJxp4HPwktY5wAcY0VqpaPkTPqhZYY35yBOcDEdNIWm5E6ryTbL2u/fNVxuesipScwMc1w1IAEAAjmu22bXfWo06gIHWMDoyy3EeEg+qxvihsmnSqUnNgPcCx7MsRDYIe6DrnGfBb/RywqNsKDsFQDqgS6Ms3EiD4QVpMkWJxQxb2cxP4VgWhy7bDA/lI9kRouawPkSTkA37lQOrGSTnPj6o7bH0huLcknMHnKz61KNSrNweZVc0p09VrEVUc1RlqsuYOaj6uTkr2WkQppjbu4FatGxwiXRnuO7mqFVscVMy2emjU2ec4g89/wBlQrWbge0D/vNAy8ePmKs09pP34SuDrlHV2lHb7QLcuG/Uqpf3Rcci45xP+Fofq2u71MeIQ/tTo4H6Tp5LPer7ivtlUtovbvMHIzvHBRVqwdmMuK23WtF2sAqtU2UycnNhXOWFcGQHEKxTuOK0qexWn/qM9UztmBp1Y72T+XGj47E9jcMiC71WpXt7U03Co/FjYWnwcI3cJnyWV+jZ9Po5TULXhTiMiSXLG5Ta+t04fo9tgWdd7KolrnBjzGbS1xAeOIzOXNek2N850dUGuB7rwO8DpBP3XmHSno7VtqgLpeypJZV4nUh3By2fh50tp0Koo3ZPUPMNqf8AacTqf4Hfw14rfkx7Y9sfbHHLrdV65Z2dciXUweHH2K3LO3fAmlG8EFWba7pMaIhxgQdfcZKw/brGjs5nguOa/rS2nbbO1OKNdM/BTuYTqTA+U5Ki3bFdxyYInIzCl6wv75A5A/cwtNz+J1UV5agmRgy+rMeyp1bdsieqgAGDGnFbFts+iM8jvzIKmdQpRk2kZ/8AHMeMKpC25TaGo6loHGCDOfKY8FfsdiPEOc5pxatIP97/AAVq7uRScSaUA/ONDGkQYU1DbNJwycGk7t4PHPJHaGrXWw8ZEsENGRxEZ+WZWXti+oWFtVr12EMYJDYMvcZwMaXfMT6CTuXSPuyc2OpSMiXFxHmQYb4r51+KfxAftCuKbezQti5rAJio+cLqpGoyEAbhPErTDHtUW2OS23tapdXFSvVjFVcXEDIAbmtHAAADwX0TaU6rbGiyrgoVBSYKlFsuDIbAaOGQGW7STC8e+GHR1te466uJpW5BAmMVXVg5gRiPgOK9nO1rf5sWKcyTiHiIAT5cp6gwn9YV9TgEMa/PPSR6ws//APDruEimYOmY/K6PaG16JypnMfxj3Ky339QkDrDEZjT3CU5LpVxlZw6M3B+SPEox0RqRNRzWcG6k+C0W7YuCIAc6Mm5OjxyCg2hWrw11RxbJ1wtjPlrkEry5fpdIyr/YtKkINR2PhAgeY/KgZSotGrpPBsnyXT291SLJAZUcB3nMwnI5QTuWNti/rRmWtGsAkz4xHolOe30r4lCtTBbOJ7WkwSWkCfFY+1rWo1s28PjvAsOm8yr9LpAWGSSZ1yVip0gdVYRikEEBpAjMRnkrnLYXxsAIgr3UdqXdQOWKfZqs06TI1YOeH+4UXmhzitZrHkaSr9HaRjDUGMbuI80b6VMDvNKqvezd+f7S+SZfw/jsXGPoEZiPdAKVE/MR5Ki66YOB84QnaLB8o9Sp9L1Vqrbj5DPMhRi0fxUdPaLfpI8/8K03aTOB9UrdKmNpm2tQbpVyhWbpUD2+ByTW+0Gn5XesLZomnhzDT4wT9lzcnJprjhUL7WjVpOpViKlN410c3g5v8hqPDmvINubIdbVnU3HEAZZUAye3c4f2NxC9yttkh/cZTjmFkdPugVWtazSax1Sk7E1gIDnNIhzRJzOhj+KvxvI1n1v1WXNxyzf9cx8NOn1O3LqF9UqChh/YeGl/VOzlsDtYSOEwQvX9nvtKzG1KD+tY4S14LoPlGR4gr5dqMLSQ4EEGCDkQRqIWv0c6V3FlUD6DzE9uk6TTeIghzdPPVdvLwdveP25sc7PVfSwe0ZNnPdB/tFVcKbHVKpIYxpe97u61oEknyXDdF/iZa3XZfhoVsopvd2XE/Q8x6FQ/FbbFYbPLGluCq9ramEzLJJAkE5EgSvPky7zDKa26PVm5XGdKPi3d1qhbau/T0W1A6nhEVHBp7JqO564RlprC7X4a/EqpeVDQuAwVy0vpPptDBUAzc0t0DhqIGYneM/DCVc2PtJ1CvSrU3FrqVRrw4boMnxykRzXqZcU66csyu31FXovPfa/XM5j13LF2kKdJpfUIpMb3qjzkJO9B0k+ItlbUnO69lWpBdTt6ebnEiWhxEhg5n0yXiPSzp3cX5AqYWUmuxMoM7oMRiLjm50bz5ALh4+HPO+/Ub3ORqdMPiCa7alCgA2i50dZLsb2hxOmQDSd0HKFxdNhcQBmSQGjiSYA9UC9J+F/Qxxe26uG08ABNBlTe7dVidBu4ld2WWHDjtjJc69L2L0MtaNuylTdm1gxYajHTUjtu3Ey6d3BK62TawWsrND8snugDxIC0LavTJg0qBjMFrqf2MKzc2+IaUyDAzosMZfVileX/ANEro6a9OHuqBY6Ow4bnNcHNPMEKalVdpTDgd5gj3Vy72BhMtq0uJklseGseqOk8hnZc138hXMjyJReaa9LmCoy9c0/uvqSNGiPdDcXlCoBjLwRl9Q+6gubUVD+46sDuhoIH/Kc1kXuyrhp/aDXjccgfdTMscvuq62Ni5NAtjriQBkAHwPEQsDaValGFlQc4BH3CyLx1aSH4gRu3KjUcV04Yf6irNdzRMHLjqqzL8tEN3qvUqRqQoS8cdV0SM7UrS7iVIHu4u9VA28ajF41R7/Gmp+pTUfxKWElMLpnFGLlnFTbfw5J+mwFSsppNqs+oKVhafmHqB91Nyv4uYnZSVinQHH2UbWt4tP8AyCsURwhY5ZVtjhF6zpxvyW3bFpHeJ81z9Nv8gB4hWaQpjWp4xC5OSbbTFvuNQDsvcBzKrVOtPecHe6pUhS+tx8x+VcpNpbnmeEz7BYW6XMHCdNOi9TG64pguDs6rRq073cxkuLIXv9vZs3udyyK5Hpr8OWuY6vZjtiXVLcA9ob3UxGo+nfuz19PxfPxtnHn6/HneR4+t5YvLwUYuHYcOI4TmWyY9NEBCZes4PoikCmSQQiUKdbvQzou6/u6dBpwgy6rUicFNolzvHcOZCWWUxlt+of2vdCeg1S9fjfLbem6HvjNx1wM58TunmF7Fc0WkARADQ1oAgANaAAPAALZpbKpW9JtKjhZTptwsZyG/mZ3rNu265t9Qvl/K8y8+fr/zPp6nj8cxU6TmNABboOET6Kw3bGUQRPHj5qjWe76/TJU31v5HxmT7lYy7dXxyrNepRMlzyTwn8Kg3aFJr8gdImPwoagpnvPn/ANZKpVW09zo81vifx6atfpIwCBjHPCI91h321XO7rsvBC9zPq91XqUmH5l0YYyM7gp1XPO9ZO1L0sid5EzrG+MltPoM+orm9u3ADwCx0AES4wDzbh0Xfw+65eaam1faN+T2WxhcO9nn4SmtnsY0nMuw90jCeeag2g0Nc0s7uEFpyMHhI3jRHbBtVxDyZLcnGSZGp5cF26mnFv2gFwn/UKnKUq9RHarouUQuRxVCU8pdYfZo/qOacXPNZkp8SXWH8laguuaMXXP3WRiTtcUrhPxXy1tNvOfupm33NYPWFLrio+KVU5rHS09pc1apbXjeuSFcpxclZ3x8a2x8mx3dv0hI+b3WtZ9LnD5j6rzAXbuKMXzuK58/BxraeZP7FvpXBu6rmxFR3WZaS4SfeVjAqzd1y6Cdwjy1VZejhNYyV52dlyth4ShMkqQeV6F8Hdoto1rhzyAHUGtE8euaf6Xni0Nl3xp4o3xPksPIw78eWP614bJnLXuN70upcWrEuekjDvHqvMn7Xcd6hdtF3FeVh/wDNk/r0/wDqwn1HoNbb7OXqqVTbLeS4Z965B+qK6cfCxiL5n5HZv2w3koX7XHJcj+oKbrytp4uMY3y7XVO2sOKhftQcVzRrFN1pVzgxRfJroztPms/aNRlQSTm0QIPPQhZnWqMlaY8XX3GeXNcvVabGtntHEAABJ0jJQscKb5BEGYHLmVTFRCXLTTLsZPCUJKkEmlKUyASSeEsKAUp5TYUoQDymlPCaEA8pShSQByliQJ0jO8oU6ZOESSSSYJE0oU4KQHiTEoZSSM8pSmSTB5TSklCRFKeU0JJgkkoSQCSSSQH/2Q=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271155" y="2865098"/>
            <a:ext cx="6605153" cy="3024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Simón dio testimonio de su buena disposición y su fidelidad; San Vicente admira las mismas actitudes en el padre Claudio </a:t>
            </a:r>
            <a:r>
              <a:rPr kumimoji="0" lang="es-ES_tradnl" sz="21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Dufour</a:t>
            </a:r>
            <a:r>
              <a:rPr kumimoji="0" lang="es-ES_tradnl" sz="2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, </a:t>
            </a:r>
            <a:r>
              <a:rPr kumimoji="0" lang="es-PE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y además le pide rogar a Dios para estar seguro de su voluntad, para hacer siempre lo que el Señor diga</a:t>
            </a:r>
            <a:r>
              <a:rPr kumimoji="0" lang="es-PE" sz="2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“Las </a:t>
            </a:r>
            <a:r>
              <a:rPr kumimoji="0" lang="es-PE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cartas que de usted recibo me dan siempre un gran consuelo, al ver la buena disposición que Dios le da para con los esclavos y los forzados, que es una gracia tan preciosa que no creo que haya otra mayor en la tierra</a:t>
            </a:r>
            <a:r>
              <a:rPr kumimoji="0" lang="es-PE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;</a:t>
            </a:r>
            <a:endParaRPr kumimoji="0" lang="es-PE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755555" y="5229200"/>
            <a:ext cx="7656533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glow rad="101600">
                  <a:srgbClr val="1F497D">
                    <a:lumMod val="5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76602" y="1617614"/>
            <a:ext cx="2282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Motivación: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4837"/>
            <a:ext cx="3138899" cy="8046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1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0" y="533679"/>
            <a:ext cx="8140099" cy="5848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1163782" y="1685438"/>
            <a:ext cx="6650181" cy="458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esto 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me obliga a darle gracias a Dios </a:t>
            </a: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               con 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un doble sentimiento de gratitud al ver </a:t>
            </a: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               a </a:t>
            </a: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fidelidad de su corazón, que se dobla o se ensancha según la voluntad divina. Pues bien, como el servicio a esas pobres gentes es una vocación extraordinaria, hay que examinarla bien y rogar a Dios que nos dé a conocer si está usted llamado a ella; le pido que así lo haga por su parte  y  yo procuraré hacerlo por la mía, no porque dude de su decisión, sino para asegurarnos más de lo que Dios quiere</a:t>
            </a: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”. </a:t>
            </a:r>
            <a:r>
              <a:rPr kumimoji="0" lang="es-P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San Vicente de Paul  </a:t>
            </a:r>
            <a:r>
              <a:rPr kumimoji="0" lang="es-P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(</a:t>
            </a:r>
            <a:r>
              <a:rPr kumimoji="0" lang="es-PE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III, 444</a:t>
            </a:r>
            <a:r>
              <a:rPr kumimoji="0" lang="es-P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)</a:t>
            </a: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889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4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5" y="589279"/>
            <a:ext cx="8111902" cy="57930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533333" y="684694"/>
            <a:ext cx="61076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Tenemos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delante de nosotros un inmenso mar que es el mismo clamor de la gente que necesita de Dios. Nosotros estamos en la orilla con nuestra barca llena de incertidumbres. 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2D2DB9">
                    <a:lumMod val="50000"/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4873" y="3370718"/>
            <a:ext cx="826654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El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Señor nos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dice: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“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Rema mar adentro”.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¿cuál es mi disposición?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¿estoy preparado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para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7D"/>
                </a:solidFill>
                <a:effectLst>
                  <a:glow rad="101600">
                    <a:srgbClr val="2D2DB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entrar a ese gran mar?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7D"/>
              </a:solidFill>
              <a:effectLst>
                <a:glow rad="101600">
                  <a:srgbClr val="2D2DB9">
                    <a:lumMod val="50000"/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20/09/30/200930a1d43a9fd04059219c45b1b6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9" y="527240"/>
            <a:ext cx="8113686" cy="5818142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24167" y="1821067"/>
            <a:ext cx="7874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Señor Jesús,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ven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en nuestra ayuda,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y ayúdanos a echar las redes en tu Nombre,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para que así Tú puedas seguir manifestando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tu amor y tu misericordia,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atrayendo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a muchos a tu encuentro,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dándole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tu gracia y tu bendición,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siendo Tú el sentido de sus vidas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,                                 con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tu gracia, tu amor y tu perdón.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Hoy nuevamente, Señor,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danos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la gracia de actuar en tu Nombre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 para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que sigas tocando los corazones,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haciendo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que muchos te conozcan y te sigan,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encontrando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en ti el sentido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pleno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y total de sus vidas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. Así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sea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.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83559" y="527240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anose="02000000000000000000" pitchFamily="2" charset="0"/>
                <a:ea typeface="+mn-ea"/>
                <a:cs typeface="Times New Roman"/>
              </a:rPr>
              <a:t>Oración final 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 CENA" panose="02000000000000000000" pitchFamily="2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827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 de febrero: Fiesta de Nuestra Señora de Lourdes - Vatican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" y="541335"/>
            <a:ext cx="8123044" cy="57948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87936" y="6297804"/>
            <a:ext cx="5126225" cy="461665"/>
          </a:xfrm>
          <a:prstGeom prst="rect">
            <a:avLst/>
          </a:prstGeom>
          <a:solidFill>
            <a:srgbClr val="36723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Caycho Vela  - Hija de la Caridad de San Vicente de </a:t>
            </a:r>
            <a:r>
              <a:rPr kumimoji="0" lang="es-P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489527" y="1099894"/>
            <a:ext cx="3258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anose="02000000000000000000" pitchFamily="2" charset="0"/>
                <a:ea typeface="+mn-ea"/>
                <a:cs typeface="Times New Roman"/>
              </a:rPr>
              <a:t>11 de Febrero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 CENA" panose="02000000000000000000" pitchFamily="2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anose="02000000000000000000" pitchFamily="2" charset="0"/>
                <a:ea typeface="+mn-ea"/>
                <a:cs typeface="Times New Roman"/>
              </a:rPr>
              <a:t>“Nuestra Señora de Lourdes”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 CENA" panose="02000000000000000000" pitchFamily="2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anose="02000000000000000000" pitchFamily="2" charset="0"/>
                <a:ea typeface="+mn-ea"/>
                <a:cs typeface="Times New Roman"/>
              </a:rPr>
              <a:t>¡Ruega por nosotros! 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 CENA" panose="02000000000000000000" pitchFamily="2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314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2" y="536447"/>
            <a:ext cx="8155802" cy="58366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314165" y="635569"/>
            <a:ext cx="3661878" cy="4453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AMBIENTACIÓN: 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421745" y="1758994"/>
            <a:ext cx="3205019" cy="21995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Dios </a:t>
            </a:r>
            <a:r>
              <a:rPr kumimoji="0" lang="es-PE" sz="28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es el que llama y encarga una misión. El llamado se da cuenta de que también es Él quien sostiene y da fuerzas para llevar la tarea adelante</a:t>
            </a:r>
            <a:r>
              <a:rPr kumimoji="0" lang="es-PE" sz="28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Times New Roman"/>
              </a:rPr>
              <a:t>.</a:t>
            </a:r>
            <a:endParaRPr kumimoji="0" lang="es-ES_tradnl" sz="2800" b="0" i="1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59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ntemplar es pescar, es echar las redes en su Nombre (5 C 2019) |  ContemplAcciones del Evangeli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4" y="544948"/>
            <a:ext cx="8160815" cy="58096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157626" y="505515"/>
            <a:ext cx="5478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En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tu Nombre,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porque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Tú lo pides,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                           echaré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las redes…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anunciaré tu Palabra…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buscaré perdonar como Tú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…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amaré hasta el final…, como Tú</a:t>
            </a: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93366" y="620099"/>
            <a:ext cx="3350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50" normalizeH="0" baseline="0" noProof="0" dirty="0" smtClean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Times New Roman"/>
              </a:rPr>
              <a:t>1.- Oración </a:t>
            </a:r>
            <a:r>
              <a:rPr kumimoji="0" lang="es-ES_tradnl" sz="2800" b="1" i="0" u="none" strike="noStrike" kern="1200" cap="none" spc="50" normalizeH="0" baseline="0" noProof="0" dirty="0">
                <a:ln w="13500">
                  <a:solidFill>
                    <a:srgbClr val="00CC99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Times New Roman"/>
              </a:rPr>
              <a:t>inicial</a:t>
            </a:r>
            <a:endParaRPr kumimoji="0" lang="es-PE" sz="2800" b="1" i="0" u="none" strike="noStrike" kern="1200" cap="none" spc="50" normalizeH="0" baseline="0" noProof="0" dirty="0">
              <a:ln w="13500">
                <a:solidFill>
                  <a:srgbClr val="00CC99">
                    <a:shade val="2500"/>
                    <a:alpha val="65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Times New Roman"/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1731719" y="4120062"/>
            <a:ext cx="5478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buscaré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al que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está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alejado de ti…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buscaré reconciliarme contigo…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buscaré ser fiel como lo eres Tú…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daré todo de mí, </a:t>
            </a:r>
            <a:endParaRPr kumimoji="0" lang="es-PE" sz="24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para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Segoe UI Light" panose="020B0502040204020203" pitchFamily="34" charset="0"/>
              </a:rPr>
              <a:t>que te conozcan y te sigan…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7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25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céptalo: El Amor De Dios Es Incondicional. |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8" y="534557"/>
            <a:ext cx="8138388" cy="5829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06764" y="534557"/>
            <a:ext cx="7490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 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haré de mi vida, un sacrificio de alabanza a ti…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                                                                  buscaré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el Reino de Dios y su justicia…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te seguiré incondicionalmente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…</a:t>
            </a:r>
          </a:p>
        </p:txBody>
      </p:sp>
      <p:sp>
        <p:nvSpPr>
          <p:cNvPr id="5" name="5 CuadroTexto"/>
          <p:cNvSpPr txBox="1"/>
          <p:nvPr/>
        </p:nvSpPr>
        <p:spPr>
          <a:xfrm>
            <a:off x="692727" y="4363307"/>
            <a:ext cx="71951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 </a:t>
            </a:r>
            <a:r>
              <a:rPr kumimoji="0" lang="es-PE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hablaré </a:t>
            </a: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 ti, </a:t>
            </a:r>
            <a:r>
              <a:rPr kumimoji="0" lang="es-PE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sin </a:t>
            </a: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tener miedo…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daré testimonio del amor que nos tienes…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iré donde me mandes, </a:t>
            </a:r>
            <a:r>
              <a:rPr kumimoji="0" lang="es-PE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haré </a:t>
            </a: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lo que me pidas…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buscaré ser reflejo vivo de tu amor</a:t>
            </a:r>
            <a:r>
              <a:rPr kumimoji="0" lang="es-PE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AMÉN</a:t>
            </a:r>
            <a:endParaRPr kumimoji="0" lang="es-PE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68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dica el Reino y capacita a los apóstoles | La vida de Jesú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8" y="526684"/>
            <a:ext cx="8167735" cy="58731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738" y="3711679"/>
            <a:ext cx="8167735" cy="2623504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s-ES_tradnl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 los dos domingos precedentes hemos visto a Jesús  iniciar su actividad en Galilea, donde se presenta a sus paisanos y adquiere fama enseñando y </a:t>
            </a:r>
            <a:r>
              <a:rPr lang="es-ES_tradnl" sz="2800" b="1" i="1" dirty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curando. Ahora ya está el terreno preparado para que Pedro y los primeros discípulos respondan a su </a:t>
            </a:r>
            <a:r>
              <a:rPr lang="es-ES_tradnl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llamada. </a:t>
            </a:r>
            <a:r>
              <a:rPr lang="es-CO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Escuchemos:</a:t>
            </a:r>
            <a:r>
              <a:rPr lang="es-ES_tradnl" sz="2800" b="1" i="1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pPr marL="0" indent="0" algn="ctr">
              <a:buNone/>
            </a:pPr>
            <a:endParaRPr lang="es-PE" sz="2800" b="1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3395" y="1440974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333CC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Motivación: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669" y="578976"/>
            <a:ext cx="4059936" cy="80970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7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3" y="534313"/>
            <a:ext cx="8107587" cy="58295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4 Rectángulo"/>
          <p:cNvSpPr/>
          <p:nvPr/>
        </p:nvSpPr>
        <p:spPr>
          <a:xfrm>
            <a:off x="683568" y="506605"/>
            <a:ext cx="327883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0" i="0" u="none" strike="noStrike" kern="1200" cap="none" spc="0" normalizeH="0" baseline="30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/>
              </a:rPr>
              <a:t>Lucas  5 , 1 - 11</a:t>
            </a:r>
            <a:endParaRPr kumimoji="0" lang="es-PE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2353313" y="3671660"/>
            <a:ext cx="438576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aquel tiempo, la gente se agolpaba alrededor de Jesús para oír la palabra de Dios, estando él a orillas del lago de </a:t>
            </a:r>
            <a:r>
              <a:rPr kumimoji="0" lang="es-P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Genesaret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89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532633"/>
            <a:ext cx="8137237" cy="58035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824034" y="3704768"/>
            <a:ext cx="54443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Desde allí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vio dos                                               barcas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 estaban junto a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la orilla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los pescadores habían desembarcado y estaban lavando las redes.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4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1442</Words>
  <Application>Microsoft Office PowerPoint</Application>
  <PresentationFormat>Presentación en pantalla (4:3)</PresentationFormat>
  <Paragraphs>101</Paragraphs>
  <Slides>38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38</vt:i4>
      </vt:variant>
    </vt:vector>
  </HeadingPairs>
  <TitlesOfParts>
    <vt:vector size="64" baseType="lpstr">
      <vt:lpstr>AR CENA</vt:lpstr>
      <vt:lpstr>Arial</vt:lpstr>
      <vt:lpstr>Arial Black</vt:lpstr>
      <vt:lpstr>Arial Narrow</vt:lpstr>
      <vt:lpstr>Arial Rounded MT Bold</vt:lpstr>
      <vt:lpstr>Arial Unicode MS</vt:lpstr>
      <vt:lpstr>Bahnschrift Condensed</vt:lpstr>
      <vt:lpstr>Bahnschrift SemiBold Condensed</vt:lpstr>
      <vt:lpstr>Berlin Sans FB Demi</vt:lpstr>
      <vt:lpstr>Calibri</vt:lpstr>
      <vt:lpstr>Comic Sans MS</vt:lpstr>
      <vt:lpstr>Georgia</vt:lpstr>
      <vt:lpstr>Kristen ITC</vt:lpstr>
      <vt:lpstr>Poor Richard</vt:lpstr>
      <vt:lpstr>Segoe UI Light</vt:lpstr>
      <vt:lpstr>Showcard Gothic</vt:lpstr>
      <vt:lpstr>Tekton Pro</vt:lpstr>
      <vt:lpstr>Times</vt:lpstr>
      <vt:lpstr>Times New Roman</vt:lpstr>
      <vt:lpstr>Wide Latin</vt:lpstr>
      <vt:lpstr>Wingdings</vt:lpstr>
      <vt:lpstr>Diseño predeterminado</vt:lpstr>
      <vt:lpstr>1_Diseño predeterminado</vt:lpstr>
      <vt:lpstr>Default Design</vt:lpstr>
      <vt:lpstr>En blanco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4</cp:revision>
  <dcterms:created xsi:type="dcterms:W3CDTF">2022-01-31T14:21:50Z</dcterms:created>
  <dcterms:modified xsi:type="dcterms:W3CDTF">2022-01-31T14:49:55Z</dcterms:modified>
</cp:coreProperties>
</file>