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43"/>
  </p:notesMasterIdLst>
  <p:sldIdLst>
    <p:sldId id="31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84" r:id="rId33"/>
    <p:sldId id="291" r:id="rId34"/>
    <p:sldId id="292" r:id="rId35"/>
    <p:sldId id="293" r:id="rId36"/>
    <p:sldId id="294" r:id="rId37"/>
    <p:sldId id="295" r:id="rId38"/>
    <p:sldId id="297" r:id="rId39"/>
    <p:sldId id="299" r:id="rId40"/>
    <p:sldId id="309" r:id="rId41"/>
    <p:sldId id="310" r:id="rId4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489"/>
    <a:srgbClr val="EEC778"/>
    <a:srgbClr val="EEC682"/>
    <a:srgbClr val="FCC27C"/>
    <a:srgbClr val="A47B45"/>
    <a:srgbClr val="9F7743"/>
    <a:srgbClr val="BD8A48"/>
    <a:srgbClr val="F1BC74"/>
    <a:srgbClr val="F4EA93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B69C-B536-4F7B-B9B4-A90FDCCFB8B4}" type="datetimeFigureOut">
              <a:rPr lang="es-PE" smtClean="0"/>
              <a:t>20/12/2021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6243-75C5-4866-9D47-EB09ABAD6B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12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C4E2-147C-45EA-8252-E0EBA63FEB2D}" type="slidenum">
              <a:rPr lang="es-PE" smtClean="0">
                <a:solidFill>
                  <a:prstClr val="black"/>
                </a:solidFill>
              </a:rPr>
              <a:pPr/>
              <a:t>5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0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C4E2-147C-45EA-8252-E0EBA63FEB2D}" type="slidenum">
              <a:rPr lang="es-PE" smtClean="0">
                <a:solidFill>
                  <a:prstClr val="black"/>
                </a:solidFill>
              </a:rPr>
              <a:pPr/>
              <a:t>6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0F93-EACA-4EEA-B772-5C0AAE7D822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DD66-B8E7-4E61-B3B5-8BD1191F887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6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7D40-7071-47A2-9620-A75D168F06A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3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8B5D-CA1E-4BB7-A197-B52298FE1EB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129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1788-1D50-475C-841B-B655F3D7EF1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9402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A0FC5-C7EA-4D8E-8F98-90E7EBEAD36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638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B552-CC32-4720-92C7-E39E7604AF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302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4FFD-90F6-4FEE-B139-5648B63458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4748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E76E-15FA-485D-B667-4EDA9A2C2E3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2526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8169-2B82-40B1-9DB4-971EE8DF122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6319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AC73-39B6-43B7-B520-660484DD4B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737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223C-4915-4F3A-9989-430322711B3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4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C89E3-C41F-44FF-85B1-CE4D9D10FC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5972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5825A-D202-45B2-92A9-434A36DF51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239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9200-909E-407A-99C0-44A597A4BA3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4865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337C5-1E83-4027-9578-A4714D60C37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29408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C077-0681-4FE2-8F5F-D34C274E3C5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979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DA80E-412D-454F-A6F3-82D81ED655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07216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99F5-6633-494C-A3BE-727782321A7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8957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B7520-11DA-4EE4-B656-61626E10CF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86978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A861F-301F-4838-92F8-A56AA1BCDD6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8966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FD97-9074-472B-AB0D-80232D91A0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598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DA0C-3822-4A91-B4C9-C90CC3631F6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8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C51F7-CA41-41E1-AEDB-930FF1C1F95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4169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9F86-71E4-47BD-8376-0C8F3133297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58697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C6BC-81A5-472B-A28C-50BFAED975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46778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6FC-8787-4D60-ABEE-BEF267A9ACF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347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5C59-759F-46B3-80F1-AC98EC95B64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71CB-7487-4261-9754-0EDFECDBEC6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270C-335E-4D09-B013-DD07A6A98A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49DA-E702-4F61-97BB-7FCA7C410C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8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64C-68DB-465E-81CF-5D932CBED0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A3A4-266D-459F-874E-4FDABD5CF0E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53CF0-CE71-413B-A205-CE473A921554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0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30729-C897-480C-A1FB-370B18E709F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E79E7-39CE-4720-A6C6-7A8218DE0CC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94. Vamos pastores va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78" y="458715"/>
            <a:ext cx="8091055" cy="60159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10842" y="6243859"/>
            <a:ext cx="21058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de Portada: </a:t>
            </a:r>
            <a:r>
              <a:rPr lang="es-ES" sz="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P.Erick</a:t>
            </a:r>
            <a:r>
              <a:rPr lang="es-ES" sz="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Félix CM.</a:t>
            </a:r>
            <a:endParaRPr lang="en-US" sz="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06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01" y="508001"/>
            <a:ext cx="8120775" cy="5957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1 Rectángulo"/>
          <p:cNvSpPr/>
          <p:nvPr/>
        </p:nvSpPr>
        <p:spPr>
          <a:xfrm>
            <a:off x="522501" y="4812608"/>
            <a:ext cx="8198049" cy="156966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Éstos creyendo </a:t>
            </a:r>
            <a:r>
              <a:rPr lang="es-E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que estaba en la caravana,  hicieron un día de camino y se pusieron a buscarlo entre los parientes y </a:t>
            </a:r>
            <a:r>
              <a:rPr lang="es-E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conocidos; </a:t>
            </a:r>
            <a:endParaRPr lang="es-ES" sz="32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4" y="517236"/>
            <a:ext cx="8111861" cy="59666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4860" y="5248853"/>
            <a:ext cx="72971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al no encontrarlo, se volvieron a Jerusalén en  busca de él.</a:t>
            </a:r>
            <a:endParaRPr lang="es-ES" sz="3200" dirty="0">
              <a:solidFill>
                <a:srgbClr val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75" y="483246"/>
            <a:ext cx="8125968" cy="6028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3 Rectángulo"/>
          <p:cNvSpPr/>
          <p:nvPr/>
        </p:nvSpPr>
        <p:spPr>
          <a:xfrm>
            <a:off x="526475" y="4412589"/>
            <a:ext cx="8275780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A los tres, días lo encontraron en el templo,  sentado en medio de los maestros, escuchándolos asombrados de su talento y de las respuestas que daba.</a:t>
            </a:r>
            <a:endParaRPr lang="es-PE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3" y="480659"/>
            <a:ext cx="8092419" cy="5991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0832" y="4265161"/>
            <a:ext cx="83148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Al </a:t>
            </a:r>
            <a:r>
              <a:rPr lang="es-PE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verlo| </a:t>
            </a:r>
            <a:r>
              <a:rPr lang="es-PE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sus padres quedaron asombrados, </a:t>
            </a:r>
            <a:r>
              <a:rPr lang="es-PE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                     y </a:t>
            </a:r>
            <a:r>
              <a:rPr lang="es-PE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le dijo su madre: “Hijo, ¿por qué nos has tratado así? Mira que tu padre y yo te buscábamos angustiados”.</a:t>
            </a:r>
            <a:endParaRPr lang="es-E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0" y="505045"/>
            <a:ext cx="8154138" cy="5960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7280" y="4756330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Él les contestó: «¿Por qué me buscaban? </a:t>
            </a: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¿No sabían que yo debía estar en la casa de mi Padre?»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7" y="498486"/>
            <a:ext cx="8147030" cy="5994678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5917" y="5228134"/>
            <a:ext cx="8050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Pero ellos no comprendieron lo que </a:t>
            </a:r>
            <a:r>
              <a:rPr lang="es-ES" sz="32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s-ES" sz="32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quería decir.. </a:t>
            </a:r>
          </a:p>
        </p:txBody>
      </p:sp>
    </p:spTree>
    <p:extLst>
      <p:ext uri="{BB962C8B-B14F-4D97-AF65-F5344CB8AC3E}">
        <p14:creationId xmlns:p14="http://schemas.microsoft.com/office/powerpoint/2010/main" val="4016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" y="480659"/>
            <a:ext cx="8138437" cy="5984795"/>
          </a:xfrm>
          <a:prstGeom prst="rect">
            <a:avLst/>
          </a:prstGeom>
        </p:spPr>
      </p:pic>
      <p:sp>
        <p:nvSpPr>
          <p:cNvPr id="13314" name="Rectangle 1026"/>
          <p:cNvSpPr>
            <a:spLocks noChangeArrowheads="1"/>
          </p:cNvSpPr>
          <p:nvPr/>
        </p:nvSpPr>
        <p:spPr bwMode="auto">
          <a:xfrm>
            <a:off x="1691606" y="5329109"/>
            <a:ext cx="68134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Él bajó con ellos a Nazaret,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y                           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</a:rPr>
              <a:t>siguió bajo su autoridad. </a:t>
            </a:r>
          </a:p>
        </p:txBody>
      </p:sp>
    </p:spTree>
    <p:extLst>
      <p:ext uri="{BB962C8B-B14F-4D97-AF65-F5344CB8AC3E}">
        <p14:creationId xmlns:p14="http://schemas.microsoft.com/office/powerpoint/2010/main" val="18572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9" y="472717"/>
            <a:ext cx="8106572" cy="5992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91201" y="3334328"/>
            <a:ext cx="2842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Su madre conservaba todo esto </a:t>
            </a:r>
            <a:r>
              <a:rPr lang="es-E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en </a:t>
            </a:r>
            <a:r>
              <a:rPr lang="es-ES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su corazón. </a:t>
            </a:r>
          </a:p>
        </p:txBody>
      </p:sp>
    </p:spTree>
    <p:extLst>
      <p:ext uri="{BB962C8B-B14F-4D97-AF65-F5344CB8AC3E}">
        <p14:creationId xmlns:p14="http://schemas.microsoft.com/office/powerpoint/2010/main" val="13459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2" y="475764"/>
            <a:ext cx="8108142" cy="59666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8890" y="5407240"/>
            <a:ext cx="76982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Y Jesús iba creciendo en sabiduría, en estatura y en </a:t>
            </a:r>
            <a:r>
              <a:rPr lang="es-ES" sz="2800" dirty="0" smtClean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gracia </a:t>
            </a:r>
            <a:r>
              <a:rPr lang="es-ES" sz="2800" dirty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ante Dios y </a:t>
            </a:r>
            <a:r>
              <a:rPr lang="es-ES" sz="2800" dirty="0" smtClean="0">
                <a:ln>
                  <a:solidFill>
                    <a:srgbClr val="808080">
                      <a:lumMod val="20000"/>
                      <a:lumOff val="80000"/>
                    </a:srgbClr>
                  </a:solidFill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los hombres.</a:t>
            </a:r>
            <a:endParaRPr lang="es-ES" sz="2800" dirty="0">
              <a:ln>
                <a:solidFill>
                  <a:srgbClr val="808080">
                    <a:lumMod val="20000"/>
                    <a:lumOff val="80000"/>
                  </a:srgbClr>
                </a:solidFill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1" y="480013"/>
            <a:ext cx="8170764" cy="6105513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912416" y="1643080"/>
            <a:ext cx="3373257" cy="317617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3200" kern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¿Dónde se desarrolla esta escena? </a:t>
            </a:r>
            <a:r>
              <a:rPr lang="es-PE" sz="3200" kern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                ¿</a:t>
            </a:r>
            <a:r>
              <a:rPr lang="es-PE" sz="3200" kern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Qué edad tiene Jesús? </a:t>
            </a:r>
            <a:r>
              <a:rPr lang="es-PE" sz="3200" kern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  ¿</a:t>
            </a:r>
            <a:r>
              <a:rPr lang="es-PE" sz="3200" kern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Por qué se encuentra en Jerusalén?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200" kern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3200" kern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721379" y="570671"/>
            <a:ext cx="5724644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Preguntas para la lectura:</a:t>
            </a:r>
            <a:endParaRPr lang="es-PE" sz="3600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588224" y="28529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0 ideas de Niño Jesús | niño jesus, ninos de dios, divino niñ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564839"/>
            <a:ext cx="8146019" cy="5919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CuadroTexto"/>
          <p:cNvSpPr txBox="1"/>
          <p:nvPr/>
        </p:nvSpPr>
        <p:spPr>
          <a:xfrm>
            <a:off x="220387" y="5943679"/>
            <a:ext cx="2600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 </a:t>
            </a:r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diciembre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es-P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405226" y="4549468"/>
            <a:ext cx="5043315" cy="17943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Debo ocuparme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de </a:t>
            </a:r>
            <a:r>
              <a:rPr lang="es-PE" sz="3600" b="1" i="1" kern="10" dirty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los </a:t>
            </a:r>
            <a:r>
              <a:rPr lang="es-PE" sz="3600" b="1" i="1" kern="1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asuntos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kern="1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de </a:t>
            </a:r>
            <a:r>
              <a:rPr lang="es-PE" sz="3600" b="1" i="1" kern="10" dirty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Times New Roman" pitchFamily="18" charset="0"/>
              </a:rPr>
              <a:t>mi Padre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33897" y="616821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CC"/>
                </a:solidFill>
                <a:latin typeface="Comic Sans MS" pitchFamily="66" charset="0"/>
                <a:cs typeface="Times New Roman" pitchFamily="18" charset="0"/>
              </a:rPr>
              <a:t>Lucas 2,41-52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0" y="515027"/>
            <a:ext cx="3736328" cy="6487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4" y="616821"/>
            <a:ext cx="438912" cy="440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144" y="635094"/>
            <a:ext cx="2937165" cy="455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613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3" y="482139"/>
            <a:ext cx="8149152" cy="603873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47940" y="1359596"/>
            <a:ext cx="3539333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200" kern="0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¿Qué hace Jesús al regresar a casa después de la fiesta? </a:t>
            </a:r>
            <a:endParaRPr lang="es-CO" sz="3200" kern="0" dirty="0" smtClean="0">
              <a:solidFill>
                <a:srgbClr val="C0000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3200" kern="0" dirty="0">
              <a:solidFill>
                <a:srgbClr val="C0000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200" kern="0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¿</a:t>
            </a:r>
            <a:r>
              <a:rPr lang="es-CO" sz="3200" kern="0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Dónde lo encuentran sus padres? </a:t>
            </a:r>
            <a:r>
              <a:rPr lang="es-CO" sz="3200" kern="0" dirty="0" smtClean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 </a:t>
            </a:r>
            <a:endParaRPr lang="es-PE" sz="3200" dirty="0">
              <a:solidFill>
                <a:srgbClr val="C0000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1" y="535521"/>
            <a:ext cx="8123658" cy="598535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78098" y="1089174"/>
            <a:ext cx="38292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¿Cómo reaccionan José y María al encontrarse              con Jesús en            el templo?                     </a:t>
            </a:r>
            <a:r>
              <a:rPr lang="es-E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¿</a:t>
            </a:r>
            <a:r>
              <a:rPr lang="es-E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Qué le dice María a Jesús? </a:t>
            </a:r>
          </a:p>
        </p:txBody>
      </p:sp>
    </p:spTree>
    <p:extLst>
      <p:ext uri="{BB962C8B-B14F-4D97-AF65-F5344CB8AC3E}">
        <p14:creationId xmlns:p14="http://schemas.microsoft.com/office/powerpoint/2010/main" val="27927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1" y="489002"/>
            <a:ext cx="8157094" cy="600416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917474" y="1237347"/>
            <a:ext cx="349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¿Cómo responde Jesús a estas palabras?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itchFamily="18" charset="0"/>
              </a:rPr>
              <a:t>¿Qué quiere dar a entender con ellas?.</a:t>
            </a:r>
            <a:endParaRPr lang="es-P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2" y="469115"/>
            <a:ext cx="8188406" cy="6051758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803564" y="1839888"/>
            <a:ext cx="3362036" cy="3055386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O" sz="3600" kern="0" dirty="0">
                <a:solidFill>
                  <a:srgbClr val="C00000"/>
                </a:solidFill>
                <a:latin typeface="Berlin Sans FB Demi" panose="020E0802020502020306" pitchFamily="34" charset="0"/>
              </a:rPr>
              <a:t>¿Qué provoca en José y María las palabras de Jesús?</a:t>
            </a:r>
            <a:endParaRPr lang="es-PE" sz="3600" kern="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4" y="459250"/>
            <a:ext cx="8125698" cy="6008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1 Rectángulo"/>
          <p:cNvSpPr/>
          <p:nvPr/>
        </p:nvSpPr>
        <p:spPr>
          <a:xfrm>
            <a:off x="3555108" y="1009859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Motivación: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29964" y="1469124"/>
            <a:ext cx="41621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_tradnl" sz="24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La familia de Nazaret fue un espacio de crecimiento y maduración. </a:t>
            </a:r>
            <a:r>
              <a:rPr lang="es-ES_tradnl" sz="24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En </a:t>
            </a:r>
            <a:r>
              <a:rPr lang="es-ES_tradnl" sz="24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primer lugar para el mismo Jesús, que “iba creciendo en sabiduría, en estatura y en aprecio ante Dios y ante los hombres”. En segundo lugar, para María y José, que, </a:t>
            </a:r>
            <a:r>
              <a:rPr lang="es-ES_tradnl" sz="24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               sin </a:t>
            </a:r>
            <a:r>
              <a:rPr lang="es-ES_tradnl" sz="24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comprenderlo todo, estaban en una situación de búsqueda </a:t>
            </a:r>
            <a:r>
              <a:rPr lang="es-ES_tradnl" sz="24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                   e </a:t>
            </a:r>
            <a:r>
              <a:rPr lang="es-ES_tradnl" sz="24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iban avanzando en su camino de fe. Todo ello plantea hoy un reto a nuestras familias.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96" y="522497"/>
            <a:ext cx="3029712" cy="8167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9" y="526473"/>
            <a:ext cx="8095604" cy="597907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027055" y="1519225"/>
            <a:ext cx="4599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800" b="1" i="1" dirty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¿Por qué me buscaban?, </a:t>
            </a:r>
            <a:r>
              <a:rPr lang="es-ES_tradnl" sz="2800" b="1" i="1" dirty="0" smtClean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                           ¿</a:t>
            </a:r>
            <a:r>
              <a:rPr lang="es-ES_tradnl" sz="2800" b="1" i="1" dirty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no sabían que </a:t>
            </a:r>
            <a:r>
              <a:rPr lang="es-ES_tradnl" sz="2800" b="1" i="1" dirty="0" smtClean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      debía </a:t>
            </a:r>
            <a:r>
              <a:rPr lang="es-ES_tradnl" sz="2800" b="1" i="1" dirty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ocuparme </a:t>
            </a:r>
            <a:r>
              <a:rPr lang="es-ES_tradnl" sz="2800" b="1" i="1" dirty="0" smtClean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                de </a:t>
            </a:r>
            <a:r>
              <a:rPr lang="es-ES_tradnl" sz="2800" b="1" i="1" dirty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los asuntos </a:t>
            </a:r>
            <a:r>
              <a:rPr lang="es-ES_tradnl" sz="2800" b="1" i="1" dirty="0" smtClean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                                 de </a:t>
            </a:r>
            <a:r>
              <a:rPr lang="es-ES_tradnl" sz="2800" b="1" i="1" dirty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mi </a:t>
            </a:r>
            <a:r>
              <a:rPr lang="es-ES_tradnl" sz="2800" b="1" i="1" dirty="0" smtClean="0"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Padre ?”</a:t>
            </a:r>
            <a:endParaRPr lang="es-PE" sz="2800" b="1" dirty="0"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3783" y="5189633"/>
            <a:ext cx="6430355" cy="1077218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s-PE" sz="3200" b="1" dirty="0">
                <a:effectLst>
                  <a:outerShdw blurRad="50800" dist="38100" algn="l" rotWithShape="0">
                    <a:prstClr val="black"/>
                  </a:outerShdw>
                </a:effectLst>
                <a:latin typeface="Georgia" panose="02040502050405020303" pitchFamily="18" charset="0"/>
              </a:rPr>
              <a:t>¿Qué manifiesta Jesús con esta frase?</a:t>
            </a:r>
            <a:endParaRPr lang="es-ES" sz="3200" b="1" dirty="0">
              <a:effectLst>
                <a:outerShdw blurRad="50800" dist="38100" algn="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483608"/>
            <a:ext cx="8092144" cy="6000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2521527" y="1448229"/>
            <a:ext cx="5935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¿De qué manera puede ayudarnos la actitud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de</a:t>
            </a:r>
            <a:endParaRPr lang="es-PE" sz="3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AutoShape 6" descr="data:image/jpeg;base64,/9j/4AAQSkZJRgABAQAAAQABAAD/2wCEAAkGBhQQEBAQEBQUFRQUFRQUFBQQEBQUDxYVFBAVFBUQFBQXHCYeGBkjGhQUHy8gJCcpLCwsFR4xNTAqNSYrLCkBCQoKDgwOGg8PGiwcHBwsKSkqKSwqKSwsLCksLCwpLCwsKSksKSksKSwpKSksKSkpKSkpLCwpKSkpLCksKSkpNf/AABEIAOkAwgMBIgACEQEDEQH/xAAbAAABBQEBAAAAAAAAAAAAAAAAAgMEBQYBB//EADoQAAIBAgQDBQYEBQQDAAAAAAABAgMRBAUhMRJBURNhcYGRBiIyocHwI0Kx0QcUFVJikqLh8VNygv/EABkBAQADAQEAAAAAAAAAAAAAAAABAgMEBf/EACMRAQEAAgICAQQDAAAAAAAAAAABAhEDEiExUQQiQXETMoH/2gAMAwEAAhEDEQA/APcQAAAAOXA6FxLYniAXcLiOI5xhJy4XGXVBVAHrhcZ7Q7xAO3O3GuMUmEFgIuduAoBNzoHQAAAAAAAAAAAAAAAAESYpjUmByUhEqlhNSpYjcdyNpSHV5jcq9xlS4teQ1UrWIEl1gWIK3tW2P7LX0Q2Jirio1LkFVb7FhQp2RGw7E7xDUqiQ08SupOxK4zqmQ+3FRqE7QmcR1SIsag7CZIfTO3EJikwFAcOgAAAAAAAAAAJkMzkOyImJq2CUetO7shmtPXs14y/YdhUUU5vo3+xBS4YSqS+KX3YptLuLxqirckVqxzqS4Y7/AC8WQ8dUckra8Tsl1f7LURKv2EdNZS58v+kVtQvO2jTVr3fN/fIizxt3ozNvNXJ6vQk0santyK94tpqcFNbt6D0szcnwwV+/l4mVlnDsqcXrLS/JLm2P18/jRUaNJcdWWvhy45tfJE7UrSSsleo15uyOPGU7aNPw/cp8Hlc6j460m2+XJdyWyLX+VjBcv1ZbYcjiY8hxViI7R306DkcRHqTsS4Vh+FQhwrIdhJFhOjIciyNTQ/EkOo6JQoAAAAAAAAAABEypzGpsurt8y1qFNjHecX4u5FSTOPFwrk3fyXL5CMyWijsvpzJNCOvl9SpzzEpzjG/Vy6cMN/XbyMLRX1sTGjF1ankudntFd7MrjMzlWm7Lxtsv8SxzSk8TrKVlfT13E0sAoRUVsvXxZy8nJ8Onjw+VbGDW41LFKmm29+RY4uCUWzMZjVv5bI5pldui4zSbTzhb7PW1/wBC99m1FXrVH/k5Pbvf3seeuo+K7G8bndSf4PE4wjbia/NrsdvHltx8mGnquO/iJRp3UXe22mr8EQIe2dWvtBwjpaTdm9eWn6HmmGz7s2nTgm1+aesixXtDWn8dS/8A8pfQ2Y7eh0c9UNakrvvd/RE2h7URltH5q559l1CVdt3dlrKTei8TQYPCwbSjOSfelZ+BPeTwtMLfLcYTOIS7vNFlSqJ6pmMpUnC1/UucLW2NJdq2a9tHTlYlU5lTha5Y0ZlhNixY1BjpIAAAAAAAAAAbqbFPjfiLiZVZjSvZrdakUI7bhhKXSN/kzJ10607vRNWb/wAU7qPrqaDManFRlbdpK3mroh0cCkvD9Ti5bqtuPHaFTwSSskdWCXmTJIVhfedjms26d6ZXPF2aZhJyc3pqeh+2uEtS4ltez9fv0MLhqbhRqSd027JvpzMr9tW9xDqU7b7kHEUE00Tb3evMdhhbvQtMuqNbZ10X0++8cpQk5JLuRop4DrYb7BJ3W5tPqGV4mi7DsMDT4finJXtvzf0RPyLBzcG5qye1933lB/UHKkqXmu5rmh7BYuomvxJaclL6FcbdNLJttcNNw92Wsf8ActOvMmqmlZxej+7FHlOJcuKM23zV9y4ws7xnfZbeKOnjysrDkxmlng5lzh5FJhGXGGZ1yufSxpMeGKTHywAAAAAAAAAAbmQcXsydMg4paMgZqnScsRblwuXdoSqzaTa2W8nt4I5Tsqz74tLxdiPnmZUqFGdSs/w4aKKV25Pn43Zx82Plvx3UVVTHav3rlzlcPzPptc86/rfbyvBNK+iX1HMdiMZJWXHFLonFJLZXtqcsb1tPaHGUlBqcl4X306HmOc5vGpLhi/dWy7+rEY/tpqSnK1ldtbN8tSrp5PUcoU43lKWvRJc230K9Zbupls8JdCPE0X9PBxSKvC5PKnu7tPl8K8Oo/VrTV3qY53d8NcZ8ncVOMdGyqqTs3YRWxDbuIg2y2OOkZVeeyVOnKbjV1c4Phb631SGMHhZ9t2P5+JrXu3fpdkCjBrZtNS4otcnzXgX2VV+0qykl+K46vW1tFfu2RrvW6pJvUX+GhGl7qblN6PT0ikWNOThBRejbu+7uKqhfDtyesmt97LuChjXOV3/ya8O6py+GqwUy6wzM1gZvQv8AB1Duxclq3oskoi0GSkaRUAAEgAAAAAAESIeIRNkRK8dCKMjmtdwrUmv74r/U+H6mS/iXiKjpQpxtGCTqzdu9pRvy2v5o13tDT4XGdr8LUreGvIxft3nXaUHGMJPijvySva2hz8kvuNMb40b/AIb06dPB1cXibRhCpJRnNpJpRjtf/LiV+4i5x7cynFyoU7U3eMalX3YS2d4x3lujFSxNR0aVGUm6VOTmqb+G7d3dc+fqy7yDMYTqvto8U38MmrpJbRjH8qW1l1McsJfLTtZNK6rjsTPivJNSak2oNRdnoteRo/YnD4mtiajfuRcPfk0r8DkvguaGrgoLCJR1liJKbclum/dj4K3zZb4RcGIvFK3Z8MlFdHol5mGWX401xx35N5tgYRg4xSUVt18W+bKCvg+Gm31RdZ1Wk3a27KfNK9o9LI4c/bs44yNeGrF0VoJqz1F0JHR+GFnlJVFu1hWVZrLD141HByirxkudm+XfoWWApp6ErE5erN8/vludWGMuLkzyuOSTXzH+YdqUXbq1bQs8qySXxS07v3Yz7OTglZpX8DWUIK2hvx8cx9M8+S5+zOEwrXKxa0KbRylAmUonRIok4clIYpIkIuAAAAAAAAAAEsj14khjVV6EVKgzbCOUXoeeZj+FUTkm6d/ej3Pex6fi5PqYf2lwl1JmWU37GT9qvZ9QcZ04/hyScUlprqvoWOX5XCNbCYvhjZx4aqivzOLjxW9PQ0ma4XiwsE//ABw2/wDVaIjZKo9l2dtFq2/7nyXhY825dbp3a3EPH0J4bERdSaqQlFuk4ppKztwtd1799y8wFJQhxP43r4X2REzWHHT4L3s1JdU10I/9UvGz3t05mOeflpjgr8+x3CzJZljnLmXGb4hSZE/l4yWyM8bJd1vfWoz8XdkmGg/isHw7JvpZHKNFt24XyW2t+ljp/t6cuWUntZ5Vj1G1/A0eErRa1V0ZvD+zVWV3NxguSldyevNLYtsFhJUk7u/ht8zr4pZNOHkylq+jCG69dmWGExijs/kVGExPFyv8i3w+DlKztZd+/jY6Iy2uMPjUyxoVCmo4Bos8LBmkWWlFklEWgSkWSAAAAAAAAAASxioPsZqAV2KpmWzqn7sl3GrxUjNZqtGZ0RsVV48LTcecUvNLht8iooYi1qUPi1/5bLbLsPx4ZJf3TX+5mYzbNoZepTfvVZaJdF+7PK5Mfu09DDKddl4zOJYeooVuezTvuTI4iM1eLV+/c82q5rUxtS8rttrhsz0WnlcY04cTfGopOS/M+rRXPgv+px5ppXZhh4t7akOnltWTXZxb9EvmX2Bwt6i4rNLyNJSxMYJcMUutrGnH9LvzlWef1X4jFrKK0WnUjw+ae3g2WeBwcYtKnHilbWTu1r3vwZqKVelO6k1fo2rklujBaOKstro68eKYenJlyZZ+1EsAldzbcvSKG3mFODso69UkkKzTNqW3Fd9I6v5fUqsLGWIqKEY8Kfm0jVlb8LVZnHor/MscK5zs9bFjl+SUaNrRTl/dL3n5X2LTutYmJ0rqdOcebZOoTHlS7/2OqHU0iUigyUiPRJBZIAAAAAAAAADjGag8xqoglX4mJn80paM0ldFLj6e5So0q8mxMadCsnvGUpW6XSs/VHjftfVlXrzk37qbbbfpf0PTMzwzTcotrS2j6mEzfKr3b8Tn6fd2X/k1j1Q/ZWFqkakrKMLtNuyulv8yTnntfObapNqKe7599uZEqzUaNKOiSlwy1WrtfVFHXi51OG+8lFdNXZfQjWqrvc2mYTNMVxccJz011fu9bWenoW69sMRUap7N9Juy8ESM1oU6FGMU9bWtpq+4rsjy6VSfHw2UbO9t7P71K4cnb9I5OPr+17lmVVnapKbu9er82aTB5HVqK8p6few/hcBJRUpRfC9duTNLl+GlKCaWmluS8jdlIzf8AQlHq3fV2sXWW5coNOF5SeiRNrYVpaq/mTMiw9uOVtfhXpd/QlbSXRpyilxayfTZdyHrSHeH/ALImIrpWW78SYsmU73Q5VgIwXw3HZ6tIvElUUSBERZYAAAAAAAAAAcYiYsRIJRK8SrxcC3qor8TApYMrmNLcyuYYRt2Su3skrt+R6BVy1zeui+fkI/p0afwrXr+b1MsspEzDs82wHsYqtSUq0Xwx/I3a7/ytqkunUrM4yFQfDTUYyjKM42j0d+F25aHpFBWnWi9+N6Po4q3loyt/kUoVpWvKc3HbXlZfX0La3GVmr4eavCVsViIxtq3ZJ6xj3s9oyD2bjQhFNK62VttLX75FR7OZNGNa9veTTk1tfp4m5hoVmPWaifOV3TNLBKT3vbRprTwJFekor9F97Hcsfu67tv8AX9rDtVJ3uSlXXHMJU+JLqKk15jlCjGLcub/ctoPTdk2VU17/AH2di0rv3fH9ytrK6v8A2vQtBaYGpeJJS5lRhajViwpVCYlMiLGoSuOlgAAAAAAAAABwSxRywDM0MSo3JbiJlEipQqlPQZnh7Rc35LvJ8qenezlWndpckZ9VuzLY7KJL8Rat/E/Da5XRh7yv1+drG6q0rorYYCPG3ZX5uxZSwxg8EoUo2Wt+JvndslqqtRykvdt5EaphmndaojQVhqtm4+a+qF4mo7aEZRsO9pfR/MnSEKCs+frqS6NaK1lfuvqhPYK52VHQkFbEOdktvv5BKFo257sbjT6D/ZPfcJjlKBNpRGqUSVCISepoeG4DhZAAAAAAAAAAAAAASwsKABDQm2o4csEkNEd0rMl2EuJAhzpcxSH3AQ6YQalh0xp4Uk8J3hAjKnYRKBK7MHACJGlYdjT18R5UxcYEhpUrDsIjvCCiQl2IsSkKJQAAAAAAAAAAAAAAAAAscOgBwDoAcsccRQAI4TnCOAA3wHeAWACOAOEXYAE2AUAHDo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3500" y="-1071563"/>
            <a:ext cx="18478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AutoShape 8" descr="data:image/jpeg;base64,/9j/4AAQSkZJRgABAQAAAQABAAD/2wCEAAkGBhQQEBAQEBQUFRQUFRQUFBQQEBQUDxYVFBAVFBUQFBQXHCYeGBkjGhQUHy8gJCcpLCwsFR4xNTAqNSYrLCkBCQoKDgwOGg8PGiwcHBwsKSkqKSwqKSwsLCksLCwpLCwsKSksKSksKSwpKSksKSkpKSkpLCwpKSkpLCksKSkpNf/AABEIAOkAwgMBIgACEQEDEQH/xAAbAAABBQEBAAAAAAAAAAAAAAAAAgMEBQYBB//EADoQAAIBAgQDBQYEBQQDAAAAAAABAgMRBAUhMRJBURNhcYGRBiIyocHwI0Kx0QcUFVJikqLh8VNygv/EABkBAQADAQEAAAAAAAAAAAAAAAABAgMEBf/EACMRAQEAAgICAQQDAAAAAAAAAAABAhEDEiExUQQiQXETMoH/2gAMAwEAAhEDEQA/APcQAAAAOXA6FxLYniAXcLiOI5xhJy4XGXVBVAHrhcZ7Q7xAO3O3GuMUmEFgIuduAoBNzoHQAAAAAAAAAAAAAAAAESYpjUmByUhEqlhNSpYjcdyNpSHV5jcq9xlS4teQ1UrWIEl1gWIK3tW2P7LX0Q2Jirio1LkFVb7FhQp2RGw7E7xDUqiQ08SupOxK4zqmQ+3FRqE7QmcR1SIsag7CZIfTO3EJikwFAcOgAAAAAAAAAAJkMzkOyImJq2CUetO7shmtPXs14y/YdhUUU5vo3+xBS4YSqS+KX3YptLuLxqirckVqxzqS4Y7/AC8WQ8dUckra8Tsl1f7LURKv2EdNZS58v+kVtQvO2jTVr3fN/fIizxt3ozNvNXJ6vQk0santyK94tpqcFNbt6D0szcnwwV+/l4mVlnDsqcXrLS/JLm2P18/jRUaNJcdWWvhy45tfJE7UrSSsleo15uyOPGU7aNPw/cp8Hlc6j460m2+XJdyWyLX+VjBcv1ZbYcjiY8hxViI7R306DkcRHqTsS4Vh+FQhwrIdhJFhOjIciyNTQ/EkOo6JQoAAAAAAAAAABEypzGpsurt8y1qFNjHecX4u5FSTOPFwrk3fyXL5CMyWijsvpzJNCOvl9SpzzEpzjG/Vy6cMN/XbyMLRX1sTGjF1ankudntFd7MrjMzlWm7Lxtsv8SxzSk8TrKVlfT13E0sAoRUVsvXxZy8nJ8Onjw+VbGDW41LFKmm29+RY4uCUWzMZjVv5bI5pldui4zSbTzhb7PW1/wBC99m1FXrVH/k5Pbvf3seeuo+K7G8bndSf4PE4wjbia/NrsdvHltx8mGnquO/iJRp3UXe22mr8EQIe2dWvtBwjpaTdm9eWn6HmmGz7s2nTgm1+aesixXtDWn8dS/8A8pfQ2Y7eh0c9UNakrvvd/RE2h7URltH5q559l1CVdt3dlrKTei8TQYPCwbSjOSfelZ+BPeTwtMLfLcYTOIS7vNFlSqJ6pmMpUnC1/UucLW2NJdq2a9tHTlYlU5lTha5Y0ZlhNixY1BjpIAAAAAAAAAAbqbFPjfiLiZVZjSvZrdakUI7bhhKXSN/kzJ10607vRNWb/wAU7qPrqaDManFRlbdpK3mroh0cCkvD9Ti5bqtuPHaFTwSSskdWCXmTJIVhfedjms26d6ZXPF2aZhJyc3pqeh+2uEtS4ltez9fv0MLhqbhRqSd027JvpzMr9tW9xDqU7b7kHEUE00Tb3evMdhhbvQtMuqNbZ10X0++8cpQk5JLuRop4DrYb7BJ3W5tPqGV4mi7DsMDT4finJXtvzf0RPyLBzcG5qye1933lB/UHKkqXmu5rmh7BYuomvxJaclL6FcbdNLJttcNNw92Wsf8ActOvMmqmlZxej+7FHlOJcuKM23zV9y4ws7xnfZbeKOnjysrDkxmlng5lzh5FJhGXGGZ1yufSxpMeGKTHywAAAAAAAAAAbmQcXsydMg4paMgZqnScsRblwuXdoSqzaTa2W8nt4I5Tsqz74tLxdiPnmZUqFGdSs/w4aKKV25Pn43Zx82Plvx3UVVTHav3rlzlcPzPptc86/rfbyvBNK+iX1HMdiMZJWXHFLonFJLZXtqcsb1tPaHGUlBqcl4X306HmOc5vGpLhi/dWy7+rEY/tpqSnK1ldtbN8tSrp5PUcoU43lKWvRJc230K9Zbupls8JdCPE0X9PBxSKvC5PKnu7tPl8K8Oo/VrTV3qY53d8NcZ8ncVOMdGyqqTs3YRWxDbuIg2y2OOkZVeeyVOnKbjV1c4Phb631SGMHhZ9t2P5+JrXu3fpdkCjBrZtNS4otcnzXgX2VV+0qykl+K46vW1tFfu2RrvW6pJvUX+GhGl7qblN6PT0ikWNOThBRejbu+7uKqhfDtyesmt97LuChjXOV3/ya8O6py+GqwUy6wzM1gZvQv8AB1Duxclq3oskoi0GSkaRUAAEgAAAAAAESIeIRNkRK8dCKMjmtdwrUmv74r/U+H6mS/iXiKjpQpxtGCTqzdu9pRvy2v5o13tDT4XGdr8LUreGvIxft3nXaUHGMJPijvySva2hz8kvuNMb40b/AIb06dPB1cXibRhCpJRnNpJpRjtf/LiV+4i5x7cynFyoU7U3eMalX3YS2d4x3lujFSxNR0aVGUm6VOTmqb+G7d3dc+fqy7yDMYTqvto8U38MmrpJbRjH8qW1l1McsJfLTtZNK6rjsTPivJNSak2oNRdnoteRo/YnD4mtiajfuRcPfk0r8DkvguaGrgoLCJR1liJKbclum/dj4K3zZb4RcGIvFK3Z8MlFdHol5mGWX401xx35N5tgYRg4xSUVt18W+bKCvg+Gm31RdZ1Wk3a27KfNK9o9LI4c/bs44yNeGrF0VoJqz1F0JHR+GFnlJVFu1hWVZrLD141HByirxkudm+XfoWWApp6ErE5erN8/vludWGMuLkzyuOSTXzH+YdqUXbq1bQs8qySXxS07v3Yz7OTglZpX8DWUIK2hvx8cx9M8+S5+zOEwrXKxa0KbRylAmUonRIok4clIYpIkIuAAAAAAAAAAEsj14khjVV6EVKgzbCOUXoeeZj+FUTkm6d/ej3Pex6fi5PqYf2lwl1JmWU37GT9qvZ9QcZ04/hyScUlprqvoWOX5XCNbCYvhjZx4aqivzOLjxW9PQ0ma4XiwsE//ABw2/wDVaIjZKo9l2dtFq2/7nyXhY825dbp3a3EPH0J4bERdSaqQlFuk4ppKztwtd1799y8wFJQhxP43r4X2REzWHHT4L3s1JdU10I/9UvGz3t05mOeflpjgr8+x3CzJZljnLmXGb4hSZE/l4yWyM8bJd1vfWoz8XdkmGg/isHw7JvpZHKNFt24XyW2t+ljp/t6cuWUntZ5Vj1G1/A0eErRa1V0ZvD+zVWV3NxguSldyevNLYtsFhJUk7u/ht8zr4pZNOHkylq+jCG69dmWGExijs/kVGExPFyv8i3w+DlKztZd+/jY6Iy2uMPjUyxoVCmo4Bos8LBmkWWlFklEWgSkWSAAAAAAAAAASxioPsZqAV2KpmWzqn7sl3GrxUjNZqtGZ0RsVV48LTcecUvNLht8iooYi1qUPi1/5bLbLsPx4ZJf3TX+5mYzbNoZepTfvVZaJdF+7PK5Mfu09DDKddl4zOJYeooVuezTvuTI4iM1eLV+/c82q5rUxtS8rttrhsz0WnlcY04cTfGopOS/M+rRXPgv+px5ppXZhh4t7akOnltWTXZxb9EvmX2Bwt6i4rNLyNJSxMYJcMUutrGnH9LvzlWef1X4jFrKK0WnUjw+ae3g2WeBwcYtKnHilbWTu1r3vwZqKVelO6k1fo2rklujBaOKstro68eKYenJlyZZ+1EsAldzbcvSKG3mFODso69UkkKzTNqW3Fd9I6v5fUqsLGWIqKEY8Kfm0jVlb8LVZnHor/MscK5zs9bFjl+SUaNrRTl/dL3n5X2LTutYmJ0rqdOcebZOoTHlS7/2OqHU0iUigyUiPRJBZIAAAAAAAAADjGag8xqoglX4mJn80paM0ldFLj6e5So0q8mxMadCsnvGUpW6XSs/VHjftfVlXrzk37qbbbfpf0PTMzwzTcotrS2j6mEzfKr3b8Tn6fd2X/k1j1Q/ZWFqkakrKMLtNuyulv8yTnntfObapNqKe7599uZEqzUaNKOiSlwy1WrtfVFHXi51OG+8lFdNXZfQjWqrvc2mYTNMVxccJz011fu9bWenoW69sMRUap7N9Juy8ESM1oU6FGMU9bWtpq+4rsjy6VSfHw2UbO9t7P71K4cnb9I5OPr+17lmVVnapKbu9er82aTB5HVqK8p6few/hcBJRUpRfC9duTNLl+GlKCaWmluS8jdlIzf8AQlHq3fV2sXWW5coNOF5SeiRNrYVpaq/mTMiw9uOVtfhXpd/QlbSXRpyilxayfTZdyHrSHeH/ALImIrpWW78SYsmU73Q5VgIwXw3HZ6tIvElUUSBERZYAAAAAAAAAAcYiYsRIJRK8SrxcC3qor8TApYMrmNLcyuYYRt2Su3skrt+R6BVy1zeui+fkI/p0afwrXr+b1MsspEzDs82wHsYqtSUq0Xwx/I3a7/ytqkunUrM4yFQfDTUYyjKM42j0d+F25aHpFBWnWi9+N6Po4q3loyt/kUoVpWvKc3HbXlZfX0La3GVmr4eavCVsViIxtq3ZJ6xj3s9oyD2bjQhFNK62VttLX75FR7OZNGNa9veTTk1tfp4m5hoVmPWaifOV3TNLBKT3vbRprTwJFekor9F97Hcsfu67tv8AX9rDtVJ3uSlXXHMJU+JLqKk15jlCjGLcub/ctoPTdk2VU17/AH2di0rv3fH9ytrK6v8A2vQtBaYGpeJJS5lRhajViwpVCYlMiLGoSuOlgAAAAAAAAABwSxRywDM0MSo3JbiJlEipQqlPQZnh7Rc35LvJ8qenezlWndpckZ9VuzLY7KJL8Rat/E/Da5XRh7yv1+drG6q0rorYYCPG3ZX5uxZSwxg8EoUo2Wt+JvndslqqtRykvdt5EaphmndaojQVhqtm4+a+qF4mo7aEZRsO9pfR/MnSEKCs+frqS6NaK1lfuvqhPYK52VHQkFbEOdktvv5BKFo257sbjT6D/ZPfcJjlKBNpRGqUSVCISepoeG4DhZAAAAAAAAAAAAAASwsKABDQm2o4csEkNEd0rMl2EuJAhzpcxSH3AQ6YQalh0xp4Uk8J3hAjKnYRKBK7MHACJGlYdjT18R5UxcYEhpUrDsIjvCCiQl2IsSkKJQAAAAAAAAAAAAAAAAAscOgBwDoAcsccRQAI4TnCOAA3wHeAWACOAOEXYAE2AUAHDo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215900" y="-919163"/>
            <a:ext cx="18478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973281" y="3613179"/>
            <a:ext cx="3709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José y María</a:t>
            </a:r>
            <a:endParaRPr lang="es-PE" sz="3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a </a:t>
            </a:r>
            <a:r>
              <a:rPr lang="es-ES_tradnl" sz="3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Times New Roman" pitchFamily="18" charset="0"/>
              </a:rPr>
              <a:t>crecer en la fe personal y familiarmente?</a:t>
            </a:r>
            <a:endParaRPr lang="es-PE" sz="3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" y="517238"/>
            <a:ext cx="8150445" cy="5957453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899592" y="4325899"/>
            <a:ext cx="7560840" cy="1078499"/>
          </a:xfrm>
          <a:prstGeom prst="rect">
            <a:avLst/>
          </a:prstGeom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800" kern="0" dirty="0">
                <a:ln>
                  <a:solidFill>
                    <a:srgbClr val="151515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¿Qué condiciones deberían darse en nuestras familias para que crezcamos en ellas como personas y como creyentes?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PE" sz="2800" kern="0" dirty="0">
              <a:ln>
                <a:solidFill>
                  <a:srgbClr val="151515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0" y="538837"/>
            <a:ext cx="8086289" cy="5963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744871" y="1490631"/>
            <a:ext cx="2918838" cy="3368944"/>
          </a:xfrm>
          <a:prstGeom prst="rect">
            <a:avLst/>
          </a:prstGeom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6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C2600">
                      <a:alpha val="60000"/>
                    </a:srgbClr>
                  </a:glow>
                  <a:outerShdw blurRad="50800" dist="38100" algn="l" rotWithShape="0">
                    <a:srgbClr val="4C2600"/>
                  </a:outerShdw>
                </a:effectLst>
                <a:latin typeface="Arial Narrow" pitchFamily="34" charset="0"/>
              </a:rPr>
              <a:t>  ¿Qué signos de esperanza descubro en la realidad familiar hoy en día?</a:t>
            </a:r>
            <a:endParaRPr lang="es-PE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C2600">
                    <a:alpha val="60000"/>
                  </a:srgbClr>
                </a:glow>
                <a:outerShdw blurRad="50800" dist="38100" algn="l" rotWithShape="0">
                  <a:srgbClr val="4C2600"/>
                </a:outerShdw>
              </a:effectLst>
              <a:latin typeface="Arial Narrow" pitchFamily="34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36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C2600">
                    <a:alpha val="60000"/>
                  </a:srgbClr>
                </a:glow>
                <a:outerShdw blurRad="50800" dist="38100" algn="l" rotWithShape="0">
                  <a:srgbClr val="4C260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AutoShape 4" descr="http://4.bp.blogspot.com/-9SsOS8_l84Y/T7GsJlcrqZI/AAAAAAAAGTY/lN0IMm21ZUg/s1600/19.png"/>
          <p:cNvSpPr>
            <a:spLocks noChangeAspect="1" noChangeArrowheads="1"/>
          </p:cNvSpPr>
          <p:nvPr/>
        </p:nvSpPr>
        <p:spPr bwMode="auto">
          <a:xfrm>
            <a:off x="63500" y="-136525"/>
            <a:ext cx="5029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951819" y="1996219"/>
            <a:ext cx="3240360" cy="2022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4" y="495714"/>
            <a:ext cx="8134911" cy="6000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 flipH="1">
            <a:off x="563194" y="1612014"/>
            <a:ext cx="7852770" cy="2638670"/>
          </a:xfrm>
          <a:prstGeom prst="rect">
            <a:avLst/>
          </a:prstGeom>
          <a:noFill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Como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familia de Dios, como comunidad de seguidores de Jesús, transformamos ahora en oración el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fruto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de nuestra reflexión.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Tenemos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presentes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de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un modo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especial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a nuestras </a:t>
            </a: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propias  familias y 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a todas </a:t>
            </a:r>
            <a:endParaRPr lang="es-ES_tradnl" sz="2800" b="1" i="1" kern="0" dirty="0" smtClean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i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las familias  del mundo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endParaRPr lang="es-PE" sz="2800" b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63500">
                  <a:schemeClr val="accent4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25677" y="769874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i="1" u="sng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Motivación</a:t>
            </a:r>
            <a:r>
              <a:rPr lang="es-ES_tradnl" sz="2800" b="1" i="1" kern="0" dirty="0">
                <a:solidFill>
                  <a:srgbClr val="FFFFFF"/>
                </a:solidFill>
                <a:effectLst>
                  <a:glow rad="63500">
                    <a:schemeClr val="accent4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: </a:t>
            </a: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194" y="520695"/>
            <a:ext cx="3169920" cy="10663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" y="492360"/>
            <a:ext cx="8132588" cy="60192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49594" y="5628297"/>
            <a:ext cx="8132588" cy="4136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cs typeface="Times New Roman" pitchFamily="18" charset="0"/>
              </a:rPr>
              <a:t>Cantos sugeridos: </a:t>
            </a:r>
            <a:endParaRPr lang="es-ES_tradnl" sz="2400" b="1" kern="0" dirty="0" smtClean="0">
              <a:solidFill>
                <a:srgbClr val="FFFF00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2800" b="1" kern="0" dirty="0" smtClean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Vamos </a:t>
            </a:r>
            <a:r>
              <a:rPr lang="es-ES_tradnl" sz="2800" b="1" kern="0" dirty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pastores, vamos; Noche de Paz</a:t>
            </a:r>
            <a:r>
              <a:rPr lang="es-PE" sz="2800" b="1" kern="0" dirty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PE" sz="2800" b="1" kern="0" dirty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es-PE" sz="2800" b="1" kern="0" dirty="0">
              <a:solidFill>
                <a:srgbClr val="FFFF00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PE" sz="2400" b="1" kern="0" dirty="0">
              <a:solidFill>
                <a:srgbClr val="FFFF00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49594" y="492360"/>
            <a:ext cx="8132588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Ambientación: </a:t>
            </a:r>
            <a:r>
              <a:rPr lang="es-PE" sz="24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Imágenes de san José, la Virgen y el Niño. Alrededor de ellos podemos poner fotos de familias de los 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participantes.</a:t>
            </a:r>
            <a:endParaRPr lang="es-PE" sz="2400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8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5" y="541326"/>
            <a:ext cx="8064896" cy="5970309"/>
          </a:xfrm>
          <a:prstGeom prst="rect">
            <a:avLst/>
          </a:prstGeom>
        </p:spPr>
      </p:pic>
      <p:sp>
        <p:nvSpPr>
          <p:cNvPr id="4" name="8 CuadroTexto"/>
          <p:cNvSpPr txBox="1"/>
          <p:nvPr/>
        </p:nvSpPr>
        <p:spPr>
          <a:xfrm>
            <a:off x="1837399" y="5094921"/>
            <a:ext cx="5709619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 </a:t>
            </a:r>
            <a:r>
              <a:rPr lang="es-ES_trad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Luego de un tiempo de oración personal, podemos compartir en voz alta nuestra </a:t>
            </a:r>
            <a:r>
              <a:rPr lang="es-ES_trad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" pitchFamily="34" charset="0"/>
                <a:cs typeface="Segoe UI" pitchFamily="34" charset="0"/>
              </a:rPr>
              <a:t>oración.</a:t>
            </a:r>
            <a:endParaRPr lang="es-ES_trad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9" y="479580"/>
            <a:ext cx="8062698" cy="601358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22766" y="5445224"/>
            <a:ext cx="73342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 los que temen 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y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siguen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sus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8067" y="1749919"/>
            <a:ext cx="24859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32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127</a:t>
            </a:r>
            <a:r>
              <a:rPr lang="ca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ca-ES" sz="6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022926" y="892308"/>
            <a:ext cx="4434041" cy="193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el que </a:t>
            </a:r>
            <a:r>
              <a:rPr lang="ca-ES" sz="24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temen 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 Señor y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sigue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sus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Comerás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del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fruto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de tu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trabajo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serás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te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irá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bien</a:t>
            </a:r>
            <a:r>
              <a:rPr lang="ca-ES" sz="24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8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9" y="479719"/>
            <a:ext cx="8084497" cy="5982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4488" y="510852"/>
            <a:ext cx="78486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Tu mujer, como parra fecunda, en medio de tu casa; tus hijos, como brotes de olivo, alrededor de tu mesa.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a-ES" sz="3200" b="1" i="1" dirty="0">
              <a:solidFill>
                <a:srgbClr val="FFFFFF"/>
              </a:solidFill>
              <a:effectLst>
                <a:glow rad="2286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1119" y="5190960"/>
            <a:ext cx="78486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32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Dichosos los que temen al Señor y siguen sus caminos.</a:t>
            </a:r>
            <a:endParaRPr lang="ca-ES" sz="3200" b="1" i="1" dirty="0">
              <a:solidFill>
                <a:srgbClr val="FFFFFF"/>
              </a:solidFill>
              <a:effectLst>
                <a:glow rad="2286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ncisco arremete contra &amp;#39;los devotos de las comisiones ilegales&amp;#39; |  Internacional |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81273"/>
            <a:ext cx="8072582" cy="6039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988831" y="481274"/>
            <a:ext cx="36102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000" b="1" i="1" dirty="0">
                <a:solidFill>
                  <a:srgbClr val="000000"/>
                </a:solidFill>
                <a:effectLst>
                  <a:glow rad="101600">
                    <a:srgbClr val="008080">
                      <a:lumMod val="50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8080">
                      <a:lumMod val="50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Ésta es la bendición del hombre que teme al Señor. Que el Señor te bendiga desde Sión, que veas la prosperidad de Jerusalén todos los días de tu vida. 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008080">
                    <a:lumMod val="50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435" y="5134528"/>
            <a:ext cx="57509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Dichosos</a:t>
            </a:r>
            <a:r>
              <a:rPr lang="ca-E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los </a:t>
            </a:r>
            <a:r>
              <a:rPr lang="ca-E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que temen al </a:t>
            </a:r>
            <a:r>
              <a:rPr lang="ca-ES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ca-E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y </a:t>
            </a:r>
            <a:r>
              <a:rPr lang="ca-ES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siguen</a:t>
            </a:r>
            <a:r>
              <a:rPr lang="ca-E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sus</a:t>
            </a:r>
            <a:r>
              <a:rPr lang="ca-E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caminos</a:t>
            </a:r>
            <a:endParaRPr lang="ca-ES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0" y="518046"/>
            <a:ext cx="8086935" cy="5984353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357746" y="1908670"/>
            <a:ext cx="6918035" cy="3845585"/>
          </a:xfrm>
          <a:prstGeom prst="rect">
            <a:avLst/>
          </a:prstGeom>
          <a:noFill/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Leamos </a:t>
            </a:r>
            <a:r>
              <a:rPr lang="es-PE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con atención estas </a:t>
            </a:r>
            <a:r>
              <a:rPr lang="es-PE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palabras de </a:t>
            </a:r>
            <a:r>
              <a:rPr lang="es-PE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nuestro Papa</a:t>
            </a:r>
            <a:r>
              <a:rPr lang="es-PE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Es cierto, en cada familia hay problemas, y a veces </a:t>
            </a:r>
            <a:r>
              <a:rPr lang="es-ES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también </a:t>
            </a:r>
            <a:r>
              <a:rPr lang="es-ES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se discute. “Padre, me he peleado…”; somos humanos, somos débiles, y todos tenemos a veces este hecho de </a:t>
            </a:r>
            <a:r>
              <a:rPr lang="es-ES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que </a:t>
            </a:r>
            <a:r>
              <a:rPr lang="es-ES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peleamos en la familia. Os diré una cosa: </a:t>
            </a:r>
            <a:r>
              <a:rPr lang="es-ES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si </a:t>
            </a:r>
            <a:r>
              <a:rPr lang="es-ES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nos peleamos en familia, que no termine el día sin hacer las paces. “Sí, he discutido", pero antes de que termine el día, haz las paces. Y sabes ¿por qué? Porque la guerra fría del día siguiente es muy peligrosa. No ayuda. Y luego, en la familia hay tres palabras, tres palabras que hay que custodiar siempre: “Permiso”, “gracias”, “perdón”. “Permiso”, </a:t>
            </a:r>
            <a:r>
              <a:rPr lang="es-ES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para </a:t>
            </a:r>
            <a:r>
              <a:rPr lang="es-ES" sz="22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no entrometerse en la vida de los demás. </a:t>
            </a:r>
            <a:r>
              <a:rPr lang="es-PE" sz="22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ctr" fontAlgn="base">
              <a:spcAft>
                <a:spcPct val="0"/>
              </a:spcAft>
              <a:defRPr/>
            </a:pPr>
            <a:endParaRPr lang="es-PE" sz="2200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00124" y="1293091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kern="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Motivación:</a:t>
            </a:r>
            <a:endParaRPr lang="en-US" sz="28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" y="536519"/>
            <a:ext cx="3474720" cy="8778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COS PARA PHOTOSHOP Y ALGO MAS: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" y="489239"/>
            <a:ext cx="8135577" cy="59854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68582" y="1872607"/>
            <a:ext cx="62807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sz="2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Permiso: ¿puedo hacer algo? ¿Te parece bien que haga esto? Permiso. Siempre, no ser entrometidos. Permiso, la primera palabra. “Gracias”: tantas ayudas, tantos servicios que nos hacemos en la familia: dar siempre las gracias. La gratitud es la sangre del alma noble. "Gracias”. Y luego, la más difícil de decir: "Perdón”. Porque siempre hacemos cosas malas y muchas veces alguien se siente ofendido por esto: “Perdóname”, “perdóname”". No olvidéis las tres palabras: “permiso”, “gracias”, “perdón”. Si en una familia, en el ambiente familiar hay estas tres palabras, </a:t>
            </a:r>
            <a:r>
              <a:rPr lang="es-ES_tradnl" sz="2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la </a:t>
            </a:r>
            <a:r>
              <a:rPr lang="es-ES_tradnl" sz="2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familia </a:t>
            </a:r>
            <a:r>
              <a:rPr lang="es-ES_tradnl" sz="2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está </a:t>
            </a:r>
            <a:r>
              <a:rPr lang="es-ES_tradnl" sz="2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bien </a:t>
            </a:r>
            <a:endParaRPr lang="es-ES_tradnl" sz="2200" b="1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sz="2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(</a:t>
            </a:r>
            <a:r>
              <a:rPr lang="es-ES_tradnl" sz="2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Angelus</a:t>
            </a:r>
            <a:r>
              <a:rPr lang="es-ES_tradnl" sz="2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Sagrada Familia 2020)</a:t>
            </a:r>
            <a:endParaRPr lang="en-US" sz="2200" b="1" dirty="0">
              <a:solidFill>
                <a:srgbClr val="88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5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ca/32/12/ca3212837093d091f6c19a02854332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7" y="498762"/>
            <a:ext cx="8140056" cy="60036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9581" y="498762"/>
            <a:ext cx="371477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Compromiso: </a:t>
            </a:r>
            <a:endParaRPr lang="es-PE" sz="3600" b="1" kern="0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9581" y="1442252"/>
            <a:ext cx="4854273" cy="31085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familia, </a:t>
            </a:r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podemos hacer para que cada día nos queramos más?, ¿qué hacer para 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que </a:t>
            </a:r>
            <a:r>
              <a:rPr lang="es-ES_trad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amor crezca más y más entre nosotros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s-P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2" y="503774"/>
            <a:ext cx="8119854" cy="598938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371726" y="427586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kern="0" dirty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Oración final </a:t>
            </a:r>
            <a:endParaRPr lang="es-PE" sz="3200" kern="0" dirty="0"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52588" y="2047456"/>
            <a:ext cx="584661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Jesús, María y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José en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ustedes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contemplamos el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esplendor del verdadero amor,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a ustedes, confiados, nos dirigimos.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Santa Familia de Nazaret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, haz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también de nuestras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familias lugar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de comunión y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                        cenáculo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de oración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, auténticas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escuelas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             del Evangelio y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pequeñas </a:t>
            </a:r>
            <a:r>
              <a:rPr lang="es-PE" sz="2400" b="1" kern="0" dirty="0" smtClean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                                iglesias </a:t>
            </a:r>
            <a:r>
              <a:rPr lang="es-PE" sz="2400" b="1" kern="0" dirty="0">
                <a:solidFill>
                  <a:srgbClr val="CCECF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Times New Roman" pitchFamily="18" charset="0"/>
              </a:rPr>
              <a:t>domésticas.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2098" y="4293096"/>
            <a:ext cx="578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>
                <a:solidFill>
                  <a:srgbClr val="CCECFF">
                    <a:lumMod val="10000"/>
                  </a:srgbClr>
                </a:solidFill>
                <a:latin typeface="Script MT Bold" pitchFamily="66" charset="0"/>
                <a:cs typeface="Times New Roman" pitchFamily="18" charset="0"/>
              </a:rPr>
              <a:t> </a:t>
            </a:r>
            <a:endParaRPr lang="es-PE" sz="2800" kern="0" dirty="0">
              <a:solidFill>
                <a:srgbClr val="CCECFF">
                  <a:lumMod val="10000"/>
                </a:srgbClr>
              </a:solidFill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5" y="496545"/>
            <a:ext cx="8106737" cy="6024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5 Rectángulo"/>
          <p:cNvSpPr/>
          <p:nvPr/>
        </p:nvSpPr>
        <p:spPr>
          <a:xfrm>
            <a:off x="1120548" y="1172783"/>
            <a:ext cx="587696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Santa Familia de Nazaret,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que nunca más haya en las familias episodios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de violencia, de cerrazón y división;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que quien haya sido herido o escandalizado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sea pronto consolado y curado.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Santa Familia de Nazaret,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haz tomar conciencia a todos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del carácter sagrado e inviolable de la familia,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de su belleza en el proyecto de Dios.</a:t>
            </a: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Jesús, María y José, </a:t>
            </a:r>
            <a:endParaRPr lang="es-PE" sz="2400" kern="0" dirty="0" smtClean="0">
              <a:solidFill>
                <a:schemeClr val="accent4">
                  <a:lumMod val="10000"/>
                </a:schemeClr>
              </a:solidFill>
              <a:latin typeface="Script MT Bold" pitchFamily="66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escuchen, acojan nuestra súplica. </a:t>
            </a:r>
            <a:endParaRPr lang="es-PE" sz="2400" kern="0" dirty="0" smtClean="0">
              <a:solidFill>
                <a:schemeClr val="accent4">
                  <a:lumMod val="10000"/>
                </a:schemeClr>
              </a:solidFill>
              <a:latin typeface="Script MT Bold" pitchFamily="66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s-PE" sz="2400" kern="0" dirty="0" smtClean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Amén</a:t>
            </a:r>
            <a:r>
              <a:rPr lang="es-PE" sz="2400" kern="0" dirty="0">
                <a:solidFill>
                  <a:schemeClr val="accent4">
                    <a:lumMod val="10000"/>
                  </a:schemeClr>
                </a:solidFill>
                <a:latin typeface="Script MT Bold" pitchFamily="66" charset="0"/>
                <a:cs typeface="Times New Roman" pitchFamily="18" charset="0"/>
              </a:rPr>
              <a:t>. (Papa Francisco)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kern="0" dirty="0">
              <a:solidFill>
                <a:schemeClr val="accent4">
                  <a:lumMod val="10000"/>
                </a:schemeClr>
              </a:solidFill>
              <a:latin typeface="Script MT Bold" pitchFamily="66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2098" y="4293096"/>
            <a:ext cx="578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>
                <a:solidFill>
                  <a:srgbClr val="CCECFF">
                    <a:lumMod val="10000"/>
                  </a:srgbClr>
                </a:solidFill>
                <a:latin typeface="Script MT Bold" pitchFamily="66" charset="0"/>
                <a:cs typeface="Times New Roman" pitchFamily="18" charset="0"/>
              </a:rPr>
              <a:t> </a:t>
            </a:r>
            <a:endParaRPr lang="es-PE" sz="2800" kern="0" dirty="0">
              <a:solidFill>
                <a:srgbClr val="CCECFF">
                  <a:lumMod val="10000"/>
                </a:srgbClr>
              </a:solidFill>
              <a:latin typeface="Script MT Bold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f7/1f/15/f71f15f5ac34f3ec85dd4258e3ec5ae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236" y="468311"/>
            <a:ext cx="8164946" cy="6024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03311" y="6262331"/>
            <a:ext cx="5832648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499040"/>
            <a:ext cx="8171742" cy="604954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63719" y="647762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u="sng" kern="0" dirty="0">
                <a:solidFill>
                  <a:srgbClr val="FFCC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AMBIENTACIÓN</a:t>
            </a:r>
            <a:r>
              <a:rPr lang="es-ES" sz="24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7 Rectángulo"/>
          <p:cNvSpPr/>
          <p:nvPr/>
        </p:nvSpPr>
        <p:spPr>
          <a:xfrm>
            <a:off x="5569530" y="1814122"/>
            <a:ext cx="31289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determinada </a:t>
            </a:r>
            <a:r>
              <a:rPr lang="es-ES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por  el deseo de  cumplir  la voluntad del Padre. </a:t>
            </a:r>
            <a:r>
              <a:rPr lang="es-PE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Así inauguró una familia </a:t>
            </a:r>
            <a:r>
              <a:rPr lang="es-PE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universal,               </a:t>
            </a:r>
            <a:r>
              <a:rPr lang="es-PE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no  basada en los vínculos de la carne y de la sangre, sino en los lazos de la fe.</a:t>
            </a:r>
          </a:p>
        </p:txBody>
      </p:sp>
      <p:sp>
        <p:nvSpPr>
          <p:cNvPr id="10" name="7 Rectángulo"/>
          <p:cNvSpPr/>
          <p:nvPr/>
        </p:nvSpPr>
        <p:spPr>
          <a:xfrm>
            <a:off x="507837" y="1651112"/>
            <a:ext cx="3214415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Jesús </a:t>
            </a:r>
            <a:r>
              <a:rPr lang="es-ES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se educó, creció y maduró en el seno de una familia humana,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pero </a:t>
            </a:r>
            <a:r>
              <a:rPr lang="es-ES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no se limitó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</a:t>
            </a:r>
            <a:r>
              <a:rPr lang="es-ES" sz="2800" b="1" kern="0" dirty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sus lazos afectivos. </a:t>
            </a:r>
            <a:endParaRPr lang="es-ES" sz="2800" b="1" kern="0" dirty="0" smtClean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Más allá de ellos,    su misión sólo estuvo </a:t>
            </a:r>
            <a:endParaRPr lang="es-PE" sz="2800" b="1" kern="0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9/81/47/8981470d0b376fa093ae0c2edc5ddc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3" y="474924"/>
            <a:ext cx="8090103" cy="6038997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052050" y="422246"/>
            <a:ext cx="2375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Simplified" panose="020B0604020204020204" pitchFamily="34" charset="0"/>
                <a:cs typeface="Kartika" panose="02020503030404060203" pitchFamily="18" charset="0"/>
              </a:rPr>
              <a:t>Oración inicial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  <a:cs typeface="Kartika" panose="02020503030404060203" pitchFamily="18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43344" y="954351"/>
            <a:ext cx="8303491" cy="846740"/>
          </a:xfr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400" b="1" i="1" dirty="0" smtClean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es-PE" sz="2600" b="1" i="1" dirty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Niño Dios, </a:t>
            </a:r>
            <a:r>
              <a:rPr lang="es-PE" sz="2600" b="1" i="1" dirty="0" smtClean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Tú </a:t>
            </a:r>
            <a:r>
              <a:rPr lang="es-PE" sz="2600" b="1" i="1" dirty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tuviste la dicha </a:t>
            </a:r>
            <a:r>
              <a:rPr lang="es-PE" sz="2600" b="1" i="1" dirty="0" smtClean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 </a:t>
            </a:r>
            <a:r>
              <a:rPr lang="es-PE" sz="2600" b="1" i="1" dirty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tener una Madre,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600" b="1" i="1" dirty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tener a José, quien te cuidaba </a:t>
            </a:r>
            <a:r>
              <a:rPr lang="es-PE" sz="2600" b="1" i="1" dirty="0" smtClean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</a:t>
            </a:r>
            <a:r>
              <a:rPr lang="es-PE" sz="2600" b="1" i="1" dirty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 protegía como un padre</a:t>
            </a:r>
            <a:r>
              <a:rPr lang="es-PE" sz="2600" b="1" i="1" dirty="0" smtClean="0">
                <a:solidFill>
                  <a:schemeClr val="tx1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endParaRPr lang="es-PE" sz="2600" b="1" i="1" dirty="0">
              <a:solidFill>
                <a:schemeClr val="tx1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600" b="1" i="1" dirty="0">
              <a:solidFill>
                <a:schemeClr val="tx1"/>
              </a:solidFill>
              <a:effectLst>
                <a:glow rad="101600">
                  <a:schemeClr val="tx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010385" y="3910811"/>
            <a:ext cx="6615141" cy="24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es-ES_tradnl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50800" dist="38100" algn="l" rotWithShape="0">
                    <a:schemeClr val="tx1"/>
                  </a:outerShdw>
                </a:effectLst>
                <a:latin typeface="Arial Narrow" pitchFamily="34" charset="0"/>
              </a:rPr>
              <a:t> </a:t>
            </a:r>
            <a:r>
              <a:rPr lang="es-ES_tradnl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</a:t>
            </a: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 recordar esta fiesta de tu Sagrada Familia,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 pedimos de manera especial,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 cada uno de los nuestros,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por todos aquellos que están a nuestro lado,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 quienes compartimos la vida familiar,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derrames tus bendiciones, 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endParaRPr lang="es-PE" sz="2600" b="1" i="1" kern="0" dirty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52/38/90/52389025f44015e6ab1ca1f3d2bb14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7" y="484286"/>
            <a:ext cx="8169900" cy="6008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82330" y="367057"/>
            <a:ext cx="7946029" cy="16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que </a:t>
            </a: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tengamos los mismos sentimientos,  que existía en tu hogar de Nazaret, que entre nosotros reine la paz,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alegría, la comprensión, la bondad,  el perdón, la mutua ayuda, que vivamos los unos para los otros, </a:t>
            </a:r>
            <a:r>
              <a:rPr lang="es-ES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</a:t>
            </a:r>
            <a:endParaRPr lang="es-PE" sz="2600" b="1" i="1" kern="0" dirty="0" smtClean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079651" y="2792177"/>
            <a:ext cx="3648708" cy="359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Tx/>
              <a:buNone/>
            </a:pPr>
            <a:r>
              <a:rPr lang="es-ES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apoyándonos </a:t>
            </a: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dándonos totalmente, buscando en todo momento el bien y </a:t>
            </a:r>
            <a:r>
              <a:rPr lang="es-ES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lo </a:t>
            </a: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mejor para el otro,  teniéndote a ti, como nuestro Dios y Señor,  </a:t>
            </a:r>
            <a:r>
              <a:rPr lang="es-ES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en </a:t>
            </a: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quien y de quien esperamos todo.   </a:t>
            </a:r>
            <a:r>
              <a:rPr lang="es-ES" sz="2600" b="1" i="1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Amén</a:t>
            </a:r>
            <a:r>
              <a:rPr lang="es-ES" sz="2600" b="1" i="1" kern="0" dirty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marL="0" indent="0" algn="r">
              <a:spcBef>
                <a:spcPts val="0"/>
              </a:spcBef>
              <a:buFontTx/>
              <a:buNone/>
            </a:pPr>
            <a:endParaRPr lang="es-PE" sz="2600" b="1" i="1" kern="0" dirty="0" smtClean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522" y="424873"/>
            <a:ext cx="8140659" cy="6077528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285673" y="1017408"/>
            <a:ext cx="2059063" cy="55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u="sng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Motivación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:</a:t>
            </a:r>
            <a:endParaRPr lang="es-ES_tradnl" sz="2800" i="1" kern="0" dirty="0">
              <a:solidFill>
                <a:srgbClr val="FFFFFF"/>
              </a:solidFill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48512" y="1575830"/>
            <a:ext cx="5010179" cy="44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Lucas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nos propone este episodio de Jesús adolescente perdido y hallado en el templo para recordarnos que en todo momento es Hijo de Dios; también cuando es niño y está bajo 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                     la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autoridad de María y de José. 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</a:rPr>
              <a:t>          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Jesús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es el Mesías Salvador y 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              ha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venido a salvarnos con su 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muerte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y resurrección</a:t>
            </a:r>
            <a:r>
              <a:rPr lang="es-ES_tradnl" sz="2800" i="1" kern="0" dirty="0" smtClean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. Por </a:t>
            </a:r>
            <a:r>
              <a:rPr lang="es-ES_tradnl" sz="28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eso, obedece al Padre. </a:t>
            </a:r>
            <a:r>
              <a:rPr lang="es-ES_tradnl" sz="2400" i="1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Escuchemos.</a:t>
            </a:r>
            <a:r>
              <a:rPr lang="es-PE" sz="2400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2400" kern="0" dirty="0">
                <a:solidFill>
                  <a:srgbClr val="FFFFFF"/>
                </a:solidFill>
                <a:effectLst>
                  <a:glow rad="63500">
                    <a:schemeClr val="tx2">
                      <a:lumMod val="1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es-PE" sz="2400" kern="0" dirty="0">
              <a:solidFill>
                <a:srgbClr val="FFFFFF"/>
              </a:solidFill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i="1" kern="0" dirty="0">
              <a:solidFill>
                <a:srgbClr val="FFFFFF"/>
              </a:solidFill>
              <a:effectLst>
                <a:glow rad="63500">
                  <a:schemeClr val="tx2">
                    <a:lumMod val="1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5" y="537116"/>
            <a:ext cx="3448765" cy="9509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Visita de Pascua | El deseado de todas las g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0" y="494122"/>
            <a:ext cx="8178170" cy="5952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7310" y="5221987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Los padres de Jesús solían ir cada año a Jerusalén, por las fiestas de la Pascua.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90653" y="494122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Lucas 2, </a:t>
            </a:r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itchFamily="66" charset="0"/>
              </a:rPr>
              <a:t>41- 52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5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548" t="7261" r="17095" b="5898"/>
          <a:stretch/>
        </p:blipFill>
        <p:spPr>
          <a:xfrm>
            <a:off x="535708" y="508000"/>
            <a:ext cx="8109527" cy="5974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4 Rectángulo"/>
          <p:cNvSpPr/>
          <p:nvPr/>
        </p:nvSpPr>
        <p:spPr>
          <a:xfrm>
            <a:off x="376484" y="3927843"/>
            <a:ext cx="84076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Cuando Jesús cumplió doce años, subieron a celebrar la fiesta según la costumbre y cuando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terminó, 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se regresaron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; pero el 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Niño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Jesús se quedó en Jerusalén, sin que lo supieran sus padres. </a:t>
            </a:r>
            <a:endParaRPr lang="es-PE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ees">
  <a:themeElements>
    <a:clrScheme name="vees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1090</TotalTime>
  <Words>1427</Words>
  <Application>Microsoft Office PowerPoint</Application>
  <PresentationFormat>Presentación en pantalla (4:3)</PresentationFormat>
  <Paragraphs>99</Paragraphs>
  <Slides>39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60" baseType="lpstr">
      <vt:lpstr>Arial</vt:lpstr>
      <vt:lpstr>Arial Black</vt:lpstr>
      <vt:lpstr>Arial Narrow</vt:lpstr>
      <vt:lpstr>Berlin Sans FB</vt:lpstr>
      <vt:lpstr>Berlin Sans FB Demi</vt:lpstr>
      <vt:lpstr>Calibri</vt:lpstr>
      <vt:lpstr>Comic Sans MS</vt:lpstr>
      <vt:lpstr>Franklin Gothic Heavy</vt:lpstr>
      <vt:lpstr>Georgia</vt:lpstr>
      <vt:lpstr>HP Simplified</vt:lpstr>
      <vt:lpstr>Kartika</vt:lpstr>
      <vt:lpstr>Matura MT Script Capitals</vt:lpstr>
      <vt:lpstr>Poor Richard</vt:lpstr>
      <vt:lpstr>Script MT Bold</vt:lpstr>
      <vt:lpstr>Segoe UI</vt:lpstr>
      <vt:lpstr>Segoe UI Black</vt:lpstr>
      <vt:lpstr>Tekton Pro</vt:lpstr>
      <vt:lpstr>Times New Roman</vt:lpstr>
      <vt:lpstr>vees</vt:lpstr>
      <vt:lpstr>2_Diseño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141</cp:revision>
  <dcterms:created xsi:type="dcterms:W3CDTF">2018-12-24T12:29:23Z</dcterms:created>
  <dcterms:modified xsi:type="dcterms:W3CDTF">2021-12-20T18:28:50Z</dcterms:modified>
</cp:coreProperties>
</file>