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39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828D5-A0AB-4D88-AA44-1B94609B9E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F17CA-75D6-4B72-8893-D865D40254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53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FED42-5BBC-422D-9862-153B4600FACB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98278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4C32B0-C645-4C45-90E3-FE0B0E41A96D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650064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DA132-9E5C-4668-92DA-B3C3CF90777C}" type="slidenum">
              <a:rPr kumimoji="0" lang="es-P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90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0E213-8FDB-4FC9-9E8D-BF3D49CCBF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12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337E2-000C-4EF8-8F80-599A4123A49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706030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BB169-66B6-4408-B28E-D9988DEE3E6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538628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E3BF3-2444-45D3-B6A0-C49C510345C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317652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D0864-13C4-426F-A480-3D080D5FF00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9147915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D9272-4A3C-4A84-B2BF-F49E5AAD6A3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7319671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CBEB8-1201-421B-96B8-6DC99C59A74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679969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D3945-E935-49CC-99AA-26E3C6CD7FF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0240045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2E539-8506-4F60-9A5A-794B490A415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4320270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EF628-5F59-4D78-8E4B-8EDC77166CC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1456242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DA0F76-5D30-4B9F-98AA-5B99C7A04CE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537548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05503E-E7EE-41E4-B05D-CC7960F85F5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30904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90752-AB88-46A1-BF7A-687E8189107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9137098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8F0D9-7E25-41DD-9841-3E8A72955AD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073376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0702D-4D38-476F-9CB9-DF1C8F8A3A8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2981256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8B9D5-6B72-42A1-AA05-72DA5D8CF2B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196507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4A7-6E5D-4A21-99BD-864688C2373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641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3CAB0-02BC-4778-96AD-DC45F9F2D5A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178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7ADE5-682E-4A71-837F-3F1DDD1D05F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596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CA434E-7BE2-48DF-A41D-670C6A5C787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257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25D30-25AB-48E2-8266-6A9E88725D4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059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6656D-503A-4E18-A7C8-FAF73FC4D06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416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7C5C8-13F2-4246-8E96-CE913A9F964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09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41B5F-8250-4C0D-B2DE-11537A904AD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0894107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055F5-40E5-43DF-B897-302CC75EF6B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459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3F44F-8B3D-4328-B51F-F2902B1C691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248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93E94-4154-4FAC-B62B-ACFB3BB8E83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091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22B0E-1DBE-4A9C-BD65-1D74A83F859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986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9D942-D5C1-4EAE-A828-BD7B8F2C6ABE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231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581DE0-ED32-487D-8D29-E2C92E57055B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640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8F8E5-0F6F-4EE9-9D8E-3264837F890B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1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D61A8-602B-4923-AE3E-639F9997486A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026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68234-5CDF-4717-A3D1-6FF9552D669A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2611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3D8D43-F0DD-42BC-85B4-0D0DA6F35118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70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5B3F4-9AC6-4A03-9639-D6F33725B2D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1420534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0F282-4879-49E5-B7B7-E09F718F22E2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524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24456-5028-4407-B1DB-96F96022CE0A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565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16DA-1342-481D-8C8A-9446FB07673B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955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C63EA-BACB-47A5-9CDB-4E2D4530925D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754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A6BD6C-BD20-4542-88DB-DE068299B658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88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E24DA-6F69-48E3-9F8B-E3E184EF2D5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5289549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096F6-AB2D-48AE-8887-102B5954091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2108549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9E07D-DFD6-4CED-BA0C-227DB1509BC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0719984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CA02-8340-4FAA-A7F1-D1EE7229002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1604179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E314E-8AE9-46D6-A5A8-F04C6CC4A53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3373731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6F28B3-5A36-47A4-89EF-A3E0C3DADF6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164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8E19AE-E460-4353-BD55-34B8A59E87D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374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312E45-CB93-4DC0-91C1-65A6E512BA8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57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BB7A35-8ACF-42E2-B3AE-6D329A8F1F4A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30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39. Amar es entregar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82" y="440115"/>
            <a:ext cx="8014952" cy="59950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CuadroTexto 6"/>
          <p:cNvSpPr txBox="1"/>
          <p:nvPr/>
        </p:nvSpPr>
        <p:spPr>
          <a:xfrm>
            <a:off x="5381897" y="6127350"/>
            <a:ext cx="4101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Imagen de portada: Padre Érick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Félix, CM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4344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457112"/>
            <a:ext cx="8078423" cy="59698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1 Rectángulo"/>
          <p:cNvSpPr/>
          <p:nvPr/>
        </p:nvSpPr>
        <p:spPr>
          <a:xfrm>
            <a:off x="931816" y="457112"/>
            <a:ext cx="57302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El segundo es éste: 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                                   </a:t>
            </a: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«</a:t>
            </a:r>
            <a:r>
              <a:rPr kumimoji="0" lang="es-PE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Amarás a tu prójimo como a ti mismo. No hay  mandamiento mayor que éstos».</a:t>
            </a:r>
          </a:p>
        </p:txBody>
      </p:sp>
    </p:spTree>
    <p:extLst>
      <p:ext uri="{BB962C8B-B14F-4D97-AF65-F5344CB8AC3E}">
        <p14:creationId xmlns:p14="http://schemas.microsoft.com/office/powerpoint/2010/main" val="36951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" y="462344"/>
            <a:ext cx="8011887" cy="59907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1 Rectángulo"/>
          <p:cNvSpPr/>
          <p:nvPr/>
        </p:nvSpPr>
        <p:spPr>
          <a:xfrm>
            <a:off x="1381943" y="436146"/>
            <a:ext cx="3886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El escriba replicó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: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Square721 Cn BT" panose="020B0406020202050204" pitchFamily="34" charset="0"/>
              <a:ea typeface="+mn-ea"/>
              <a:cs typeface="Times New Roman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613954" y="3898445"/>
            <a:ext cx="78638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Muy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bien, Maestro, tienes razón cuando dices que el Señor es uno solo y no hay otro fuera de él; y que amarlo con todo el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corazón, con todo el entendimiento y con todo el ser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, y amar al prójimo como a uno mismo vale más que todos los holocaustos y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sacrificios.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Square721 Cn BT" panose="020B040602020205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254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099" y="435429"/>
            <a:ext cx="8099803" cy="60089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1 Rectángulo"/>
          <p:cNvSpPr/>
          <p:nvPr/>
        </p:nvSpPr>
        <p:spPr>
          <a:xfrm>
            <a:off x="628361" y="435429"/>
            <a:ext cx="60946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Jesús, viendo que había respondido sensatamente, 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le </a:t>
            </a: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dijo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:</a:t>
            </a:r>
            <a:endParaRPr kumimoji="0" lang="es-PE" sz="3200" b="1" i="0" u="none" strike="noStrike" kern="1200" cap="none" spc="0" normalizeH="0" baseline="0" noProof="0" dirty="0">
              <a:ln w="6600">
                <a:solidFill>
                  <a:srgbClr val="000000">
                    <a:lumMod val="95000"/>
                    <a:lumOff val="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Square721 Cn BT" panose="020B0406020202050204" pitchFamily="34" charset="0"/>
              <a:ea typeface="+mn-ea"/>
              <a:cs typeface="Times New Roman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628361" y="3108960"/>
            <a:ext cx="32665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«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No estás lejos del reino de Dios».  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           </a:t>
            </a:r>
          </a:p>
        </p:txBody>
      </p:sp>
      <p:sp>
        <p:nvSpPr>
          <p:cNvPr id="6" name="1 Rectángulo"/>
          <p:cNvSpPr/>
          <p:nvPr/>
        </p:nvSpPr>
        <p:spPr>
          <a:xfrm>
            <a:off x="5167704" y="4528457"/>
            <a:ext cx="32665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Y 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nadie se atrevió a hacerle más preguntas. </a:t>
            </a:r>
          </a:p>
        </p:txBody>
      </p:sp>
    </p:spTree>
    <p:extLst>
      <p:ext uri="{BB962C8B-B14F-4D97-AF65-F5344CB8AC3E}">
        <p14:creationId xmlns:p14="http://schemas.microsoft.com/office/powerpoint/2010/main" val="39794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 build="allAtOnce"/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e9/bc/0e/e9bc0e2478f2ff6bc3424f4362651f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431337"/>
            <a:ext cx="8098972" cy="59868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45" y="1638675"/>
            <a:ext cx="4790526" cy="32922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3 Rectángulo"/>
          <p:cNvSpPr/>
          <p:nvPr/>
        </p:nvSpPr>
        <p:spPr>
          <a:xfrm>
            <a:off x="897242" y="4770826"/>
            <a:ext cx="6559625" cy="1200329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¿Qué le pregunta el letrado que se acerca a Jesús?</a:t>
            </a: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 rot="20745729">
            <a:off x="1425916" y="612173"/>
            <a:ext cx="6425657" cy="1569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top">
              <a:avLst/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Impact"/>
                <a:ea typeface="+mn-ea"/>
                <a:cs typeface="Times New Roman"/>
              </a:rPr>
              <a:t>Preguntas para la lectura: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Impact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828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1" y="400595"/>
            <a:ext cx="8186437" cy="610470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78592" y="506033"/>
            <a:ext cx="7920880" cy="5755422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w="152400" h="50800" prst="softRound"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4400" b="1" i="0" u="none" strike="noStrike" kern="1200" cap="none" spc="50" normalizeH="0" baseline="0" noProof="0" dirty="0">
                <a:ln w="11430"/>
                <a:solidFill>
                  <a:srgbClr val="FFFFFF"/>
                </a:solidFill>
                <a:effectLst>
                  <a:glow rad="101600">
                    <a:srgbClr val="3333CC">
                      <a:lumMod val="50000"/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¿Cómo le responde?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1" i="0" u="none" strike="noStrike" kern="1200" cap="none" spc="50" normalizeH="0" baseline="0" noProof="0" dirty="0">
              <a:ln w="11430"/>
              <a:solidFill>
                <a:srgbClr val="00CC99">
                  <a:lumMod val="60000"/>
                  <a:lumOff val="40000"/>
                </a:srgbClr>
              </a:solidFill>
              <a:effectLst>
                <a:glow rad="101600">
                  <a:srgbClr val="3333CC">
                    <a:lumMod val="50000"/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1" i="0" u="none" strike="noStrike" kern="1200" cap="none" spc="50" normalizeH="0" baseline="0" noProof="0" dirty="0">
              <a:ln w="11430"/>
              <a:solidFill>
                <a:srgbClr val="00CC99">
                  <a:lumMod val="60000"/>
                  <a:lumOff val="40000"/>
                </a:srgbClr>
              </a:solidFill>
              <a:effectLst>
                <a:glow rad="101600">
                  <a:srgbClr val="3333CC">
                    <a:lumMod val="50000"/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1" i="0" u="none" strike="noStrike" kern="1200" cap="none" spc="50" normalizeH="0" baseline="0" noProof="0" dirty="0">
              <a:ln w="11430"/>
              <a:solidFill>
                <a:srgbClr val="00CC99">
                  <a:lumMod val="60000"/>
                  <a:lumOff val="40000"/>
                </a:srgbClr>
              </a:solidFill>
              <a:effectLst>
                <a:glow rad="101600">
                  <a:srgbClr val="3333CC">
                    <a:lumMod val="50000"/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1" i="0" u="none" strike="noStrike" kern="1200" cap="none" spc="50" normalizeH="0" baseline="0" noProof="0" dirty="0">
              <a:ln w="11430"/>
              <a:solidFill>
                <a:srgbClr val="00CC99">
                  <a:lumMod val="60000"/>
                  <a:lumOff val="40000"/>
                </a:srgbClr>
              </a:solidFill>
              <a:effectLst>
                <a:glow rad="101600">
                  <a:srgbClr val="3333CC">
                    <a:lumMod val="50000"/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1" i="0" u="none" strike="noStrike" kern="1200" cap="none" spc="50" normalizeH="0" baseline="0" noProof="0" dirty="0">
              <a:ln w="11430"/>
              <a:solidFill>
                <a:srgbClr val="00CC99">
                  <a:lumMod val="60000"/>
                  <a:lumOff val="40000"/>
                </a:srgbClr>
              </a:solidFill>
              <a:effectLst>
                <a:glow rad="101600">
                  <a:srgbClr val="3333CC">
                    <a:lumMod val="50000"/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1" i="0" u="none" strike="noStrike" kern="1200" cap="none" spc="50" normalizeH="0" baseline="0" noProof="0" dirty="0">
              <a:ln w="11430"/>
              <a:solidFill>
                <a:srgbClr val="00CC99">
                  <a:lumMod val="60000"/>
                  <a:lumOff val="40000"/>
                </a:srgbClr>
              </a:solidFill>
              <a:effectLst>
                <a:glow rad="101600">
                  <a:srgbClr val="3333CC">
                    <a:lumMod val="50000"/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1" i="0" u="none" strike="noStrike" kern="1200" cap="none" spc="50" normalizeH="0" baseline="0" noProof="0" dirty="0">
              <a:ln w="11430"/>
              <a:solidFill>
                <a:srgbClr val="00CC99">
                  <a:lumMod val="60000"/>
                  <a:lumOff val="40000"/>
                </a:srgbClr>
              </a:solidFill>
              <a:effectLst>
                <a:glow rad="101600">
                  <a:srgbClr val="3333CC">
                    <a:lumMod val="50000"/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rgbClr val="3333CC">
                      <a:lumMod val="50000"/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¿Cuál es la novedad que aporta el Señor a lo que exige la ley?</a:t>
            </a:r>
          </a:p>
        </p:txBody>
      </p:sp>
    </p:spTree>
    <p:extLst>
      <p:ext uri="{BB962C8B-B14F-4D97-AF65-F5344CB8AC3E}">
        <p14:creationId xmlns:p14="http://schemas.microsoft.com/office/powerpoint/2010/main" val="65124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7" y="478971"/>
            <a:ext cx="8044107" cy="59368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Rectángulo"/>
          <p:cNvSpPr/>
          <p:nvPr/>
        </p:nvSpPr>
        <p:spPr>
          <a:xfrm>
            <a:off x="1040562" y="931817"/>
            <a:ext cx="7668007" cy="76944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prstTxWarp prst="textArchUp">
              <a:avLst/>
            </a:prstTxWarp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¿Cómo reacciona el </a:t>
            </a: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escriba?</a:t>
            </a:r>
            <a:endParaRPr kumimoji="0" lang="es-PE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Adobe Fan Heiti Std B" pitchFamily="34" charset="-128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08564" y="6504057"/>
            <a:ext cx="5592562" cy="707886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lang="es-P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dobe Garamond Pro Bold" pitchFamily="18" charset="0"/>
              <a:ea typeface="Adobe Fan Heiti Std B" pitchFamily="34" charset="-128"/>
              <a:cs typeface="Times New Roman"/>
            </a:endParaRPr>
          </a:p>
        </p:txBody>
      </p:sp>
      <p:sp>
        <p:nvSpPr>
          <p:cNvPr id="5" name="2 Rectángulo"/>
          <p:cNvSpPr/>
          <p:nvPr/>
        </p:nvSpPr>
        <p:spPr>
          <a:xfrm>
            <a:off x="1977680" y="4595689"/>
            <a:ext cx="5635047" cy="830997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prstTxWarp prst="textArchDown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	</a:t>
            </a:r>
            <a:r>
              <a:rPr kumimoji="0" lang="es-CO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¿Qué le responde?</a:t>
            </a: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 </a:t>
            </a:r>
            <a:endParaRPr kumimoji="0" lang="es-PE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Adobe Fan Heiti Std B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661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7" y="433686"/>
            <a:ext cx="7990115" cy="60019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1 Rectángulo"/>
          <p:cNvSpPr/>
          <p:nvPr/>
        </p:nvSpPr>
        <p:spPr>
          <a:xfrm>
            <a:off x="1132383" y="4436015"/>
            <a:ext cx="7128792" cy="1754326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wis721 BT" pitchFamily="34" charset="0"/>
                <a:ea typeface="+mn-ea"/>
                <a:cs typeface="Times New Roman"/>
              </a:rPr>
              <a:t>¿Qué dice con respecto al culto, a los sacrificios que prescribía la Ley?</a:t>
            </a:r>
          </a:p>
        </p:txBody>
      </p:sp>
    </p:spTree>
    <p:extLst>
      <p:ext uri="{BB962C8B-B14F-4D97-AF65-F5344CB8AC3E}">
        <p14:creationId xmlns:p14="http://schemas.microsoft.com/office/powerpoint/2010/main" val="39879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6" y="432814"/>
            <a:ext cx="8064142" cy="60115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1 Rectángulo"/>
          <p:cNvSpPr/>
          <p:nvPr/>
        </p:nvSpPr>
        <p:spPr>
          <a:xfrm>
            <a:off x="2002972" y="2638697"/>
            <a:ext cx="47635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66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CC99">
                    <a:lumMod val="75000"/>
                  </a:srgbClr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wis721 BT" pitchFamily="34" charset="0"/>
                <a:ea typeface="+mn-ea"/>
                <a:cs typeface="Times New Roman"/>
              </a:rPr>
              <a:t>¿Qué 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6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CC99">
                    <a:lumMod val="75000"/>
                  </a:srgbClr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wis721 BT" pitchFamily="34" charset="0"/>
                <a:ea typeface="+mn-ea"/>
                <a:cs typeface="Times New Roman"/>
              </a:rPr>
              <a:t>dice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6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CC99">
                    <a:lumMod val="75000"/>
                  </a:srgbClr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wis721 BT" pitchFamily="34" charset="0"/>
                <a:ea typeface="+mn-ea"/>
                <a:cs typeface="Times New Roman"/>
              </a:rPr>
              <a:t>Jesús?</a:t>
            </a:r>
            <a:endParaRPr kumimoji="0" lang="es-PE" sz="6600" b="1" i="1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00CC99">
                  <a:lumMod val="75000"/>
                </a:srgbClr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Swis721 BT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669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2" y="454152"/>
            <a:ext cx="8029481" cy="5972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415505" y="2648626"/>
            <a:ext cx="2584888" cy="60731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 </a:t>
            </a:r>
            <a:r>
              <a:rPr kumimoji="0" lang="es-PE" sz="2800" b="0" i="1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Motivación</a:t>
            </a:r>
            <a:r>
              <a:rPr kumimoji="0" lang="es-PE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:</a:t>
            </a:r>
            <a:endParaRPr kumimoji="0" lang="es-PE" sz="28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762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7" y="454152"/>
            <a:ext cx="2734301" cy="9333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Rectángulo redondeado 7"/>
          <p:cNvSpPr>
            <a:spLocks noChangeArrowheads="1"/>
          </p:cNvSpPr>
          <p:nvPr/>
        </p:nvSpPr>
        <p:spPr bwMode="auto">
          <a:xfrm>
            <a:off x="485690" y="524204"/>
            <a:ext cx="2919194" cy="643890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charset="0"/>
              </a:rPr>
              <a:t>MEDITATIO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 charset="0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charset="0"/>
              </a:rPr>
              <a:t>¿Qué ME dice el texto?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88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54842" y="3505048"/>
            <a:ext cx="78488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El amor es la norma suprema del cristiano, hasta el punto de que todo lo demás, incluso el culto que ofrecemos a Dios, carece de valor si no </a:t>
            </a:r>
            <a:r>
              <a:rPr kumimoji="0" lang="es-ES" sz="2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expresa amor al Señor y al prójimo.  Con humildad y realismo, dejemos que este texto cuestione nuestra adhesión a Cristo y la manera como estamos viviendo nuestro compromiso</a:t>
            </a:r>
            <a:r>
              <a:rPr kumimoji="0" lang="es-ES" sz="24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.</a:t>
            </a:r>
            <a:endParaRPr kumimoji="0" lang="es-ES" sz="24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700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1" y="450553"/>
            <a:ext cx="8034090" cy="59811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04513" y="459263"/>
            <a:ext cx="784887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28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El amor a Dios parte del hecho, </a:t>
            </a:r>
            <a:r>
              <a:rPr kumimoji="0" lang="es-PE" sz="28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                                que </a:t>
            </a:r>
            <a:r>
              <a:rPr kumimoji="0" lang="es-PE" sz="28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Él ocupa el centro de mi corazón. </a:t>
            </a:r>
            <a:endParaRPr kumimoji="0" lang="es-PE" sz="2800" b="0" i="1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s-PE" sz="28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1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1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1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1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¿</a:t>
            </a:r>
            <a:r>
              <a:rPr kumimoji="0" lang="es-PE" sz="28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Qué lugar ocupa Dios en mi vida?, </a:t>
            </a:r>
            <a:r>
              <a:rPr kumimoji="0" lang="es-PE" sz="28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                            ¿</a:t>
            </a:r>
            <a:r>
              <a:rPr kumimoji="0" lang="es-PE" sz="28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qué importancia le doy?, </a:t>
            </a:r>
            <a:r>
              <a:rPr kumimoji="0" lang="es-PE" sz="28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                                           ¿</a:t>
            </a:r>
            <a:r>
              <a:rPr kumimoji="0" lang="es-PE" sz="28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de qué manera me relaciono con Él?</a:t>
            </a:r>
            <a:r>
              <a:rPr kumimoji="0" lang="es-ES" sz="28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30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8" y="453334"/>
            <a:ext cx="8032518" cy="60102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75074" y="540499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Marcos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12,28-34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014794" y="4457604"/>
            <a:ext cx="7069833" cy="79337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2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Kozuka Gothic Pro H" panose="020B0800000000000000" pitchFamily="34" charset="-128"/>
                <a:ea typeface="Kozuka Gothic Pro H" panose="020B0800000000000000" pitchFamily="34" charset="-128"/>
                <a:cs typeface="Times New Roman"/>
              </a:rPr>
              <a:t>EL  MANDAMIENTO  MÁS  IMPORTANTE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49711" y="5755422"/>
            <a:ext cx="39738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31 octubre 2021</a:t>
            </a:r>
            <a:endParaRPr kumimoji="0" lang="es-ES" sz="2800" b="1" i="0" u="none" strike="noStrike" kern="1200" cap="none" spc="0" normalizeH="0" baseline="0" noProof="0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3" y="388524"/>
            <a:ext cx="4357510" cy="856802"/>
          </a:xfrm>
          <a:prstGeom prst="roundRect">
            <a:avLst/>
          </a:prstGeom>
        </p:spPr>
      </p:pic>
      <p:sp>
        <p:nvSpPr>
          <p:cNvPr id="12" name="Text Box 117"/>
          <p:cNvSpPr txBox="1">
            <a:spLocks noChangeArrowheads="1"/>
          </p:cNvSpPr>
          <p:nvPr/>
        </p:nvSpPr>
        <p:spPr bwMode="auto">
          <a:xfrm>
            <a:off x="1345399" y="540499"/>
            <a:ext cx="3361065" cy="4324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/>
              </a:rPr>
              <a:t>LECTIO DIVINA – DOMINGO </a:t>
            </a:r>
            <a:r>
              <a:rPr kumimoji="0" lang="es-ES_tradn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/>
              </a:rPr>
              <a:t>31º  </a:t>
            </a:r>
            <a: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/>
              </a:rPr>
              <a:t>TO –Ciclo B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marR="0" lvl="0" indent="190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EL MANDAMIENTO MAS IMPORTANTE</a:t>
            </a:r>
          </a:p>
          <a:p>
            <a:pPr marL="0" marR="0" lvl="0" indent="190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/>
              </a:rPr>
              <a:t> 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7" name="Picture 118" descr="lecti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9" y="540499"/>
            <a:ext cx="492131" cy="5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8" y="452844"/>
            <a:ext cx="8047591" cy="59827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5512526" y="661838"/>
            <a:ext cx="300445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¿Qué leyes, normas, costumbres… has colocado en tu vida por encima del amor?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Times New Roman"/>
            </a:endParaRPr>
          </a:p>
        </p:txBody>
      </p:sp>
      <p:sp>
        <p:nvSpPr>
          <p:cNvPr id="2" name="1 Rectángulo"/>
          <p:cNvSpPr/>
          <p:nvPr/>
        </p:nvSpPr>
        <p:spPr bwMode="auto">
          <a:xfrm>
            <a:off x="418356" y="752172"/>
            <a:ext cx="8258100" cy="54373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523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8" y="438476"/>
            <a:ext cx="8081063" cy="59971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Rectángulo"/>
          <p:cNvSpPr/>
          <p:nvPr/>
        </p:nvSpPr>
        <p:spPr>
          <a:xfrm>
            <a:off x="461555" y="438476"/>
            <a:ext cx="7959633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3200" b="1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¿</a:t>
            </a:r>
            <a:r>
              <a:rPr kumimoji="0" lang="es-PE" sz="3200" b="1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Qué significa en tu vida </a:t>
            </a:r>
            <a:r>
              <a:rPr kumimoji="0" lang="es-PE" sz="3200" b="1" i="1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“amar al Señor tu Dios con todo tu corazón, con toda </a:t>
            </a:r>
            <a:r>
              <a:rPr kumimoji="0" lang="es-PE" sz="3200" b="1" i="1" u="none" strike="noStrike" kern="1200" cap="none" spc="50" normalizeH="0" baseline="0" noProof="0" dirty="0" smtClean="0">
                <a:ln w="11430"/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 alma</a:t>
            </a:r>
            <a:endParaRPr kumimoji="0" lang="es-PE" sz="3200" b="1" i="1" u="none" strike="noStrike" kern="1200" cap="none" spc="50" normalizeH="0" baseline="0" noProof="0" dirty="0">
              <a:ln w="11430"/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4 Rectángulo"/>
          <p:cNvSpPr/>
          <p:nvPr/>
        </p:nvSpPr>
        <p:spPr>
          <a:xfrm>
            <a:off x="722434" y="5075790"/>
            <a:ext cx="769875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50" normalizeH="0" baseline="0" noProof="0" dirty="0" smtClean="0">
                <a:ln w="11430"/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kumimoji="0" lang="es-PE" sz="3200" b="1" i="1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todas tus fuerzas”? </a:t>
            </a:r>
            <a:r>
              <a:rPr kumimoji="0" lang="es-PE" sz="3200" b="1" i="0" u="none" strike="noStrike" kern="1200" cap="none" spc="50" normalizeH="0" baseline="0" noProof="0" dirty="0" smtClean="0">
                <a:ln w="11430"/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¿</a:t>
            </a:r>
            <a:r>
              <a:rPr kumimoji="0" lang="es-PE" sz="3200" b="1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cómo lo expresas ante los demás?</a:t>
            </a:r>
          </a:p>
        </p:txBody>
      </p:sp>
    </p:spTree>
    <p:extLst>
      <p:ext uri="{BB962C8B-B14F-4D97-AF65-F5344CB8AC3E}">
        <p14:creationId xmlns:p14="http://schemas.microsoft.com/office/powerpoint/2010/main" val="31314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9" y="470262"/>
            <a:ext cx="8034528" cy="594795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39553" y="552161"/>
            <a:ext cx="5460654" cy="1754326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Jesús dice al letrado: </a:t>
            </a:r>
            <a:r>
              <a:rPr kumimoji="0" 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                                                          </a:t>
            </a:r>
            <a:r>
              <a:rPr kumimoji="0" lang="es-ES_tradnl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“</a:t>
            </a:r>
            <a:r>
              <a:rPr kumimoji="0" lang="es-ES_tradnl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No estás lejos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del Reino de Dios” </a:t>
            </a:r>
            <a:endParaRPr kumimoji="0" lang="es-PE" sz="3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775063" y="4882288"/>
            <a:ext cx="3770810" cy="646331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¿</a:t>
            </a:r>
            <a:r>
              <a:rPr kumimoji="0" lang="es-PE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Qué diría de ti? </a:t>
            </a:r>
          </a:p>
        </p:txBody>
      </p:sp>
      <p:sp>
        <p:nvSpPr>
          <p:cNvPr id="9" name="4 CuadroTexto"/>
          <p:cNvSpPr txBox="1"/>
          <p:nvPr/>
        </p:nvSpPr>
        <p:spPr>
          <a:xfrm>
            <a:off x="6167900" y="5473147"/>
            <a:ext cx="2395237" cy="646331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¿</a:t>
            </a:r>
            <a:r>
              <a:rPr kumimoji="0" lang="es-PE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por qué?.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508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" y="435428"/>
            <a:ext cx="8081554" cy="59914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CuadroTexto"/>
          <p:cNvSpPr txBox="1"/>
          <p:nvPr/>
        </p:nvSpPr>
        <p:spPr>
          <a:xfrm>
            <a:off x="353425" y="435428"/>
            <a:ext cx="8346437" cy="107721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402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Sabiendo 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402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que el amor, es actitud y vida, ¿cuál es mi actitud con aquellos que tengo a mi 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402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lado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402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?,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93358" y="5257520"/>
            <a:ext cx="7567074" cy="107721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¿puedo decir que soy reflejo y presencia de Dios para ellos?</a:t>
            </a:r>
          </a:p>
        </p:txBody>
      </p:sp>
    </p:spTree>
    <p:extLst>
      <p:ext uri="{BB962C8B-B14F-4D97-AF65-F5344CB8AC3E}">
        <p14:creationId xmlns:p14="http://schemas.microsoft.com/office/powerpoint/2010/main" val="47138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1d/f1/c7/1df1c7acd68198ac3441182016b1f8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4609"/>
            <a:ext cx="8047099" cy="596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539553" y="1665309"/>
            <a:ext cx="2168814" cy="62504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Motivación</a:t>
            </a:r>
            <a:r>
              <a:rPr kumimoji="0" lang="es-PE" sz="3200" b="0" i="0" u="none" strike="noStrike" kern="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kumimoji="0" lang="es-ES_tradnl" sz="3200" b="0" i="0" u="none" strike="noStrike" kern="0" cap="none" spc="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3" y="552375"/>
            <a:ext cx="3137591" cy="1015168"/>
          </a:xfrm>
          <a:prstGeom prst="roundRect">
            <a:avLst/>
          </a:prstGeom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628094" y="515572"/>
            <a:ext cx="2942420" cy="886290"/>
          </a:xfrm>
          <a:prstGeom prst="roundRect">
            <a:avLst>
              <a:gd name="adj" fmla="val 16667"/>
            </a:avLst>
          </a:prstGeom>
          <a:noFill/>
          <a:ln w="28575"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/>
                <a:ea typeface="Times New Roman" panose="02020603050405020304" pitchFamily="18" charset="0"/>
                <a:cs typeface="+mn-cs"/>
              </a:rPr>
              <a:t>ORATIO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"/>
              <a:ea typeface="Times New Roman" panose="02020603050405020304" pitchFamily="18" charset="0"/>
              <a:cs typeface="+mn-cs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 New Roman" panose="02020603050405020304" pitchFamily="18" charset="0"/>
                <a:cs typeface="+mn-cs"/>
              </a:rPr>
              <a:t>¿Qué le digo al Señor motivado por su Palabra?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39551" y="2518081"/>
            <a:ext cx="7881637" cy="251547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1" u="none" strike="noStrike" kern="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Jesús </a:t>
            </a:r>
            <a:r>
              <a:rPr kumimoji="0" lang="es-PE" sz="3200" b="0" i="1" u="none" strike="noStrike" kern="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nos ha insertado en la dinámica del amor y desde allí estamos llamados a vivir amando. Concluimos nuestro encuentro agradeciendo el don de Dios y pidiéndole que seamos auténticos en nuestro amor.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0" i="1" u="none" strike="noStrike" kern="0" cap="none" spc="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0" i="1" u="none" strike="noStrike" kern="0" cap="none" spc="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899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urtains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3.bp.blogspot.com/-TM3yyqaqA6g/Wygc0v8_OiI/AAAAAAABlE0/FVKw2L-E3eA7koGAh5P-p6koBSu8VPc7wCLcBGAs/s640/Evangelio.018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4" y="459018"/>
            <a:ext cx="8047604" cy="59853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7 CuadroTexto"/>
          <p:cNvSpPr txBox="1"/>
          <p:nvPr/>
        </p:nvSpPr>
        <p:spPr>
          <a:xfrm>
            <a:off x="4389119" y="2482184"/>
            <a:ext cx="4136951" cy="193899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 </a:t>
            </a:r>
            <a:r>
              <a:rPr kumimoji="0" lang="es-P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•Luego </a:t>
            </a:r>
            <a:r>
              <a:rPr kumimoji="0" lang="es-PE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de un tiempo de oración personal, podemos compartir en voz alta nuestra oración, siempre dirigiéndonos a Dios mediante la alabanza, la acción de gracias o la súplica confiada.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76200" algn="l" rotWithShape="0">
                  <a:prstClr val="black"/>
                </a:outerShdw>
              </a:effectLst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9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9d/af/65/9daf654a750a4af85ddfe43e0d5b0e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3" y="429532"/>
            <a:ext cx="8067054" cy="60061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42365" y="503613"/>
            <a:ext cx="2534669" cy="707886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Salmo</a:t>
            </a:r>
            <a:r>
              <a:rPr kumimoji="0" lang="ca-E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1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17</a:t>
            </a:r>
            <a:endParaRPr kumimoji="0" lang="ca-ES" sz="6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0" y="5727943"/>
            <a:ext cx="652272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Yo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 te amo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, </a:t>
            </a:r>
            <a:r>
              <a:rPr kumimoji="0" lang="ca-E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;  </a:t>
            </a:r>
            <a:r>
              <a:rPr kumimoji="0" lang="ca-E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tú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eres mi 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fortaleza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31925" y="40227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Times New Roman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58151" y="1285580"/>
            <a:ext cx="2598913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 </a:t>
            </a:r>
            <a:r>
              <a:rPr kumimoji="0" lang="ca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Yo</a:t>
            </a:r>
            <a:r>
              <a:rPr kumimoji="0" lang="ca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</a:t>
            </a: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te amo,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Señor; tú eres mi fortaleza; Señor, mi roca, mi alcázar,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         mi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libertador.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125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07" y="434009"/>
            <a:ext cx="8054244" cy="60103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19195" y="5762262"/>
            <a:ext cx="6253828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Yo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 te amo,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,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tú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 eres mi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fortaleza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Square721 Cn BT" panose="020B0406020202050204" pitchFamily="34" charset="0"/>
              <a:ea typeface="+mn-ea"/>
              <a:cs typeface="Times New Roman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94631" y="1349867"/>
            <a:ext cx="4363441" cy="36009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¡Dios mío, </a:t>
            </a:r>
            <a:endParaRPr kumimoji="0" lang="es-E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peña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mía, </a:t>
            </a:r>
            <a:endParaRPr kumimoji="0" lang="es-E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refugio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mío, escudo mío, mi fuerza salvadora, mi baluarte. Invoco al Señor de mi alabanza y quedo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libre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de mis enemigos.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75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1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statua Religiosa Imagen de Sagrado corazón de Jesús en hormigón-Piedra  para Exterior 20x18x82cm. : Amazon.es: Jardí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3" y="444137"/>
            <a:ext cx="8082734" cy="59861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67093" y="5757808"/>
            <a:ext cx="7746274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1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</a:t>
            </a:r>
            <a:r>
              <a:rPr kumimoji="0" lang="ca-ES" sz="3600" b="1" i="1" u="none" strike="noStrike" kern="1200" cap="none" spc="0" normalizeH="0" baseline="0" noProof="0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Yo</a:t>
            </a:r>
            <a:r>
              <a:rPr kumimoji="0" lang="ca-ES" sz="3600" b="1" i="1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te amo, </a:t>
            </a:r>
            <a:r>
              <a:rPr kumimoji="0" lang="ca-ES" sz="3600" b="1" i="1" u="none" strike="noStrike" kern="1200" cap="none" spc="0" normalizeH="0" baseline="0" noProof="0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Señor</a:t>
            </a:r>
            <a:r>
              <a:rPr kumimoji="0" lang="ca-ES" sz="3600" b="1" i="1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; </a:t>
            </a:r>
            <a:r>
              <a:rPr kumimoji="0" lang="ca-ES" sz="3600" b="1" i="1" u="none" strike="noStrike" kern="1200" cap="none" spc="0" normalizeH="0" baseline="0" noProof="0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tú</a:t>
            </a:r>
            <a:r>
              <a:rPr kumimoji="0" lang="ca-ES" sz="3600" b="1" i="1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eres mi </a:t>
            </a:r>
            <a:r>
              <a:rPr kumimoji="0" lang="ca-ES" sz="3600" b="1" i="1" u="none" strike="noStrike" kern="1200" cap="none" spc="0" normalizeH="0" baseline="0" noProof="0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fortaleza</a:t>
            </a:r>
            <a:endParaRPr kumimoji="0" lang="ca-ES" sz="3600" b="1" i="1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96240" y="4103233"/>
            <a:ext cx="835152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Viva el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,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bendita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sea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mi Roca,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sea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ensalzado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mi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Dios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y Salvador.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Tú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diste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gran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victoria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a tu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rey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,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tuviste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misericordia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de tu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Ungido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04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7" y="458713"/>
            <a:ext cx="8045413" cy="598563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541237" y="1300435"/>
            <a:ext cx="8132500" cy="4647426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San Vicente en una conferencia a los misioneros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sobre la caridad afirma: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“Esta caridad es de obligación; es un                                                                     precepto divino que abarca otros. Todos saben que en el amor de Dios y del prójimo están comprendidos toda la ley y los profetas, todo se condensa en ello; todo se dirige allá; y este amor tiene tanta fuerza y primacía que el que lo posee cumple las leyes de Dios, ya que todas se refieren a este amor, y este amor es el que nos hace hacer todo lo que Dios pide de nosotros…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Dadme a un hombre que ame a Dios solamente, un alma elevada en contemplación que no piense en sus hermanos; esa persona, sintiendo que es muy agradable esta manera de amar a Dios, que le parece que es lo único digno de amor, se detiene a saborear esa fuente                                 infinita de dulzura.</a:t>
            </a:r>
            <a:endParaRPr kumimoji="0" lang="es-PE" sz="2100" b="1" i="1" u="none" strike="noStrike" kern="1200" cap="none" spc="0" normalizeH="0" baseline="0" noProof="0" dirty="0">
              <a:ln>
                <a:noFill/>
              </a:ln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7" y="458713"/>
            <a:ext cx="3475929" cy="861391"/>
          </a:xfrm>
          <a:prstGeom prst="round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451722" y="887312"/>
            <a:ext cx="1850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Motivación: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619746" y="471074"/>
            <a:ext cx="3397420" cy="676910"/>
          </a:xfrm>
          <a:prstGeom prst="roundRect">
            <a:avLst>
              <a:gd name="adj" fmla="val 16667"/>
            </a:avLst>
          </a:prstGeom>
          <a:noFill/>
          <a:ln w="28575"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/>
                <a:ea typeface="Times New Roman" panose="02020603050405020304" pitchFamily="18" charset="0"/>
                <a:cs typeface="+mn-cs"/>
              </a:rPr>
              <a:t>CONTEMPLATIO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"/>
              <a:ea typeface="Times New Roman" panose="02020603050405020304" pitchFamily="18" charset="0"/>
              <a:cs typeface="+mn-cs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 New Roman" panose="02020603050405020304" pitchFamily="18" charset="0"/>
                <a:cs typeface="+mn-cs"/>
              </a:rPr>
              <a:t>¿Qué me lleva a hacer el texto?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17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" y="415497"/>
            <a:ext cx="8061628" cy="600271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27827" y="582768"/>
            <a:ext cx="8136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sng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Ambientación</a:t>
            </a:r>
            <a:r>
              <a:rPr kumimoji="0" lang="es-ES_tradnl" sz="24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</a:t>
            </a:r>
            <a:r>
              <a:rPr kumimoji="0" lang="es-PE" sz="2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Biblia abierta, dentro un corazón con la palabra: ¡Amarás!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lumMod val="95000"/>
                    <a:lumOff val="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7214" y="5856149"/>
            <a:ext cx="8136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Cantos </a:t>
            </a:r>
            <a:r>
              <a:rPr kumimoji="0" lang="es-ES_tradnl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sugeridos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Amar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es entregarse;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Amar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es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vida.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58767" y="3036366"/>
            <a:ext cx="1851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CC99">
                    <a:lumMod val="20000"/>
                    <a:lumOff val="8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¡Amarás!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64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564x/9a/bb/f0/9abbf01425f63071e202dfe56cefd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3" y="423419"/>
            <a:ext cx="8080523" cy="601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t0.gstatic.com/images?q=tbn:ANd9GcSwHveV0yxs4B7FQlOMbzt4o8qnFsIQE31eyR9_ZZOlY5WuRIiIWdhE_CRx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050" name="Picture 2" descr="Los orígenes de la congregación de la misió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5383" y="1056797"/>
            <a:ext cx="2304654" cy="1284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DD1A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  <a:extLst/>
        </p:spPr>
      </p:pic>
      <p:sp>
        <p:nvSpPr>
          <p:cNvPr id="6" name="8 Rectángulo"/>
          <p:cNvSpPr/>
          <p:nvPr/>
        </p:nvSpPr>
        <p:spPr>
          <a:xfrm>
            <a:off x="1416563" y="2372129"/>
            <a:ext cx="6294484" cy="3416320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t>Y he aquí otra persona que ama al prójimo, por muy vulgar y rudo que parezca, pero lo ama por amor de Dios. ¿Cuál de esos dos amores creéis que es el más puro y desinteresado? Sin duda que el segundo, pues de ese modo se cumple la ley más perfectamente.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t>Ama a Dios y al prójimo.                                                     ¿Qué más puede hacer?”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t> (Conferencia 30 mayo 1659</a:t>
            </a:r>
            <a:r>
              <a:rPr kumimoji="0" lang="es-E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t>)</a:t>
            </a:r>
            <a:endParaRPr kumimoji="0" lang="es-ES" sz="2400" b="1" i="1" u="none" strike="noStrike" kern="1200" cap="none" spc="0" normalizeH="0" baseline="0" noProof="0" dirty="0">
              <a:ln>
                <a:noFill/>
              </a:ln>
              <a:solidFill>
                <a:srgbClr val="4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53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fd/15/4b/fd154bec78cc2bfe7102e02daafebe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7" y="445032"/>
            <a:ext cx="8048742" cy="60080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4 Rectángulo"/>
          <p:cNvSpPr/>
          <p:nvPr/>
        </p:nvSpPr>
        <p:spPr>
          <a:xfrm>
            <a:off x="2300772" y="260648"/>
            <a:ext cx="42707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Compromiso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: </a:t>
            </a:r>
          </a:p>
        </p:txBody>
      </p:sp>
      <p:sp>
        <p:nvSpPr>
          <p:cNvPr id="6" name="8 Rectángulo"/>
          <p:cNvSpPr/>
          <p:nvPr/>
        </p:nvSpPr>
        <p:spPr>
          <a:xfrm>
            <a:off x="1064416" y="1405478"/>
            <a:ext cx="7156475" cy="3558408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Inspirado por la Buena Nueva recibida, piensa en algunos signos concretos de tu vida que muestren durante la semana el amor: </a:t>
            </a:r>
            <a:r>
              <a:rPr kumimoji="0" lang="es-ES" sz="44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                                    a </a:t>
            </a: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Dios, </a:t>
            </a:r>
            <a:endParaRPr kumimoji="0" lang="es-ES" sz="4400" b="1" i="0" u="none" strike="noStrike" kern="1200" cap="none" spc="0" normalizeH="0" baseline="0" noProof="0" dirty="0" smtClean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al </a:t>
            </a: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prójimo, </a:t>
            </a:r>
            <a:endParaRPr kumimoji="0" lang="es-ES" sz="4400" b="1" i="0" u="none" strike="noStrike" kern="1200" cap="none" spc="0" normalizeH="0" baseline="0" noProof="0" dirty="0" smtClean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Britannic Bold" panose="020B09030607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a </a:t>
            </a: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ti mismo.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Bauhaus 93" panose="04030905020B02020C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ip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nos de mujer levantar una biblia para orar | Foto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3" y="425630"/>
            <a:ext cx="8082734" cy="60012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 Rectángulo"/>
          <p:cNvSpPr/>
          <p:nvPr/>
        </p:nvSpPr>
        <p:spPr>
          <a:xfrm>
            <a:off x="3206082" y="304781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Oración final </a:t>
            </a:r>
          </a:p>
        </p:txBody>
      </p:sp>
      <p:sp>
        <p:nvSpPr>
          <p:cNvPr id="4" name="6 Rectángulo"/>
          <p:cNvSpPr/>
          <p:nvPr/>
        </p:nvSpPr>
        <p:spPr>
          <a:xfrm>
            <a:off x="580750" y="876225"/>
            <a:ext cx="8064896" cy="5478423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Señor Gracias por tu Palabra.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Gracias por dedicarme estos mandamientos.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Gracias Señor por recordarme que sobre todo hay </a:t>
            </a:r>
            <a:r>
              <a:rPr kumimoji="0" lang="es-PE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               que </a:t>
            </a: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amar al prójimo. Y también amarse a uno mismo, </a:t>
            </a:r>
            <a:r>
              <a:rPr kumimoji="0" lang="es-PE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                                       con </a:t>
            </a: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 medida que Tú nos amas y valoras.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4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4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4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4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4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Dame la Gracia de saber encontrar en mi vida esos agujeros en mi corazón donde nunca permití que Tú vengas a Reinar. Donde en su lugar puse ídolos, que yo mismo me fabriqué y que me doy cuenta que no llevan a la felicidad.</a:t>
            </a:r>
          </a:p>
        </p:txBody>
      </p:sp>
    </p:spTree>
    <p:extLst>
      <p:ext uri="{BB962C8B-B14F-4D97-AF65-F5344CB8AC3E}">
        <p14:creationId xmlns:p14="http://schemas.microsoft.com/office/powerpoint/2010/main" val="40319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razón de Jesús en Vos Confío: El don de la Nueva alianza que nos dejó en  here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6135"/>
            <a:ext cx="8090642" cy="59782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39552" y="1036360"/>
            <a:ext cx="3509934" cy="5293757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Señor que haga del amor la base de mi vida.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Y el amor también indica perdonar y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buscar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la justicia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4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4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4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</a:t>
            </a:r>
            <a:endParaRPr kumimoji="0" lang="es-PE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4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Que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siempre sea justo y siempre sea amoroso contigo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y con los demás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.</a:t>
            </a:r>
            <a:endParaRPr kumimoji="0" lang="es-PE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4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  <p:sp>
        <p:nvSpPr>
          <p:cNvPr id="19" name="6 Rectángulo"/>
          <p:cNvSpPr/>
          <p:nvPr/>
        </p:nvSpPr>
        <p:spPr>
          <a:xfrm>
            <a:off x="4824548" y="4072259"/>
            <a:ext cx="3723618" cy="2092881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Dame la gracia de reconocerte a Ti,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                      como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el único Dios verdadero y de poder seguirte y amarte en todo.</a:t>
            </a:r>
          </a:p>
        </p:txBody>
      </p:sp>
    </p:spTree>
    <p:extLst>
      <p:ext uri="{BB962C8B-B14F-4D97-AF65-F5344CB8AC3E}">
        <p14:creationId xmlns:p14="http://schemas.microsoft.com/office/powerpoint/2010/main" val="175740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875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" y="470263"/>
            <a:ext cx="8049904" cy="59218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546326" y="6309320"/>
            <a:ext cx="5979339" cy="461665"/>
          </a:xfrm>
          <a:prstGeom prst="rect">
            <a:avLst/>
          </a:prstGeom>
          <a:solidFill>
            <a:srgbClr val="175C4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Padre César Chávez  </a:t>
            </a: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or Richard" pitchFamily="18" charset="0"/>
                <a:ea typeface="+mn-ea"/>
                <a:cs typeface="Times New Roman"/>
              </a:rPr>
              <a:t>Alva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or Richard" pitchFamily="18" charset="0"/>
                <a:ea typeface="+mn-ea"/>
                <a:cs typeface="Times New Roman"/>
              </a:rPr>
              <a:t> (Chuno) </a:t>
            </a: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Caycho Vela  - Hija de la Caridad de San Vicente de Paúl</a:t>
            </a:r>
          </a:p>
        </p:txBody>
      </p:sp>
    </p:spTree>
    <p:extLst>
      <p:ext uri="{BB962C8B-B14F-4D97-AF65-F5344CB8AC3E}">
        <p14:creationId xmlns:p14="http://schemas.microsoft.com/office/powerpoint/2010/main" val="21908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istoriadores revelan el aspecto real de Jesús de Nazaret según su estudio  (FOTOS) | CULTURA | CORRE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6" y="439270"/>
            <a:ext cx="8068236" cy="599738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341349" y="1017798"/>
            <a:ext cx="3477616" cy="213777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quare721 BT" panose="020B0504020202060204" pitchFamily="34" charset="0"/>
                <a:ea typeface="+mn-ea"/>
                <a:cs typeface="Times New Roman"/>
              </a:rPr>
              <a:t>   El Evangelio de hoy nos exhorta a vivir desde lo esencial, que se resume en un amor indiviso a Dios y al prójimo. </a:t>
            </a:r>
            <a:r>
              <a:rPr kumimoji="0" lang="es-ES_tradnl" sz="2400" b="0" i="1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quare721 BT" panose="020B0504020202060204" pitchFamily="34" charset="0"/>
                <a:ea typeface="+mn-ea"/>
                <a:cs typeface="Times New Roman"/>
              </a:rPr>
              <a:t>Del reconocimiento de</a:t>
            </a:r>
            <a:endParaRPr kumimoji="0" lang="es-PE" sz="2400" b="0" i="1" u="none" strike="noStrike" kern="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Square721 BT" panose="020B0504020202060204" pitchFamily="34" charset="0"/>
              <a:ea typeface="+mn-ea"/>
              <a:cs typeface="Times New Roman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5775" y="439270"/>
            <a:ext cx="2855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/>
              </a:rPr>
              <a:t>AMBIENTACIÓN: </a:t>
            </a:r>
            <a:endParaRPr kumimoji="0" lang="es-PE" sz="2400" b="1" i="0" u="none" strike="noStrike" kern="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Times New Roman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7544" y="4343705"/>
            <a:ext cx="4536504" cy="21602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     </a:t>
            </a:r>
            <a:endParaRPr kumimoji="0" lang="es-ES_tradnl" sz="28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+mn-ea"/>
              <a:cs typeface="Times New Roman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876799" y="435088"/>
            <a:ext cx="3771672" cy="2290183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quare721 BT" panose="020B0504020202060204" pitchFamily="34" charset="0"/>
                <a:ea typeface="+mn-ea"/>
                <a:cs typeface="Times New Roman"/>
              </a:rPr>
              <a:t>Dios </a:t>
            </a:r>
            <a:r>
              <a:rPr kumimoji="0" lang="es-PE" sz="2400" b="0" i="1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quare721 BT" panose="020B0504020202060204" pitchFamily="34" charset="0"/>
                <a:ea typeface="+mn-ea"/>
                <a:cs typeface="Times New Roman"/>
              </a:rPr>
              <a:t>como único Señor surge la exigencia de amar al prójimo. </a:t>
            </a:r>
            <a:r>
              <a:rPr kumimoji="0" lang="es-PE" sz="2400" b="0" i="1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quare721 BT" panose="020B0504020202060204" pitchFamily="34" charset="0"/>
                <a:ea typeface="+mn-ea"/>
                <a:cs typeface="Times New Roman"/>
              </a:rPr>
              <a:t>                   Jesús </a:t>
            </a:r>
            <a:r>
              <a:rPr kumimoji="0" lang="es-PE" sz="2400" b="0" i="1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quare721 BT" panose="020B0504020202060204" pitchFamily="34" charset="0"/>
                <a:ea typeface="+mn-ea"/>
                <a:cs typeface="Times New Roman"/>
              </a:rPr>
              <a:t>llevará este mandamiento a su plenitud</a:t>
            </a:r>
            <a:r>
              <a:rPr kumimoji="0" lang="es-PE" sz="2400" b="0" i="1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Square721 BT" panose="020B0504020202060204" pitchFamily="34" charset="0"/>
                <a:ea typeface="+mn-ea"/>
                <a:cs typeface="Times New Roman"/>
              </a:rPr>
              <a:t>.</a:t>
            </a:r>
            <a:endParaRPr kumimoji="0" lang="es-ES_tradnl" sz="2400" b="0" i="1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Square721 BT" panose="020B050402020206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919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9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8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CuadroTexto"/>
          <p:cNvSpPr txBox="1">
            <a:spLocks noChangeArrowheads="1"/>
          </p:cNvSpPr>
          <p:nvPr/>
        </p:nvSpPr>
        <p:spPr bwMode="auto">
          <a:xfrm>
            <a:off x="2661901" y="340974"/>
            <a:ext cx="302433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1.- Oración inicial</a:t>
            </a:r>
            <a:endParaRPr kumimoji="0" lang="es-PE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007244" y="899411"/>
            <a:ext cx="4608512" cy="52937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+mn-cs"/>
              </a:rPr>
              <a:t>Señor Jesús,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+mn-cs"/>
              </a:rPr>
              <a:t>te preguntan: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+mn-cs"/>
              </a:rPr>
              <a:t>¿cuál es el mandamiento más importante?...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+mn-cs"/>
              </a:rPr>
              <a:t>y ahí manifiestas el corazón de toda nuestra fe, la actitud y la disposición que debemos tener en relación a Dios y a los que nos rodean, pues nos haces ver,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+mn-cs"/>
              </a:rPr>
              <a:t>que debemos amar a Dios y amar al prójimo, como expresión de nuestra búsqueda de ti y adhesión vivencial a ti.</a:t>
            </a:r>
          </a:p>
        </p:txBody>
      </p:sp>
      <p:pic>
        <p:nvPicPr>
          <p:cNvPr id="5122" name="Picture 2" descr="Pin on Loyol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2" y="340974"/>
            <a:ext cx="4100160" cy="561041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as antiguas demostrarían que Jesús no era divino | TodoiRev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9" y="1456509"/>
            <a:ext cx="8177347" cy="39814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26423" y="335645"/>
            <a:ext cx="8770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0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+mn-cs"/>
              </a:rPr>
              <a:t>Señor, ayúdanos a confrontar nuestra vida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0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+mn-cs"/>
              </a:rPr>
              <a:t>con tu proyecto de amor,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0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+mn-cs"/>
              </a:rPr>
              <a:t>con lo que Tú quieres y esperas de nosotros</a:t>
            </a:r>
            <a:r>
              <a:rPr kumimoji="0" lang="es-PE" sz="3000" b="0" i="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+mn-cs"/>
              </a:rPr>
              <a:t>,</a:t>
            </a:r>
            <a:endParaRPr kumimoji="0" lang="es-PE" sz="3000" b="0" i="0" u="none" strike="noStrike" kern="1200" cap="none" spc="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Square721 Cn BT" panose="020B0406020202050204" pitchFamily="34" charset="0"/>
              <a:ea typeface="+mn-ea"/>
              <a:cs typeface="+mn-cs"/>
            </a:endParaRPr>
          </a:p>
        </p:txBody>
      </p:sp>
      <p:sp>
        <p:nvSpPr>
          <p:cNvPr id="6" name="4 Rectángulo"/>
          <p:cNvSpPr/>
          <p:nvPr/>
        </p:nvSpPr>
        <p:spPr>
          <a:xfrm>
            <a:off x="373312" y="4363359"/>
            <a:ext cx="8770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0" i="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+mn-cs"/>
              </a:rPr>
              <a:t>para </a:t>
            </a:r>
            <a:r>
              <a:rPr kumimoji="0" lang="es-PE" sz="3000" b="0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+mn-cs"/>
              </a:rPr>
              <a:t>que cada vez más </a:t>
            </a:r>
            <a:r>
              <a:rPr kumimoji="0" lang="es-PE" sz="3000" b="0" i="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+mn-cs"/>
              </a:rPr>
              <a:t>actuemos </a:t>
            </a:r>
            <a:r>
              <a:rPr kumimoji="0" lang="es-PE" sz="3000" b="0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+mn-cs"/>
              </a:rPr>
              <a:t>y vivamos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0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+mn-cs"/>
              </a:rPr>
              <a:t>como Tú lo hiciste </a:t>
            </a:r>
            <a:r>
              <a:rPr kumimoji="0" lang="es-PE" sz="3000" b="0" i="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+mn-cs"/>
              </a:rPr>
              <a:t>y </a:t>
            </a:r>
            <a:r>
              <a:rPr kumimoji="0" lang="es-PE" sz="3000" b="0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+mn-cs"/>
              </a:rPr>
              <a:t>como Tú quieres </a:t>
            </a:r>
            <a:endParaRPr kumimoji="0" lang="es-PE" sz="3000" b="0" i="0" u="none" strike="noStrike" kern="1200" cap="none" spc="0" normalizeH="0" baseline="0" noProof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Square721 Cn BT" panose="020B040602020205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0" i="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+mn-cs"/>
              </a:rPr>
              <a:t>y </a:t>
            </a:r>
            <a:r>
              <a:rPr kumimoji="0" lang="es-PE" sz="3000" b="0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+mn-cs"/>
              </a:rPr>
              <a:t>esperas de nosotros.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0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+mn-cs"/>
              </a:rPr>
              <a:t>Que así sea.</a:t>
            </a:r>
            <a:endParaRPr kumimoji="0" lang="es-ES" sz="3000" b="0" i="0" u="none" strike="noStrike" kern="1200" cap="none" spc="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Square721 Cn BT" panose="020B040602020205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6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1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dos Ayudamos - Home | Facebook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692" y="453900"/>
            <a:ext cx="8052541" cy="597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93" y="414355"/>
            <a:ext cx="3925824" cy="861391"/>
          </a:xfrm>
          <a:prstGeom prst="round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2012755" y="1347503"/>
            <a:ext cx="4449002" cy="38371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En </a:t>
            </a: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la </a:t>
            </a:r>
            <a:endParaRPr kumimoji="0" lang="es-PE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medida </a:t>
            </a: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que nuestro </a:t>
            </a: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                      amor </a:t>
            </a: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a Dios sea sincero </a:t>
            </a: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      y </a:t>
            </a: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auténtico, esto lo expresaremos en nuestra relación con los demás, donde se hará evidente aquello que sentimos respecto del Señor, </a:t>
            </a:r>
          </a:p>
        </p:txBody>
      </p:sp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366839" y="453900"/>
            <a:ext cx="4008767" cy="625506"/>
          </a:xfrm>
          <a:prstGeom prst="roundRect">
            <a:avLst>
              <a:gd name="adj" fmla="val 29021"/>
            </a:avLst>
          </a:prstGeom>
          <a:noFill/>
          <a:ln w="28575"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LECTIO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¿Qué dice el texto? Marcos 12, 28-34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16110" y="1275746"/>
            <a:ext cx="2103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Motivación: 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40812" y="5380970"/>
            <a:ext cx="8028422" cy="924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y </a:t>
            </a: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nuestra fe se notará en la actitud que tengamos con los que nos rodean. </a:t>
            </a: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Escuchemos:</a:t>
            </a:r>
            <a:endParaRPr kumimoji="0" lang="es-PE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157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451104"/>
            <a:ext cx="8040624" cy="59557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682240" y="4304401"/>
            <a:ext cx="59100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En aquel tiempo, un escriba se acercó a Jesús y le preguntó: </a:t>
            </a:r>
            <a:r>
              <a:rPr kumimoji="0" lang="es-PE" sz="30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¿</a:t>
            </a:r>
            <a:r>
              <a:rPr kumimoji="0" lang="es-PE" sz="3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Qué mandamiento es el primero de todos</a:t>
            </a:r>
            <a:r>
              <a:rPr kumimoji="0" lang="es-PE" sz="30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? </a:t>
            </a:r>
            <a:endParaRPr kumimoji="0" lang="es-ES" sz="30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</p:txBody>
      </p:sp>
      <p:sp>
        <p:nvSpPr>
          <p:cNvPr id="24580" name="4 Rectángulo"/>
          <p:cNvSpPr>
            <a:spLocks noChangeArrowheads="1"/>
          </p:cNvSpPr>
          <p:nvPr/>
        </p:nvSpPr>
        <p:spPr bwMode="auto">
          <a:xfrm>
            <a:off x="657218" y="566088"/>
            <a:ext cx="2824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Marcos 12,28-34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79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" y="440652"/>
            <a:ext cx="8077127" cy="5956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1 Rectángulo"/>
          <p:cNvSpPr/>
          <p:nvPr/>
        </p:nvSpPr>
        <p:spPr>
          <a:xfrm>
            <a:off x="3850042" y="714523"/>
            <a:ext cx="2925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Respondió Jesús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: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76200" algn="l" rotWithShape="0">
                  <a:prstClr val="black"/>
                </a:outerShdw>
              </a:effectLst>
              <a:uLnTx/>
              <a:uFillTx/>
              <a:latin typeface="Square721 Cn BT" panose="020B0406020202050204" pitchFamily="34" charset="0"/>
              <a:ea typeface="+mn-ea"/>
              <a:cs typeface="Times New Roman"/>
            </a:endParaRPr>
          </a:p>
        </p:txBody>
      </p:sp>
      <p:sp>
        <p:nvSpPr>
          <p:cNvPr id="8" name="1 Rectángulo"/>
          <p:cNvSpPr/>
          <p:nvPr/>
        </p:nvSpPr>
        <p:spPr>
          <a:xfrm>
            <a:off x="1346327" y="4441790"/>
            <a:ext cx="7170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El 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primero es: «Escucha, Israel; el Señor nuestro Dios, es el único Señor: 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amarás 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Square721 Cn BT" panose="020B0406020202050204" pitchFamily="34" charset="0"/>
                <a:ea typeface="+mn-ea"/>
                <a:cs typeface="Times New Roman"/>
              </a:rPr>
              <a:t>al Señor tu Dios con todo tu corazón, con toda tu alma, con toda tu mente, con todo tu ser». </a:t>
            </a:r>
          </a:p>
        </p:txBody>
      </p:sp>
    </p:spTree>
    <p:extLst>
      <p:ext uri="{BB962C8B-B14F-4D97-AF65-F5344CB8AC3E}">
        <p14:creationId xmlns:p14="http://schemas.microsoft.com/office/powerpoint/2010/main" val="25940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8" grpId="0" build="allAtOnce"/>
    </p:bldLst>
  </p:timing>
</p:sld>
</file>

<file path=ppt/theme/theme1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1429</Words>
  <Application>Microsoft Office PowerPoint</Application>
  <PresentationFormat>Presentación en pantalla (4:3)</PresentationFormat>
  <Paragraphs>138</Paragraphs>
  <Slides>34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22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34</vt:i4>
      </vt:variant>
    </vt:vector>
  </HeadingPairs>
  <TitlesOfParts>
    <vt:vector size="60" baseType="lpstr">
      <vt:lpstr>Adobe Fan Heiti Std B</vt:lpstr>
      <vt:lpstr>Adobe Garamond Pro Bold</vt:lpstr>
      <vt:lpstr>Agency FB</vt:lpstr>
      <vt:lpstr>Arial</vt:lpstr>
      <vt:lpstr>Arial Narrow</vt:lpstr>
      <vt:lpstr>Arial Rounded MT Bold</vt:lpstr>
      <vt:lpstr>Bauhaus 93</vt:lpstr>
      <vt:lpstr>Britannic Bold</vt:lpstr>
      <vt:lpstr>Calibri</vt:lpstr>
      <vt:lpstr>Comic Sans MS</vt:lpstr>
      <vt:lpstr>Impact</vt:lpstr>
      <vt:lpstr>Kozuka Gothic Pro H</vt:lpstr>
      <vt:lpstr>Poor Richard</vt:lpstr>
      <vt:lpstr>Segoe UI</vt:lpstr>
      <vt:lpstr>Segoe UI Black</vt:lpstr>
      <vt:lpstr>Square721 BT</vt:lpstr>
      <vt:lpstr>Square721 Cn BT</vt:lpstr>
      <vt:lpstr>Swis721 BT</vt:lpstr>
      <vt:lpstr>Tekton Pro</vt:lpstr>
      <vt:lpstr>Times</vt:lpstr>
      <vt:lpstr>Times New Roman</vt:lpstr>
      <vt:lpstr>Wingdings</vt:lpstr>
      <vt:lpstr>1_Diseño predeterminado</vt:lpstr>
      <vt:lpstr>Diseño predeterminado</vt:lpstr>
      <vt:lpstr>2_Diseño predeterminado</vt:lpstr>
      <vt:lpstr>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3</cp:revision>
  <dcterms:created xsi:type="dcterms:W3CDTF">2021-10-25T15:22:05Z</dcterms:created>
  <dcterms:modified xsi:type="dcterms:W3CDTF">2021-10-25T15:29:29Z</dcterms:modified>
</cp:coreProperties>
</file>