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09" r:id="rId4"/>
    <p:sldMasterId id="2147483721" r:id="rId5"/>
    <p:sldMasterId id="2147483733" r:id="rId6"/>
  </p:sldMasterIdLst>
  <p:notesMasterIdLst>
    <p:notesMasterId r:id="rId38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0" r:id="rId36"/>
    <p:sldId id="288" r:id="rId3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47B49-69C5-4F17-9012-E51690BD3E62}" type="datetimeFigureOut">
              <a:rPr lang="es-PE" smtClean="0"/>
              <a:t>30 Ago. 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B1FDB-22D7-4A48-85BC-6D0A4E06B58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806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D21-D8E0-41A6-B208-D2183FB7787D}" type="slidenum">
              <a:rPr lang="es-PE" smtClean="0">
                <a:solidFill>
                  <a:prstClr val="black"/>
                </a:solidFill>
              </a:rPr>
              <a:pPr/>
              <a:t>1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8C4CC-9372-451A-9D65-E2CEFD0896F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05999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44F85-97FF-400D-8BD1-2D580352C6B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70453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2F1ED-3022-4A8F-AACE-4778EC11B9C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81273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F7B6DE-46F6-4A52-BD7B-3772962B4C0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29368"/>
      </p:ext>
    </p:extLst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2B699-3493-4C70-8657-7877314535F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24741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37977-2DA3-4201-A3C7-837B6381F45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49004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DF060-21B9-46B9-AAC4-AC2607268D9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93992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8BEEE-96AC-4F80-8E68-41344AF5E40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41672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C4D44-30DE-47BB-BB9A-32AC48E4C85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00789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D4DAD-E2EF-4640-A3BC-541F8C2F33D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78860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097B8-591A-4902-937C-3DF593CE88F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53053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08269-ED45-4ED7-95D5-7D3A7FF077E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44413"/>
      </p:ext>
    </p:extLst>
  </p:cSld>
  <p:clrMapOvr>
    <a:masterClrMapping/>
  </p:clrMapOvr>
  <p:transition spd="med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2155E-A01D-47F9-A27D-A02325A2D05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68689"/>
      </p:ext>
    </p:extLst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BCB8E-F669-4EF8-A3A7-EF24AF968F2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40074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96C21-3575-4836-898B-9D1B043E905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05675"/>
      </p:ext>
    </p:extLst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6E9CA-48E6-4176-AEC7-BA07BD1F532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49853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B5E-D07B-451A-A589-B07F0719ECC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 Ago. 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8B42-E3DD-4C4A-B807-40DA3E7AFD4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10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B5E-D07B-451A-A589-B07F0719ECC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 Ago. 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8B42-E3DD-4C4A-B807-40DA3E7AFD4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20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B5E-D07B-451A-A589-B07F0719ECC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 Ago. 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8B42-E3DD-4C4A-B807-40DA3E7AFD4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65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B5E-D07B-451A-A589-B07F0719ECC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 Ago. 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8B42-E3DD-4C4A-B807-40DA3E7AFD4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91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B5E-D07B-451A-A589-B07F0719ECC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 Ago. 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8B42-E3DD-4C4A-B807-40DA3E7AFD4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12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B5E-D07B-451A-A589-B07F0719ECC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 Ago. 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8B42-E3DD-4C4A-B807-40DA3E7AFD4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6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53239-0F3B-47DB-8E92-EB35231F28E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51543"/>
      </p:ext>
    </p:extLst>
  </p:cSld>
  <p:clrMapOvr>
    <a:masterClrMapping/>
  </p:clrMapOvr>
  <p:transition spd="med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B5E-D07B-451A-A589-B07F0719ECC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 Ago. 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8B42-E3DD-4C4A-B807-40DA3E7AFD4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01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B5E-D07B-451A-A589-B07F0719ECC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 Ago. 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8B42-E3DD-4C4A-B807-40DA3E7AFD4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72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B5E-D07B-451A-A589-B07F0719ECC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 Ago. 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8B42-E3DD-4C4A-B807-40DA3E7AFD4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94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B5E-D07B-451A-A589-B07F0719ECC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 Ago. 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8B42-E3DD-4C4A-B807-40DA3E7AFD4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45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B5E-D07B-451A-A589-B07F0719ECC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 Ago. 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8B42-E3DD-4C4A-B807-40DA3E7AFD4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85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6889F-58B9-4A00-9CBE-F327F95C0C6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23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CB69B-F6BD-48F1-A10E-86AAF92757A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72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2206D-B75D-41E3-AF8C-F12968F567D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87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FF2A1-C81A-4F1C-A674-8962F1F8781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36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5C4A0-DABD-41E3-B8EA-426B8A6765C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4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8FC1A-A3B3-4AB9-897E-E518DFD4A8E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37430"/>
      </p:ext>
    </p:extLst>
  </p:cSld>
  <p:clrMapOvr>
    <a:masterClrMapping/>
  </p:clrMapOvr>
  <p:transition spd="med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EC14F-03FC-4694-937E-D60200B1B05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92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019B0-2F37-4A80-8C71-260B7326EC3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94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13D44-E76C-444F-B51B-E38DBEB6E7F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81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FB5BD-100A-4CBB-8E4A-B15530D8E65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21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D7344-AEE1-489D-91A0-77ECE9DF896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7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7F9EC-AED9-4315-A046-CAA4D5A3EF6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16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D1D87-17BF-47A2-A8A9-5836F1706D76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13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A64D0-896A-4191-81B0-A301B1535A25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166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4D81A-2C48-4682-93B0-B236ED5EEE7A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00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6036E-651E-4C73-9BF2-7AB12161CF22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9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A8AD4-D6E6-458B-9662-50AE8CB5473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35927"/>
      </p:ext>
    </p:extLst>
  </p:cSld>
  <p:clrMapOvr>
    <a:masterClrMapping/>
  </p:clrMapOvr>
  <p:transition spd="med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82FCB-F41E-4E9D-B710-D74910EDFF54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48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94D86-8ED1-4883-B565-3A0F46BF565B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15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EB420-0ABC-489F-962E-0D9EC2326393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79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6375F-6925-4C67-BF34-61A7105824D0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036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C45C9-EDA1-4E7B-BC4D-3B9EC651D5A9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752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51EA6-6FA2-43A8-ABB1-9B98FEB29A74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711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2269-C31D-4B9B-A1C4-7E3E1963D409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85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B8F54-235C-414F-B176-521095ABB21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3630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2F95C-7C58-4BB0-A4C9-6647EA9DF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347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9FD6F-8A14-4901-AE7D-D87AC1E5D7B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971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ABC95-F4C7-4458-8853-5738BE49A3A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31475"/>
      </p:ext>
    </p:extLst>
  </p:cSld>
  <p:clrMapOvr>
    <a:masterClrMapping/>
  </p:clrMapOvr>
  <p:transition spd="med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ECF93-98C8-40BA-8C79-400CC9098F6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77661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37836-841C-4604-BA6D-13CA3839B59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8856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413C4-E33E-48CE-B62A-B1EF2192EFF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8673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8B0F6-498D-44B7-AAFB-A7E1A211D22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549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AF2E2-FEAC-43CF-9A93-601DD4B6483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9476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40049-3ED1-4813-AFF5-440327221E7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5976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D37D8-4B2B-45D1-906A-B28D99B9033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657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A8B07-723F-4CA3-8514-89F246AA443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025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6ED9F-38FE-4ACF-B349-A518D066A71D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11303"/>
      </p:ext>
    </p:extLst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7B4BE-0799-482B-82E1-B34E03C50CDD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40155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0B86B-F56A-4CA2-9642-D9B73128A3E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3027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A28377-88E9-4B7B-B849-33AA4ED2B67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253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EAC515-4FD8-45FA-A213-15F48D50931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7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65B5E-D07B-451A-A589-B07F0719ECC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 Ago. 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8B42-E3DD-4C4A-B807-40DA3E7AFD4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7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A279A9E-FBEB-45C5-BC2B-1594519580B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3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9C055282-72F7-41BA-86E3-CD3773303E2A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0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EC96DE-F693-4C42-B552-46721502E7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5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4" y="445362"/>
            <a:ext cx="8151908" cy="59554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1007140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3" name="Jewel_of_the_Sea.wav"/>
          </p:stSnd>
        </p:sndAc>
      </p:transition>
    </mc:Choice>
    <mc:Fallback xmlns="">
      <p:transition spd="slow">
        <p:fade/>
        <p:sndAc>
          <p:stSnd loop="1">
            <p:snd r:embed="rId5" name="Jewel_of_the_Se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756870" y="2062510"/>
            <a:ext cx="282047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mic Sans MS" panose="030F0702030302020204" pitchFamily="66" charset="0"/>
                <a:cs typeface="Times New Roman" pitchFamily="18" charset="0"/>
              </a:rPr>
              <a:t>Y, mirando al cielo, suspiró y le dijo:</a:t>
            </a:r>
            <a:br>
              <a:rPr lang="es-ES" sz="2800" dirty="0"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es-ES" sz="2800" dirty="0">
                <a:latin typeface="Comic Sans MS" panose="030F0702030302020204" pitchFamily="66" charset="0"/>
                <a:cs typeface="Times New Roman" pitchFamily="18" charset="0"/>
              </a:rPr>
              <a:t>–”</a:t>
            </a:r>
            <a:r>
              <a:rPr lang="es-ES" sz="2800" i="1" dirty="0" err="1">
                <a:latin typeface="Comic Sans MS" panose="030F0702030302020204" pitchFamily="66" charset="0"/>
                <a:cs typeface="Times New Roman" pitchFamily="18" charset="0"/>
              </a:rPr>
              <a:t>Effetá</a:t>
            </a:r>
            <a:r>
              <a:rPr lang="es-ES" sz="2800" i="1" dirty="0">
                <a:latin typeface="Comic Sans MS" panose="030F0702030302020204" pitchFamily="66" charset="0"/>
                <a:cs typeface="Times New Roman" pitchFamily="18" charset="0"/>
              </a:rPr>
              <a:t>,”, </a:t>
            </a:r>
            <a:r>
              <a:rPr lang="es-ES" sz="2800" dirty="0">
                <a:latin typeface="Comic Sans MS" panose="030F0702030302020204" pitchFamily="66" charset="0"/>
                <a:cs typeface="Times New Roman" pitchFamily="18" charset="0"/>
              </a:rPr>
              <a:t>q</a:t>
            </a:r>
            <a:r>
              <a:rPr lang="es-ES" sz="2400" dirty="0">
                <a:latin typeface="Comic Sans MS" panose="030F0702030302020204" pitchFamily="66" charset="0"/>
                <a:cs typeface="Times New Roman" pitchFamily="18" charset="0"/>
              </a:rPr>
              <a:t>ue quiere  decir: ”Ábrete”.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0" y="463381"/>
            <a:ext cx="8157564" cy="595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6" y="479644"/>
            <a:ext cx="8143956" cy="5946914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87232" y="1747777"/>
            <a:ext cx="241734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mic Sans MS" panose="030F0702030302020204" pitchFamily="66" charset="0"/>
                <a:cs typeface="Times New Roman" pitchFamily="18" charset="0"/>
              </a:rPr>
              <a:t>Y al momento se le abrieron los oídos, se le soltó la atadura de su lengua y hablaba sin dificultad.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61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7" y="459560"/>
            <a:ext cx="8125496" cy="5941239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876037" y="1400047"/>
            <a:ext cx="266376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mic Sans MS" panose="030F0702030302020204" pitchFamily="66" charset="0"/>
                <a:cs typeface="Times New Roman" pitchFamily="18" charset="0"/>
              </a:rPr>
              <a:t>Él les mandó que no lo dijeran a nadie, pero, cuando más se lo mandaba, con más insistencia  lo proclamaban ellos.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7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8" y="479609"/>
            <a:ext cx="8155567" cy="5908311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78253" y="1786331"/>
            <a:ext cx="28237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mic Sans MS" panose="030F0702030302020204" pitchFamily="66" charset="0"/>
                <a:cs typeface="Times New Roman" pitchFamily="18" charset="0"/>
              </a:rPr>
              <a:t>Y en el colmo del asombro decían:</a:t>
            </a:r>
            <a:br>
              <a:rPr lang="es-ES" sz="2800" dirty="0"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es-ES" sz="2800" dirty="0">
                <a:latin typeface="Comic Sans MS" panose="030F0702030302020204" pitchFamily="66" charset="0"/>
                <a:cs typeface="Times New Roman" pitchFamily="18" charset="0"/>
              </a:rPr>
              <a:t>– “Todo lo ha hecho bien. hace oír a los sordos y hablar a los mudos”.</a:t>
            </a:r>
            <a:endParaRPr lang="es-E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53" y="433023"/>
            <a:ext cx="5367843" cy="583898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02725" y="333283"/>
            <a:ext cx="6152453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ES_tradnl" sz="4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Preguntas para la lectura:</a:t>
            </a:r>
            <a:endParaRPr lang="es-PE" sz="4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6367" y="1432616"/>
            <a:ext cx="3696236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CO" sz="32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/>
              </a:rPr>
              <a:t>Cómo describe el texto la curación del sordomudo? </a:t>
            </a:r>
          </a:p>
          <a:p>
            <a:pPr algn="ctr"/>
            <a:endParaRPr lang="es-CO" sz="3200" b="1" dirty="0" smtClean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/>
            </a:endParaRPr>
          </a:p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/>
              </a:rPr>
              <a:t>¿</a:t>
            </a:r>
            <a:r>
              <a:rPr lang="es-CO" sz="32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/>
              </a:rPr>
              <a:t>Qué pasos y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/>
              </a:rPr>
              <a:t>estos realiza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/>
              </a:rPr>
              <a:t>Jesús?</a:t>
            </a:r>
            <a:r>
              <a:rPr lang="es-CO" sz="32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/>
              </a:rPr>
              <a:t> </a:t>
            </a:r>
            <a:endParaRPr lang="es-PE" sz="3200" b="1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s-ES" sz="3600" b="1" spc="50" dirty="0">
              <a:ln w="13500">
                <a:solidFill>
                  <a:srgbClr val="00CC99">
                    <a:shade val="2500"/>
                    <a:alpha val="6500"/>
                  </a:srgb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 JULIAN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139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para JW.ORG : Jesus y el sordo mudo habl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67" y="467633"/>
            <a:ext cx="6464166" cy="545053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16185" y="684520"/>
            <a:ext cx="372096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JULIAN"/>
                <a:cs typeface="Aharoni" panose="02010803020104030203" pitchFamily="2" charset="-79"/>
              </a:rPr>
              <a:t>¿Cómo reacciona </a:t>
            </a:r>
            <a:r>
              <a:rPr lang="es-CO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JULIAN"/>
                <a:cs typeface="Aharoni" panose="02010803020104030203" pitchFamily="2" charset="-79"/>
              </a:rPr>
              <a:t>   el </a:t>
            </a:r>
            <a:r>
              <a:rPr lang="es-CO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JULIAN"/>
                <a:cs typeface="Aharoni" panose="02010803020104030203" pitchFamily="2" charset="-79"/>
              </a:rPr>
              <a:t>que </a:t>
            </a:r>
            <a:r>
              <a:rPr lang="es-CO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JULIAN"/>
                <a:cs typeface="Aharoni" panose="02010803020104030203" pitchFamily="2" charset="-79"/>
              </a:rPr>
              <a:t>             acaba </a:t>
            </a:r>
            <a:r>
              <a:rPr lang="es-CO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JULIAN"/>
                <a:cs typeface="Aharoni" panose="02010803020104030203" pitchFamily="2" charset="-79"/>
              </a:rPr>
              <a:t>de </a:t>
            </a:r>
            <a:r>
              <a:rPr lang="es-CO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JULIAN"/>
                <a:cs typeface="Aharoni" panose="02010803020104030203" pitchFamily="2" charset="-79"/>
              </a:rPr>
              <a:t>             ser </a:t>
            </a:r>
            <a:r>
              <a:rPr lang="es-CO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JULIAN"/>
                <a:cs typeface="Aharoni" panose="02010803020104030203" pitchFamily="2" charset="-79"/>
              </a:rPr>
              <a:t>curado? </a:t>
            </a:r>
            <a:r>
              <a:rPr lang="es-CO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JULIAN"/>
                <a:cs typeface="Aharoni" panose="02010803020104030203" pitchFamily="2" charset="-79"/>
              </a:rPr>
              <a:t>                 </a:t>
            </a:r>
            <a:r>
              <a:rPr lang="es-PE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JULIAN"/>
                <a:cs typeface="Aharoni" panose="02010803020104030203" pitchFamily="2" charset="-79"/>
              </a:rPr>
              <a:t>¿</a:t>
            </a:r>
            <a:r>
              <a:rPr lang="es-PE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JULIAN"/>
                <a:cs typeface="Aharoni" panose="02010803020104030203" pitchFamily="2" charset="-79"/>
              </a:rPr>
              <a:t>y la gente, qué dice de Jesús?</a:t>
            </a:r>
            <a:r>
              <a:rPr lang="es-CO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JULIAN"/>
                <a:cs typeface="Aharoni" panose="02010803020104030203" pitchFamily="2" charset="-79"/>
              </a:rPr>
              <a:t> </a:t>
            </a:r>
            <a:endParaRPr lang="es-ES" sz="4000" i="1" spc="50" dirty="0">
              <a:ln w="13500">
                <a:solidFill>
                  <a:srgbClr val="00CC99">
                    <a:shade val="2500"/>
                    <a:alpha val="65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6633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JULIAN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41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1" y="462797"/>
            <a:ext cx="8099784" cy="59508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Rectángulo"/>
          <p:cNvSpPr/>
          <p:nvPr/>
        </p:nvSpPr>
        <p:spPr>
          <a:xfrm>
            <a:off x="609031" y="483277"/>
            <a:ext cx="639265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/>
                  </a:outerShdw>
                </a:effectLst>
                <a:latin typeface="AR JULIAN" panose="02000000000000000000" pitchFamily="2" charset="0"/>
              </a:rPr>
              <a:t>¿Qué les mandó Jesús </a:t>
            </a:r>
          </a:p>
          <a:p>
            <a:r>
              <a:rPr lang="es-CO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/>
                  </a:outerShdw>
                </a:effectLst>
                <a:latin typeface="AR JULIAN" panose="02000000000000000000" pitchFamily="2" charset="0"/>
              </a:rPr>
              <a:t>a los presentes? </a:t>
            </a:r>
            <a:endParaRPr lang="es-CO" sz="40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/>
                </a:outerShdw>
              </a:effectLst>
              <a:latin typeface="AR JULIAN" panose="02000000000000000000" pitchFamily="2" charset="0"/>
            </a:endParaRPr>
          </a:p>
          <a:p>
            <a:r>
              <a:rPr lang="es-CO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/>
                  </a:outerShdw>
                </a:effectLst>
                <a:latin typeface="AR JULIAN" panose="02000000000000000000" pitchFamily="2" charset="0"/>
              </a:rPr>
              <a:t>¿</a:t>
            </a:r>
            <a:r>
              <a:rPr lang="es-CO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/>
                  </a:outerShdw>
                </a:effectLst>
                <a:latin typeface="AR JULIAN" panose="02000000000000000000" pitchFamily="2" charset="0"/>
              </a:rPr>
              <a:t>Qué hicieron ellos?.</a:t>
            </a:r>
            <a:endParaRPr lang="es-PE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/>
                </a:outerShdw>
              </a:effectLst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86/88/a5/8688a58e4c3b3f3568d33c467276e7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2" y="464313"/>
            <a:ext cx="8198085" cy="59152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1176396" y="1663459"/>
            <a:ext cx="6507871" cy="1676324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PE" sz="2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055169" y="786258"/>
            <a:ext cx="3103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2400" b="1" i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Motivación</a:t>
            </a:r>
            <a:r>
              <a:rPr lang="es-PE" sz="2400" b="1" i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PE" sz="2400" b="1" dirty="0">
              <a:solidFill>
                <a:prstClr val="white"/>
              </a:solidFill>
            </a:endParaRPr>
          </a:p>
        </p:txBody>
      </p:sp>
      <p:sp>
        <p:nvSpPr>
          <p:cNvPr id="8" name="10 Rectángulo"/>
          <p:cNvSpPr/>
          <p:nvPr/>
        </p:nvSpPr>
        <p:spPr>
          <a:xfrm>
            <a:off x="508030" y="1430148"/>
            <a:ext cx="81980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sordomudo también nos representa a nosotros, que queremos entender y crecer en nuestra fe. Como él, cerramos muchas veces los oídos a la Palabra de Dios que viene a iluminarnos y pegamos la lengua al paladar, incapaces de comunicar a otros la Buena Noticia. 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13" name="10 Rectángulo"/>
          <p:cNvSpPr/>
          <p:nvPr/>
        </p:nvSpPr>
        <p:spPr>
          <a:xfrm>
            <a:off x="5306096" y="3506999"/>
            <a:ext cx="32562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2400" b="1" i="1" dirty="0" err="1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bramos</a:t>
            </a:r>
            <a:r>
              <a:rPr lang="es-ES_tradnl" sz="2400" b="1" i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ahora los oídos de nuestro corazón a la Palabra que hemos proclamado hoy.</a:t>
            </a:r>
            <a:endParaRPr lang="es-PE" sz="2400" b="1" dirty="0">
              <a:solidFill>
                <a:schemeClr val="bg1"/>
              </a:solidFill>
            </a:endParaRPr>
          </a:p>
          <a:p>
            <a:pPr algn="ctr"/>
            <a:endParaRPr lang="es-PE" sz="2400" b="1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5" y="435385"/>
            <a:ext cx="2549365" cy="752355"/>
          </a:xfrm>
          <a:prstGeom prst="roundRect">
            <a:avLst/>
          </a:prstGeom>
          <a:ln>
            <a:noFill/>
          </a:ln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535985" y="435385"/>
            <a:ext cx="2374503" cy="643890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/>
            <a:r>
              <a:rPr lang="es-ES_tradnl" sz="1600" b="1" dirty="0">
                <a:solidFill>
                  <a:srgbClr val="76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MEDITATIO</a:t>
            </a:r>
            <a:endParaRPr lang="es-PE" sz="1600" dirty="0">
              <a:solidFill>
                <a:srgbClr val="76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/>
            <a:r>
              <a:rPr lang="es-ES_tradnl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ME dice el texto?</a:t>
            </a:r>
            <a:endParaRPr lang="es-PE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5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125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.pinimg.com/564x/69/b4/49/69b449129593a50d34654649885483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2" y="477368"/>
            <a:ext cx="8125541" cy="59234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Rectángulo"/>
          <p:cNvSpPr/>
          <p:nvPr/>
        </p:nvSpPr>
        <p:spPr>
          <a:xfrm>
            <a:off x="516182" y="3281365"/>
            <a:ext cx="58459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P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¿Te identificas con el sordomudo del evangelio? </a:t>
            </a: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trabas y bloqueos te impiden responder a lo </a:t>
            </a:r>
            <a:r>
              <a:rPr lang="es-ES_tradn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que </a:t>
            </a: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Señor te pide?</a:t>
            </a:r>
            <a:endParaRPr lang="es-P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1" y="451726"/>
            <a:ext cx="8160140" cy="59408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2 Rectángulo"/>
          <p:cNvSpPr/>
          <p:nvPr/>
        </p:nvSpPr>
        <p:spPr>
          <a:xfrm>
            <a:off x="427535" y="3786475"/>
            <a:ext cx="826823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PE" sz="3200" b="1" i="1" dirty="0">
                <a:ln w="11430"/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AR JULIAN"/>
                <a:cs typeface="Aharoni" panose="02010803020104030203" pitchFamily="2" charset="-79"/>
              </a:rPr>
              <a:t>Le llevaron un hombre... y le suplicaban que le impusiera la mano</a:t>
            </a:r>
            <a:r>
              <a:rPr lang="es-PE" sz="3200" b="1" i="1" dirty="0" smtClean="0">
                <a:ln w="11430"/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AR JULIAN"/>
                <a:cs typeface="Aharoni" panose="02010803020104030203" pitchFamily="2" charset="-79"/>
              </a:rPr>
              <a:t>.</a:t>
            </a:r>
            <a:endParaRPr lang="es-PE" sz="3200" b="1" i="1" dirty="0">
              <a:ln w="11430"/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latin typeface="AR JULIAN"/>
              <a:cs typeface="Aharoni" panose="02010803020104030203" pitchFamily="2" charset="-79"/>
            </a:endParaRPr>
          </a:p>
          <a:p>
            <a:pPr algn="ctr"/>
            <a:r>
              <a:rPr lang="es-PE" sz="3200" b="1" i="1" dirty="0">
                <a:ln w="11430"/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AR JULIAN"/>
                <a:cs typeface="Aharoni" panose="02010803020104030203" pitchFamily="2" charset="-79"/>
              </a:rPr>
              <a:t>¿Me preocupo por acercar a Jesús a las personas que se encuentran en dificultad?.</a:t>
            </a:r>
          </a:p>
        </p:txBody>
      </p:sp>
    </p:spTree>
    <p:extLst>
      <p:ext uri="{BB962C8B-B14F-4D97-AF65-F5344CB8AC3E}">
        <p14:creationId xmlns:p14="http://schemas.microsoft.com/office/powerpoint/2010/main" val="302481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ffetá! - Templo de San Francisco - Celaya, Gt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6" y="484759"/>
            <a:ext cx="8078415" cy="59289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64088" y="524902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000" b="1" dirty="0">
                <a:ln w="11430"/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Black" panose="020B0A04020102020204" pitchFamily="34" charset="0"/>
              </a:rPr>
              <a:t>Marcos 7, 31- 37</a:t>
            </a:r>
            <a:endParaRPr lang="es-ES" sz="2000" dirty="0"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405317" y="6013569"/>
            <a:ext cx="22493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s-ES" sz="20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setiembre </a:t>
            </a:r>
            <a:r>
              <a:rPr lang="es-ES" sz="2000" b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es-ES" sz="2000" b="1" dirty="0"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594599" y="4604198"/>
            <a:ext cx="6954172" cy="225380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top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PE" sz="6600" kern="10" dirty="0">
                <a:ln w="9525">
                  <a:round/>
                  <a:headEnd/>
                  <a:tailEnd/>
                </a:ln>
                <a:solidFill>
                  <a:srgbClr val="FFFF99"/>
                </a:solidFill>
                <a:latin typeface="Impact"/>
              </a:rPr>
              <a:t>¡ TODO LO HA HECHO BIEN !</a:t>
            </a:r>
          </a:p>
          <a:p>
            <a:pPr algn="ctr"/>
            <a:endParaRPr lang="es-PE" sz="6600" kern="10" dirty="0">
              <a:ln w="9525">
                <a:round/>
                <a:headEnd/>
                <a:tailEnd/>
              </a:ln>
              <a:solidFill>
                <a:srgbClr val="FFFF99"/>
              </a:solidFill>
              <a:latin typeface="Impac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7" y="468190"/>
            <a:ext cx="4212364" cy="663924"/>
          </a:xfrm>
          <a:prstGeom prst="roundRect">
            <a:avLst/>
          </a:prstGeom>
          <a:ln>
            <a:noFill/>
          </a:ln>
        </p:spPr>
      </p:pic>
      <p:grpSp>
        <p:nvGrpSpPr>
          <p:cNvPr id="7" name="Group 158"/>
          <p:cNvGrpSpPr>
            <a:grpSpLocks/>
          </p:cNvGrpSpPr>
          <p:nvPr/>
        </p:nvGrpSpPr>
        <p:grpSpPr bwMode="auto">
          <a:xfrm>
            <a:off x="594599" y="582740"/>
            <a:ext cx="4165082" cy="565944"/>
            <a:chOff x="802" y="477"/>
            <a:chExt cx="6601" cy="1148"/>
          </a:xfrm>
          <a:noFill/>
        </p:grpSpPr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802" y="890"/>
              <a:ext cx="6601" cy="735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1840" y="493"/>
              <a:ext cx="5352" cy="7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/>
              <a:r>
                <a:rPr lang="es-ES_tradnl" sz="1000" b="1" dirty="0">
                  <a:solidFill>
                    <a:srgbClr val="385623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–DOMINGO 23º  T. ORDINARIO </a:t>
              </a:r>
              <a:r>
                <a:rPr lang="es-ES_tradnl" sz="1000" b="1" dirty="0" smtClean="0">
                  <a:solidFill>
                    <a:srgbClr val="385623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-“</a:t>
              </a:r>
              <a:r>
                <a:rPr lang="es-ES_tradnl" sz="1000" b="1" dirty="0">
                  <a:solidFill>
                    <a:srgbClr val="385623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B”</a:t>
              </a:r>
              <a:endParaRPr lang="es-PE" sz="1200" dirty="0">
                <a:solidFill>
                  <a:srgbClr val="8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ctr"/>
              <a:r>
                <a:rPr lang="es-ES_tradnl" sz="1100" b="1" dirty="0">
                  <a:solidFill>
                    <a:srgbClr val="FF000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¡TODO LO HA HECHO BIEN!</a:t>
              </a:r>
              <a:endParaRPr lang="es-PE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0" name="Picture 157" descr="BIBLIA06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" y="477"/>
              <a:ext cx="811" cy="101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3355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0 razones por las que un católico debe leer y rezar con la Biblia - R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31" y="489395"/>
            <a:ext cx="8148572" cy="59371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54515" y="5120717"/>
            <a:ext cx="8431908" cy="58477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s-PE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2210604" y="2240921"/>
            <a:ext cx="515611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PE" sz="3200" b="1" dirty="0">
                <a:ln w="11430"/>
                <a:solidFill>
                  <a:srgbClr val="FFFF99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Hoy muchas personas permanecen “sordos” y “mudos” al evangelio. .</a:t>
            </a:r>
          </a:p>
        </p:txBody>
      </p:sp>
      <p:sp>
        <p:nvSpPr>
          <p:cNvPr id="11" name="2 Rectángulo"/>
          <p:cNvSpPr/>
          <p:nvPr/>
        </p:nvSpPr>
        <p:spPr>
          <a:xfrm>
            <a:off x="600745" y="4755224"/>
            <a:ext cx="82682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PE" sz="3200" b="1" dirty="0">
                <a:ln w="11430"/>
                <a:solidFill>
                  <a:srgbClr val="FFFF99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¿Con qué gestos y actitudes podríamos nosotros, los creyentes, abrirles al mensaje de Jesús?</a:t>
            </a:r>
          </a:p>
        </p:txBody>
      </p:sp>
    </p:spTree>
    <p:extLst>
      <p:ext uri="{BB962C8B-B14F-4D97-AF65-F5344CB8AC3E}">
        <p14:creationId xmlns:p14="http://schemas.microsoft.com/office/powerpoint/2010/main" val="9941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es Mujer Soltera Y Feliz –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2" y="444467"/>
            <a:ext cx="8112662" cy="59692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34" y="560377"/>
            <a:ext cx="4211391" cy="278813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4 Rectángulo"/>
          <p:cNvSpPr/>
          <p:nvPr/>
        </p:nvSpPr>
        <p:spPr>
          <a:xfrm>
            <a:off x="4378817" y="3567447"/>
            <a:ext cx="401820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PE" sz="2800" b="1" kern="0" dirty="0" smtClean="0">
                <a:ln w="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“</a:t>
            </a:r>
            <a:r>
              <a:rPr lang="es-PE" sz="2800" b="1" i="1" kern="0" dirty="0" smtClean="0">
                <a:ln w="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Todo lo ha hecho bien”:                               </a:t>
            </a:r>
            <a:r>
              <a:rPr lang="es-ES_tradnl" sz="2800" b="1" kern="0" cap="all" dirty="0" smtClean="0">
                <a:ln w="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¿Q</a:t>
            </a:r>
            <a:r>
              <a:rPr lang="es-ES_tradnl" sz="2800" b="1" kern="0" dirty="0" smtClean="0">
                <a:ln w="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ué obras de </a:t>
            </a:r>
            <a:r>
              <a:rPr lang="es-ES_tradnl" sz="2800" b="1" kern="0" dirty="0" err="1" smtClean="0">
                <a:ln w="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jesús</a:t>
            </a:r>
            <a:r>
              <a:rPr lang="es-ES_tradnl" sz="2800" b="1" kern="0" dirty="0" smtClean="0">
                <a:ln w="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 me provocan esa  admiración</a:t>
            </a:r>
            <a:r>
              <a:rPr lang="es-ES_tradnl" sz="2800" b="1" kern="0" cap="all" dirty="0" smtClean="0">
                <a:ln w="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?</a:t>
            </a:r>
            <a:endParaRPr lang="es-PE" sz="2800" b="1" cap="all" dirty="0">
              <a:ln w="0"/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8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451437"/>
            <a:ext cx="8205216" cy="59551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7 Rectángulo"/>
          <p:cNvSpPr/>
          <p:nvPr/>
        </p:nvSpPr>
        <p:spPr>
          <a:xfrm>
            <a:off x="728864" y="1625833"/>
            <a:ext cx="2851459" cy="4770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ES_tradnl" sz="2500" b="1" i="1" dirty="0" smtClean="0">
                <a:solidFill>
                  <a:srgbClr val="FFFF00"/>
                </a:solidFill>
                <a:effectLst>
                  <a:glow rad="101600">
                    <a:srgbClr val="1F497D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Motivación</a:t>
            </a:r>
            <a:endParaRPr lang="es-PE" sz="2500" dirty="0">
              <a:solidFill>
                <a:srgbClr val="FFFF00"/>
              </a:solidFill>
              <a:effectLst>
                <a:glow rad="101600">
                  <a:srgbClr val="1F497D">
                    <a:lumMod val="5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7 Rectángulo"/>
          <p:cNvSpPr/>
          <p:nvPr/>
        </p:nvSpPr>
        <p:spPr>
          <a:xfrm>
            <a:off x="306362" y="4904178"/>
            <a:ext cx="8386877" cy="12464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r"/>
            <a:r>
              <a:rPr lang="es-ES_tradnl" sz="2500" i="1" dirty="0">
                <a:solidFill>
                  <a:schemeClr val="bg1"/>
                </a:solidFill>
                <a:effectLst>
                  <a:glow rad="101600">
                    <a:srgbClr val="1F497D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 sólo podremos ser signos vivos de la salvación divina si cultivamos esa relación amorosa con el Padre mediante la oración y si miramos con compasión a nuestros hermanos.                </a:t>
            </a:r>
            <a:endParaRPr lang="es-PE" sz="2500" dirty="0">
              <a:solidFill>
                <a:schemeClr val="bg1"/>
              </a:solidFill>
              <a:effectLst>
                <a:glow rad="101600">
                  <a:srgbClr val="1F497D">
                    <a:lumMod val="5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7 Rectángulo"/>
          <p:cNvSpPr/>
          <p:nvPr/>
        </p:nvSpPr>
        <p:spPr>
          <a:xfrm>
            <a:off x="5795493" y="1118176"/>
            <a:ext cx="2801152" cy="3170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S_tradnl" sz="2500" b="1" i="1" dirty="0" smtClean="0">
                <a:solidFill>
                  <a:schemeClr val="bg1"/>
                </a:solidFill>
                <a:effectLst>
                  <a:glow rad="101600">
                    <a:srgbClr val="1F497D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500" dirty="0" smtClean="0">
                <a:solidFill>
                  <a:schemeClr val="bg1"/>
                </a:solidFill>
                <a:effectLst>
                  <a:glow rad="101600">
                    <a:srgbClr val="1F497D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500" i="1" dirty="0" smtClean="0">
                <a:solidFill>
                  <a:schemeClr val="bg1"/>
                </a:solidFill>
                <a:effectLst>
                  <a:glow rad="101600">
                    <a:srgbClr val="1F497D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</a:t>
            </a:r>
            <a:r>
              <a:rPr lang="es-ES_tradnl" sz="2500" i="1" dirty="0">
                <a:solidFill>
                  <a:schemeClr val="bg1"/>
                </a:solidFill>
                <a:effectLst>
                  <a:glow rad="101600">
                    <a:srgbClr val="1F497D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 todos estos signos en nombre de Dios. </a:t>
            </a:r>
            <a:r>
              <a:rPr lang="es-PE" sz="2500" i="1" dirty="0">
                <a:solidFill>
                  <a:schemeClr val="bg1"/>
                </a:solidFill>
                <a:effectLst>
                  <a:glow rad="101600">
                    <a:srgbClr val="1F497D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eso, en actitud orante, levanta los </a:t>
            </a:r>
            <a:r>
              <a:rPr lang="es-PE" sz="2500" i="1" dirty="0" smtClean="0">
                <a:solidFill>
                  <a:schemeClr val="bg1"/>
                </a:solidFill>
                <a:effectLst>
                  <a:glow rad="101600">
                    <a:srgbClr val="1F497D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ojos </a:t>
            </a:r>
            <a:r>
              <a:rPr lang="es-PE" sz="2500" i="1" dirty="0">
                <a:solidFill>
                  <a:schemeClr val="bg1"/>
                </a:solidFill>
                <a:effectLst>
                  <a:glow rad="101600">
                    <a:srgbClr val="1F497D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cielo antes de </a:t>
            </a:r>
            <a:r>
              <a:rPr lang="es-PE" sz="2500" i="1" dirty="0" smtClean="0">
                <a:solidFill>
                  <a:schemeClr val="bg1"/>
                </a:solidFill>
                <a:effectLst>
                  <a:glow rad="101600">
                    <a:srgbClr val="1F497D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sanar </a:t>
            </a:r>
            <a:r>
              <a:rPr lang="es-PE" sz="2500" i="1" dirty="0">
                <a:solidFill>
                  <a:schemeClr val="bg1"/>
                </a:solidFill>
                <a:effectLst>
                  <a:glow rad="101600">
                    <a:srgbClr val="1F497D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este enfermo. </a:t>
            </a:r>
            <a:endParaRPr lang="es-PE" sz="2500" dirty="0">
              <a:solidFill>
                <a:schemeClr val="bg1"/>
              </a:solidFill>
              <a:effectLst>
                <a:glow rad="101600">
                  <a:srgbClr val="1F497D">
                    <a:lumMod val="5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05" y="502273"/>
            <a:ext cx="2864340" cy="1123559"/>
          </a:xfrm>
          <a:prstGeom prst="roundRect">
            <a:avLst/>
          </a:prstGeom>
          <a:ln>
            <a:noFill/>
          </a:ln>
        </p:spPr>
      </p:pic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542124" y="491908"/>
            <a:ext cx="2864340" cy="1033405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/>
            <a:r>
              <a:rPr lang="es-ES_tradnl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ORATIO</a:t>
            </a:r>
            <a:endParaRPr lang="es-PE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/>
            <a:r>
              <a:rPr lang="es-ES_tradnl" b="1" dirty="0">
                <a:solidFill>
                  <a:srgbClr val="8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le digo al Señor motivado por su Palabra?</a:t>
            </a:r>
            <a:endParaRPr lang="es-PE" sz="280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3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75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463639"/>
            <a:ext cx="8165205" cy="596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40912" y="5260300"/>
            <a:ext cx="8165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63500" algn="l" rotWithShape="0">
                    <a:prstClr val="black"/>
                  </a:outerShdw>
                </a:effectLst>
                <a:latin typeface="Script MT Bold" pitchFamily="66" charset="0"/>
              </a:rPr>
              <a:t>• Luego de un tiempo de oración personal, podemos compartir en voz alta nuestra oración, siempre dirigiéndonos a Dios mediante la alabanza, la acción de gracias o la súplica confiada.</a:t>
            </a:r>
            <a:endParaRPr lang="es-ES" sz="2400" b="1" dirty="0">
              <a:solidFill>
                <a:srgbClr val="FFFF00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63500" algn="l" rotWithShape="0">
                  <a:prstClr val="black"/>
                </a:outerShdw>
              </a:effectLst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stá entre nosotros – FASFI – Fundación Ayuda Solidaria Hijas de Jesú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1" y="448861"/>
            <a:ext cx="8152271" cy="59648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50061" y="625229"/>
            <a:ext cx="3385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ca-ES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a-ES" sz="7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8491" y="2903901"/>
            <a:ext cx="4387349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ca-ES" sz="26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 </a:t>
            </a:r>
            <a:r>
              <a:rPr lang="es-ES" sz="26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Que mantiene su fidelidad perpetuamente, que hace justicia a los oprimidos, que da pan a los hambrientos. El Señor libera a los cautivos</a:t>
            </a:r>
            <a:endParaRPr lang="ca-ES" sz="26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AR CENA" panose="02000000000000000000" pitchFamily="2" charset="0"/>
              <a:cs typeface="Times New Roman" pitchFamily="18" charset="0"/>
            </a:endParaRP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3606132" y="5589856"/>
            <a:ext cx="4948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ca-ES" sz="2800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 Alaba  alma </a:t>
            </a:r>
            <a:r>
              <a:rPr lang="ca-ES" sz="2800" dirty="0" err="1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mía</a:t>
            </a:r>
            <a:r>
              <a:rPr lang="ca-ES" sz="2800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 al Señor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05881" y="394396"/>
            <a:ext cx="2107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Salmo 145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3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375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L CIEGO BARTIME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" y="463641"/>
            <a:ext cx="8140915" cy="5937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1028"/>
          <p:cNvSpPr txBox="1">
            <a:spLocks noChangeArrowheads="1"/>
          </p:cNvSpPr>
          <p:nvPr/>
        </p:nvSpPr>
        <p:spPr bwMode="auto">
          <a:xfrm>
            <a:off x="565938" y="463641"/>
            <a:ext cx="418710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ca-ES" sz="3200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 </a:t>
            </a:r>
            <a:r>
              <a:rPr lang="es-ES" sz="3200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El Señor abre los ojos al ciego, el Señor endereza a los que ya se doblan, el Señor ama a los justos;</a:t>
            </a:r>
            <a:br>
              <a:rPr lang="es-ES" sz="3200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</a:br>
            <a:r>
              <a:rPr lang="es-ES" sz="3200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el Señor guarda </a:t>
            </a:r>
            <a:r>
              <a:rPr lang="es-ES" sz="3200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                     a </a:t>
            </a:r>
            <a:r>
              <a:rPr lang="es-ES" sz="3200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los peregrinos.</a:t>
            </a:r>
            <a:r>
              <a:rPr lang="es-ES" sz="3200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 </a:t>
            </a:r>
            <a:endParaRPr lang="ca-ES" sz="3200" dirty="0"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004552" y="5411997"/>
            <a:ext cx="66326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ca-ES" sz="4000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 Alaba  alma </a:t>
            </a:r>
            <a:r>
              <a:rPr lang="ca-ES" sz="4000" dirty="0" err="1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mía</a:t>
            </a:r>
            <a:r>
              <a:rPr lang="ca-ES" sz="4000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 al Señor</a:t>
            </a:r>
          </a:p>
        </p:txBody>
      </p:sp>
    </p:spTree>
    <p:extLst>
      <p:ext uri="{BB962C8B-B14F-4D97-AF65-F5344CB8AC3E}">
        <p14:creationId xmlns:p14="http://schemas.microsoft.com/office/powerpoint/2010/main" val="20246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625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a lect del libro del Éxodo 22,20-26. Domingo 29 de Octubre de 2017. –  Evangeliza Fu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7" y="462230"/>
            <a:ext cx="8181528" cy="599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02277" y="3986050"/>
            <a:ext cx="81815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/>
                <a:cs typeface="Times New Roman" pitchFamily="18" charset="0"/>
              </a:rPr>
              <a:t>Sustenta al huérfano y a la viuda, y trastorna el camino de los malvados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/>
                <a:cs typeface="Times New Roman" pitchFamily="18" charset="0"/>
              </a:rPr>
              <a:t>. El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/>
                <a:cs typeface="Times New Roman" pitchFamily="18" charset="0"/>
              </a:rPr>
              <a:t>Señor reina eternamente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/>
                <a:cs typeface="Times New Roman" pitchFamily="18" charset="0"/>
              </a:rPr>
              <a:t>, tu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/>
                <a:cs typeface="Times New Roman" pitchFamily="18" charset="0"/>
              </a:rPr>
              <a:t>Dios, Sión, de edad en edad.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120461" y="5572533"/>
            <a:ext cx="65939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ca-ES" sz="4000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 Alaba  alma </a:t>
            </a:r>
            <a:r>
              <a:rPr lang="ca-ES" sz="4000" dirty="0" err="1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mía</a:t>
            </a:r>
            <a:r>
              <a:rPr lang="ca-ES" sz="4000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 al Señor</a:t>
            </a:r>
          </a:p>
        </p:txBody>
      </p:sp>
    </p:spTree>
    <p:extLst>
      <p:ext uri="{BB962C8B-B14F-4D97-AF65-F5344CB8AC3E}">
        <p14:creationId xmlns:p14="http://schemas.microsoft.com/office/powerpoint/2010/main" val="375789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6" y="461451"/>
            <a:ext cx="8154636" cy="59264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0" y="510466"/>
            <a:ext cx="2864340" cy="735010"/>
          </a:xfrm>
          <a:prstGeom prst="roundRect">
            <a:avLst/>
          </a:prstGeom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3773169" y="693306"/>
            <a:ext cx="1850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</a:effectLst>
              </a:rPr>
              <a:t>Motivación:</a:t>
            </a:r>
            <a:r>
              <a:rPr lang="es-ES_tradnl" sz="2400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</a:effectLst>
              </a:rPr>
              <a:t> </a:t>
            </a:r>
            <a:endParaRPr lang="es-PE" sz="2400" dirty="0"/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1134722" y="1363188"/>
            <a:ext cx="7017605" cy="14437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300" dirty="0" smtClean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Entre </a:t>
            </a:r>
            <a:r>
              <a:rPr lang="es-ES_tradnl" sz="2300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los innumerables pobres, los enfermos siempre han tenido, en la caridad de san Vicente, un lugar prioritario y privilegiando. </a:t>
            </a:r>
            <a:r>
              <a:rPr lang="es-ES_tradnl" sz="2300" dirty="0" smtClean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 </a:t>
            </a:r>
            <a:r>
              <a:rPr lang="es-ES_tradnl" sz="2300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las Hijas de la Caridad les habla sobre la excelencia de su vocación: </a:t>
            </a:r>
            <a:endParaRPr lang="es-PE" sz="2300" dirty="0">
              <a:solidFill>
                <a:schemeClr val="bg1"/>
              </a:solidFill>
              <a:effectLst>
                <a:glow rad="101600">
                  <a:srgbClr val="32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1429555" y="2777847"/>
            <a:ext cx="6851560" cy="308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s-ES_tradnl" sz="2200" i="1" kern="0" dirty="0" smtClean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“Para ser verdaderas Hijas de la Caridad, hay que hacer lo que hizo el Hijo de Dios  en la tierra. </a:t>
            </a:r>
            <a:r>
              <a:rPr lang="es-PE" sz="2200" i="1" kern="0" dirty="0" smtClean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¿Y qué es lo que hizo  principalmente</a:t>
            </a:r>
            <a:r>
              <a:rPr lang="es-PE" sz="2200" i="1" kern="0" dirty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 Después de haber sometido su voluntad obedeciendo a la santísima Virgen y a san José, trabajó continuamente por el prójimo, visitando y curando a los enfermos, instruyendo a los ignorantes para su salvación. </a:t>
            </a:r>
            <a:r>
              <a:rPr lang="es-ES_tradnl" sz="2200" i="1" kern="0" dirty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¡Qué felices son, hijas mías, por haber sido llamadas a una condición tan agradable a Dios!  </a:t>
            </a:r>
            <a:endParaRPr lang="es-ES_tradnl" sz="2200" i="1" kern="0" dirty="0" smtClean="0">
              <a:solidFill>
                <a:srgbClr val="FFFFFF"/>
              </a:solidFill>
              <a:effectLst>
                <a:glow rad="101600">
                  <a:srgbClr val="080400">
                    <a:alpha val="60000"/>
                  </a:srgbClr>
                </a:glow>
              </a:effectLst>
              <a:latin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es-ES_tradnl" sz="2000" i="1" kern="0" dirty="0" smtClean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(</a:t>
            </a:r>
            <a:r>
              <a:rPr lang="es-ES_tradnl" sz="2000" i="1" kern="0" dirty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San Vicente de Paúl ) (IX,34)</a:t>
            </a:r>
            <a:endParaRPr lang="es-PE" sz="2000" kern="0" dirty="0">
              <a:solidFill>
                <a:srgbClr val="FFFFFF"/>
              </a:solidFill>
              <a:effectLst>
                <a:glow rad="101600">
                  <a:srgbClr val="080400">
                    <a:alpha val="60000"/>
                  </a:srgbClr>
                </a:glow>
              </a:effectLst>
              <a:latin typeface="Calibri" panose="020F050202020403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s-PE" sz="2200" i="1" kern="0" dirty="0" smtClean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es-PE" sz="1800" kern="0" dirty="0">
              <a:solidFill>
                <a:srgbClr val="FFFFFF"/>
              </a:solidFill>
              <a:effectLst>
                <a:glow rad="101600">
                  <a:srgbClr val="080400">
                    <a:alpha val="60000"/>
                  </a:srgb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ángulo redondeado 10"/>
          <p:cNvSpPr>
            <a:spLocks noChangeArrowheads="1"/>
          </p:cNvSpPr>
          <p:nvPr/>
        </p:nvSpPr>
        <p:spPr bwMode="auto">
          <a:xfrm>
            <a:off x="623604" y="539516"/>
            <a:ext cx="2637553" cy="676911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/>
            <a:r>
              <a:rPr lang="es-ES_tradnl" sz="1200" b="1" dirty="0">
                <a:solidFill>
                  <a:prstClr val="black">
                    <a:lumMod val="95000"/>
                    <a:lumOff val="5000"/>
                  </a:prstClr>
                </a:solidFill>
                <a:ea typeface="Times New Roman" panose="02020603050405020304" pitchFamily="18" charset="0"/>
              </a:rPr>
              <a:t>CONTEMPLATIO</a:t>
            </a:r>
            <a:endParaRPr lang="es-PE" sz="1400" dirty="0">
              <a:solidFill>
                <a:prstClr val="black">
                  <a:lumMod val="95000"/>
                  <a:lumOff val="5000"/>
                </a:prstClr>
              </a:solidFill>
              <a:ea typeface="Times New Roman" panose="02020603050405020304" pitchFamily="18" charset="0"/>
            </a:endParaRPr>
          </a:p>
          <a:p>
            <a:pPr indent="19050"/>
            <a:r>
              <a:rPr lang="es-ES_tradnl" sz="1400" b="1" dirty="0">
                <a:solidFill>
                  <a:srgbClr val="993300"/>
                </a:solidFill>
                <a:ea typeface="Times New Roman" panose="02020603050405020304" pitchFamily="18" charset="0"/>
              </a:rPr>
              <a:t>¿Qué me lleva a hacer el texto?</a:t>
            </a:r>
            <a:endParaRPr lang="es-PE" sz="2000" dirty="0">
              <a:solidFill>
                <a:srgbClr val="9933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6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e7/95/ef/e795efc9146ce534371f198a40af122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184" y="450759"/>
            <a:ext cx="8151298" cy="59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468193" y="1184931"/>
            <a:ext cx="6658376" cy="444305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s-ES_tradnl" sz="2400" dirty="0" smtClean="0">
                <a:solidFill>
                  <a:prstClr val="white"/>
                </a:solidFill>
                <a:effectLst>
                  <a:outerShdw blurRad="50800" dist="63500" algn="l" rotWithShape="0">
                    <a:prstClr val="black"/>
                  </a:outerShdw>
                </a:effectLst>
              </a:rPr>
              <a:t>      “Así como Jesús, que “todo lo ha hecho bien”, también las hermanas (y todo creyente), deben imitar esta actitud del Señor: </a:t>
            </a:r>
          </a:p>
          <a:p>
            <a:pPr algn="ctr">
              <a:defRPr/>
            </a:pPr>
            <a:r>
              <a:rPr lang="es-PE" sz="2400" dirty="0" smtClean="0">
                <a:solidFill>
                  <a:prstClr val="white"/>
                </a:solidFill>
                <a:effectLst>
                  <a:outerShdw blurRad="50800" dist="63500" algn="l" rotWithShape="0">
                    <a:prstClr val="black"/>
                  </a:outerShdw>
                </a:effectLst>
              </a:rPr>
              <a:t>Fíjense, hijas mías: hagan todo el bien que quieran; si no lo hacen bien, no les aprovechará de nada... </a:t>
            </a:r>
            <a:r>
              <a:rPr lang="es-ES_tradnl" sz="2400" i="1" dirty="0" smtClean="0">
                <a:solidFill>
                  <a:prstClr val="white"/>
                </a:solidFill>
                <a:effectLst>
                  <a:outerShdw blurRad="50800" dist="63500" algn="l" rotWithShape="0">
                    <a:prstClr val="black"/>
                  </a:outerShdw>
                </a:effectLst>
              </a:rPr>
              <a:t>¡Oh, mis queridas hermanas! Hay que imitar al Hijo de Dios que no hacía nada sino por el amor que tenía a Dios su Padre. De esta forma, su propósito, al venir a la Caridad, tiene que ser puramente por el amor y el gusto de Dios; mientras estén en ella, todas sus acciones tienen que tender a este mismo amor”.    (S</a:t>
            </a:r>
            <a:r>
              <a:rPr lang="es-ES_tradnl" sz="2000" i="1" dirty="0" smtClean="0">
                <a:solidFill>
                  <a:prstClr val="white"/>
                </a:solidFill>
                <a:effectLst>
                  <a:outerShdw blurRad="50800" dist="63500" algn="l" rotWithShape="0">
                    <a:prstClr val="black"/>
                  </a:outerShdw>
                </a:effectLst>
              </a:rPr>
              <a:t>. Vicente de Paul (IX,74)</a:t>
            </a:r>
          </a:p>
          <a:p>
            <a:pPr algn="ctr">
              <a:defRPr/>
            </a:pPr>
            <a:r>
              <a:rPr lang="es-ES_tradnl" sz="2400" i="1" dirty="0" smtClean="0">
                <a:solidFill>
                  <a:prstClr val="white"/>
                </a:solidFill>
                <a:effectLst>
                  <a:outerShdw blurRad="50800" dist="63500" algn="l" rotWithShape="0">
                    <a:prstClr val="black"/>
                  </a:outerShdw>
                </a:effectLst>
              </a:rPr>
              <a:t> </a:t>
            </a:r>
            <a:endParaRPr lang="es-PE" sz="2400" dirty="0">
              <a:solidFill>
                <a:prstClr val="white"/>
              </a:solidFill>
              <a:effectLst>
                <a:outerShdw blurRad="50800" dist="635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8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pinimg.com/564x/f1/c5/4c/f1c54c7c334a1845a2f48c36f79f10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8" y="479648"/>
            <a:ext cx="8108056" cy="59211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147669" y="505406"/>
            <a:ext cx="31567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4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Compromiso: </a:t>
            </a:r>
            <a:endParaRPr lang="es-PE" sz="4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68487" y="1437244"/>
            <a:ext cx="5500494" cy="1784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s-P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Tomar conciencia de mis “sorderas espirituales”. </a:t>
            </a:r>
            <a:r>
              <a:rPr lang="es-P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¿</a:t>
            </a:r>
            <a:r>
              <a:rPr lang="es-P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qué circunstancias me cuesta escuchar la Palabra de Dios?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259957" y="3805475"/>
            <a:ext cx="6932185" cy="1150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s-PE" sz="3200" dirty="0">
              <a:solidFill>
                <a:prstClr val="white"/>
              </a:solidFill>
              <a:effectLst>
                <a:glow rad="101600">
                  <a:srgbClr val="1E0F00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65183" y="5051139"/>
            <a:ext cx="7898866" cy="1195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PE" sz="3200" b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Acercar a Jesús a alguna persona conocida que esté viviendo una situación difícil.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s-ES_tradnl" sz="3200" b="1" dirty="0">
              <a:solidFill>
                <a:srgbClr val="FFFF00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29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ración del viernes: “Jesús recorría las ciudades y los pueblos, predicando  y anunciando la Buena Noticia del Reino de Dios” | Mi vida en X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6" y="459882"/>
            <a:ext cx="8142455" cy="59409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503054" y="741518"/>
            <a:ext cx="5151547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gente que estaba junto a Jesús escuchaba sus palabras; pero también le acercaban sus enfermos para que los curase</a:t>
            </a:r>
            <a:r>
              <a:rPr lang="es-PE" sz="2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s-PE" sz="22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88900" algn="l" rotWithShape="0">
                  <a:prstClr val="black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28055" y="608112"/>
            <a:ext cx="26260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AMBIENTACIÓN</a:t>
            </a:r>
            <a:r>
              <a:rPr lang="es-ES_tradnl" sz="2400" b="1" spc="50" dirty="0">
                <a:ln w="12700" cmpd="sng">
                  <a:solidFill>
                    <a:srgbClr val="2D2DB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3333CC">
                    <a:lumMod val="20000"/>
                    <a:lumOff val="80000"/>
                  </a:srgb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: </a:t>
            </a:r>
            <a:endParaRPr lang="es-ES" sz="2400" b="1" spc="50" dirty="0">
              <a:ln w="12700" cmpd="sng">
                <a:solidFill>
                  <a:srgbClr val="2D2DB9">
                    <a:satMod val="120000"/>
                    <a:shade val="80000"/>
                  </a:srgbClr>
                </a:solidFill>
                <a:prstDash val="solid"/>
              </a:ln>
              <a:solidFill>
                <a:srgbClr val="3333CC">
                  <a:lumMod val="20000"/>
                  <a:lumOff val="80000"/>
                </a:srgbClr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8" name="8 CuadroTexto"/>
          <p:cNvSpPr txBox="1"/>
          <p:nvPr/>
        </p:nvSpPr>
        <p:spPr>
          <a:xfrm>
            <a:off x="512145" y="4954250"/>
            <a:ext cx="8142455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Nosotros </a:t>
            </a:r>
            <a:r>
              <a:rPr lang="es-PE" sz="2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nos acercamos al Señor del mismo modo: en actitud de escuchar su Palabra de vida y poner en sus manos nuestras preocupaciones. Hoy nos ofrece una palabra gozosa, liberadora y llena de esperanza</a:t>
            </a:r>
            <a:r>
              <a:rPr lang="es-PE" sz="2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s-ES" sz="22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88900" algn="l" rotWithShape="0">
                  <a:prstClr val="black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548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3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564x/9f/b3/1e/9fb31ee3e6636aed5bc7f54de4a1e83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277" y="474457"/>
            <a:ext cx="8126771" cy="59392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438862" y="437932"/>
            <a:ext cx="2408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prstClr val="white"/>
                </a:solidFill>
                <a:latin typeface="Kristen ITC" panose="03050502040202030202" pitchFamily="66" charset="0"/>
              </a:rPr>
              <a:t>Oración final</a:t>
            </a:r>
            <a:endParaRPr lang="es-PE" sz="2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89397" y="759944"/>
            <a:ext cx="8126773" cy="46166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s-PE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89396" y="925355"/>
            <a:ext cx="8126773" cy="4277711"/>
          </a:xfrm>
          <a:prstGeom prst="rect">
            <a:avLst/>
          </a:prstGeom>
          <a:noFill/>
          <a:effectLst>
            <a:softEdge rad="317500"/>
          </a:effectLst>
        </p:spPr>
        <p:txBody>
          <a:bodyPr/>
          <a:lstStyle/>
          <a:p>
            <a:pPr marL="342900" lvl="0" indent="-342900" algn="ctr" eaLnBrk="0" hangingPunct="0">
              <a:defRPr/>
            </a:pPr>
            <a:r>
              <a:rPr lang="es-PE" sz="2000" b="1" kern="0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Bendecimos tu nombre, Señor Dios, Padre nuestro, </a:t>
            </a:r>
          </a:p>
          <a:p>
            <a:pPr marL="342900" lvl="0" indent="-342900" algn="ctr" eaLnBrk="0" hangingPunct="0">
              <a:defRPr/>
            </a:pPr>
            <a:r>
              <a:rPr lang="es-PE" sz="2000" b="1" kern="0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porque colmas la esperanza de los pobres, tus preferidos.</a:t>
            </a:r>
          </a:p>
          <a:p>
            <a:pPr marL="342900" lvl="0" indent="-342900" algn="ctr" eaLnBrk="0" hangingPunct="0">
              <a:defRPr/>
            </a:pPr>
            <a:r>
              <a:rPr lang="es-PE" sz="2000" b="1" kern="0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Cristo Jesús, tu Hijo, es quien abre nuestros oídos a tu palabra y suelta nuestra lengua de mudos que no cantan tu gloria ni hablan a sus hermanos de ti, de tu amor y de tus maravillas. </a:t>
            </a:r>
          </a:p>
          <a:p>
            <a:pPr marL="342900" lvl="0" indent="-342900" algn="ctr" eaLnBrk="0" hangingPunct="0">
              <a:defRPr/>
            </a:pPr>
            <a:r>
              <a:rPr lang="es-PE" sz="2000" b="1" kern="0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Tócanos, Señor, con el soplo creador de tu Espíritu Santo para que, renovados conscientemente en la fe de nuestro bautismo, nazcamos de nuevo a una vida propia de hombres y mujeres libres, cuyos labios y conducta confiesan                        a Cristo como Señor resucitado. </a:t>
            </a:r>
          </a:p>
          <a:p>
            <a:pPr marL="342900" lvl="0" indent="-342900" algn="ctr" eaLnBrk="0" hangingPunct="0">
              <a:defRPr/>
            </a:pPr>
            <a:r>
              <a:rPr lang="es-PE" sz="2000" b="1" kern="0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Pronuncia, Señor, tu nombre de Padre 		sobre nosotros y conviértenos </a:t>
            </a:r>
            <a:r>
              <a:rPr lang="es-PE" sz="2000" b="1" kern="0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en </a:t>
            </a:r>
            <a:r>
              <a:rPr lang="es-PE" sz="2000" b="1" kern="0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hijos tuyos y </a:t>
            </a:r>
            <a:r>
              <a:rPr lang="es-PE" sz="2000" b="1" kern="0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hermanos </a:t>
            </a:r>
            <a:r>
              <a:rPr lang="es-PE" sz="2000" b="1" kern="0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los pobres.   Amén. 	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brir llave 1"/>
          <p:cNvSpPr/>
          <p:nvPr/>
        </p:nvSpPr>
        <p:spPr>
          <a:xfrm>
            <a:off x="7637172" y="2472744"/>
            <a:ext cx="45719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098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2" y="467539"/>
            <a:ext cx="8120602" cy="59332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66681" y="6336405"/>
            <a:ext cx="4903091" cy="430887"/>
          </a:xfrm>
          <a:prstGeom prst="rect">
            <a:avLst/>
          </a:prstGeom>
          <a:solidFill>
            <a:srgbClr val="48841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>
              <a:defRPr/>
            </a:pPr>
            <a:r>
              <a:rPr lang="es-PE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275694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225"/>
                            </p:stCondLst>
                            <p:childTnLst>
                              <p:par>
                                <p:cTn id="10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3" y="451321"/>
            <a:ext cx="8214040" cy="59655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6 Rectángulo"/>
          <p:cNvSpPr/>
          <p:nvPr/>
        </p:nvSpPr>
        <p:spPr>
          <a:xfrm>
            <a:off x="1156316" y="351724"/>
            <a:ext cx="2985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200" b="1" i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omic Sans MS" panose="030F0702030302020204" pitchFamily="66" charset="0"/>
              </a:rPr>
              <a:t>Oración inicial</a:t>
            </a:r>
            <a:endParaRPr lang="es-PE" sz="3200" b="1" i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3635896" y="1885928"/>
            <a:ext cx="5072066" cy="2428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>
              <a:buFont typeface="Arial" pitchFamily="34" charset="0"/>
              <a:buNone/>
              <a:defRPr/>
            </a:pPr>
            <a:endParaRPr lang="es-PE" sz="2800" b="1" dirty="0">
              <a:solidFill>
                <a:srgbClr val="FFFF00"/>
              </a:solidFill>
              <a:effectLst>
                <a:glow rad="101600">
                  <a:srgbClr val="730109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3401546" y="4059481"/>
            <a:ext cx="5221782" cy="2357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>
              <a:buFont typeface="Arial" pitchFamily="34" charset="0"/>
              <a:buNone/>
              <a:defRPr/>
            </a:pPr>
            <a:endParaRPr lang="es-PE" sz="2800" b="1" dirty="0">
              <a:solidFill>
                <a:srgbClr val="FFFF00"/>
              </a:solidFill>
              <a:effectLst>
                <a:glow rad="101600">
                  <a:srgbClr val="7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051998" y="1243540"/>
            <a:ext cx="4393138" cy="4792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>
              <a:buFont typeface="Arial" pitchFamily="34" charset="0"/>
              <a:buNone/>
              <a:defRPr/>
            </a:pPr>
            <a:r>
              <a:rPr lang="es-ES" sz="2400" i="1" dirty="0">
                <a:solidFill>
                  <a:schemeClr val="bg1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Tú, Señor, eres el más bueno,</a:t>
            </a:r>
            <a:endParaRPr lang="es-PE" sz="2400" i="1" dirty="0">
              <a:solidFill>
                <a:schemeClr val="bg1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indent="-342900" algn="ctr">
              <a:buFont typeface="Arial" pitchFamily="34" charset="0"/>
              <a:buNone/>
              <a:defRPr/>
            </a:pPr>
            <a:r>
              <a:rPr lang="es-ES" sz="2400" i="1" dirty="0">
                <a:solidFill>
                  <a:schemeClr val="bg1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 más justo y compasivo…</a:t>
            </a:r>
          </a:p>
          <a:p>
            <a:pPr indent="-342900" algn="ctr">
              <a:buFont typeface="Arial" pitchFamily="34" charset="0"/>
              <a:buNone/>
              <a:defRPr/>
            </a:pPr>
            <a:r>
              <a:rPr lang="es-PE" sz="2400" i="1" dirty="0">
                <a:solidFill>
                  <a:schemeClr val="bg1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Tú has sido bueno con nosotros,</a:t>
            </a:r>
          </a:p>
          <a:p>
            <a:pPr indent="-342900" algn="ctr">
              <a:buFont typeface="Arial" pitchFamily="34" charset="0"/>
              <a:buNone/>
              <a:defRPr/>
            </a:pPr>
            <a:r>
              <a:rPr lang="es-PE" sz="2400" i="1" dirty="0">
                <a:solidFill>
                  <a:schemeClr val="bg1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has arrancado nuestros ojos de las lágrimas,</a:t>
            </a:r>
          </a:p>
          <a:p>
            <a:pPr indent="-342900" algn="ctr">
              <a:buFont typeface="Arial" pitchFamily="34" charset="0"/>
              <a:buNone/>
              <a:defRPr/>
            </a:pPr>
            <a:r>
              <a:rPr lang="es-PE" sz="2400" i="1" dirty="0">
                <a:solidFill>
                  <a:schemeClr val="bg1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has apartado nuestra vida de la muerte. </a:t>
            </a:r>
          </a:p>
          <a:p>
            <a:pPr indent="-342900" algn="ctr">
              <a:buFont typeface="Arial" pitchFamily="34" charset="0"/>
              <a:buNone/>
              <a:defRPr/>
            </a:pPr>
            <a:r>
              <a:rPr lang="es-PE" sz="2400" i="1" dirty="0">
                <a:solidFill>
                  <a:schemeClr val="bg1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¡Padre de la vida, que nos sanas en tu Cristo!</a:t>
            </a:r>
          </a:p>
          <a:p>
            <a:pPr indent="-342900" algn="ctr">
              <a:buFont typeface="Arial" pitchFamily="34" charset="0"/>
              <a:buNone/>
              <a:defRPr/>
            </a:pPr>
            <a:r>
              <a:rPr lang="es-PE" sz="2400" i="1" dirty="0">
                <a:solidFill>
                  <a:schemeClr val="bg1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Permítenos imitar tu amor</a:t>
            </a:r>
          </a:p>
          <a:p>
            <a:pPr indent="-342900" algn="ctr">
              <a:buFont typeface="Arial" pitchFamily="34" charset="0"/>
              <a:buNone/>
              <a:defRPr/>
            </a:pPr>
            <a:r>
              <a:rPr lang="es-PE" sz="2400" i="1" dirty="0">
                <a:solidFill>
                  <a:schemeClr val="bg1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 que nos has mostrado en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Jesús: </a:t>
            </a:r>
            <a:endParaRPr lang="es-PE" sz="2400" i="1" dirty="0">
              <a:solidFill>
                <a:schemeClr val="bg1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indent="-342900" algn="ctr">
              <a:buFont typeface="Arial" pitchFamily="34" charset="0"/>
              <a:buNone/>
              <a:defRPr/>
            </a:pPr>
            <a:endParaRPr lang="es-PE" sz="2400" i="1" dirty="0">
              <a:solidFill>
                <a:schemeClr val="bg1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indent="-342900" algn="ctr">
              <a:buFont typeface="Arial" pitchFamily="34" charset="0"/>
              <a:buNone/>
              <a:defRPr/>
            </a:pPr>
            <a:endParaRPr lang="es-PE" sz="2400" i="1" dirty="0">
              <a:solidFill>
                <a:schemeClr val="bg1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indent="-342900" algn="ctr">
              <a:buFont typeface="Arial" pitchFamily="34" charset="0"/>
              <a:buNone/>
              <a:defRPr/>
            </a:pPr>
            <a:endParaRPr lang="es-PE" sz="2400" i="1" dirty="0">
              <a:solidFill>
                <a:schemeClr val="bg1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6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do lo ha hecho bien: hace oír a los sordos y hablar a los mudos» |  Razones para Cr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1" y="464913"/>
            <a:ext cx="8151299" cy="59230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1430582" y="464913"/>
            <a:ext cx="6712925" cy="977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s-ES" sz="2400" b="1" i="1" dirty="0">
                <a:solidFill>
                  <a:schemeClr val="bg1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Por sus manos cura aún aquella ceguera que distingue entre personas,                             </a:t>
            </a:r>
            <a:endParaRPr lang="es-PE" sz="2400" b="1" i="1" dirty="0">
              <a:solidFill>
                <a:schemeClr val="bg1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709366" y="3246728"/>
            <a:ext cx="5256584" cy="221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>
              <a:buFont typeface="Arial" pitchFamily="34" charset="0"/>
              <a:buNone/>
              <a:defRPr/>
            </a:pPr>
            <a:endParaRPr lang="es-PE" sz="2800" b="1" dirty="0">
              <a:solidFill>
                <a:srgbClr val="FFFF00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29061" y="4014579"/>
            <a:ext cx="7739176" cy="2270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s-ES" sz="2400" b="1" i="1" dirty="0" smtClean="0">
                <a:solidFill>
                  <a:schemeClr val="bg1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aquella </a:t>
            </a:r>
            <a:r>
              <a:rPr lang="es-ES" sz="2400" b="1" i="1" dirty="0">
                <a:solidFill>
                  <a:schemeClr val="bg1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incapacidad de confesar a Cristo </a:t>
            </a:r>
            <a:r>
              <a:rPr lang="es-ES" sz="2400" b="1" i="1" dirty="0" smtClean="0">
                <a:solidFill>
                  <a:schemeClr val="bg1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presente </a:t>
            </a:r>
            <a:r>
              <a:rPr lang="es-ES" sz="2400" b="1" i="1" dirty="0">
                <a:solidFill>
                  <a:schemeClr val="bg1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 los hermanos…</a:t>
            </a:r>
            <a:endParaRPr lang="es-PE" sz="2400" b="1" i="1" dirty="0">
              <a:solidFill>
                <a:schemeClr val="bg1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 continúa haciéndonos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bien,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 aumentando en nosotros el gozo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ser tu presencia misericordiosa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para todo pobre que sufre.  Amén</a:t>
            </a:r>
          </a:p>
          <a:p>
            <a:pPr algn="ctr">
              <a:buFont typeface="Arial" pitchFamily="34" charset="0"/>
              <a:buNone/>
              <a:defRPr/>
            </a:pPr>
            <a:endParaRPr lang="es-PE" sz="2400" b="1" i="1" dirty="0">
              <a:solidFill>
                <a:schemeClr val="bg1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es-PE" sz="2400" b="1" i="1" dirty="0">
              <a:solidFill>
                <a:schemeClr val="bg1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5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4" y="478357"/>
            <a:ext cx="8129480" cy="59095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571747" y="1421287"/>
            <a:ext cx="1900997" cy="5878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_tradnl" sz="26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751 BT" panose="02040503050505020304" pitchFamily="18" charset="0"/>
              </a:rPr>
              <a:t>Motivación: </a:t>
            </a:r>
            <a:endParaRPr lang="es-ES_tradnl" sz="2600" b="1" i="1" dirty="0" smtClean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751 BT" panose="02040503050505020304" pitchFamily="18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47849" y="2112137"/>
            <a:ext cx="4671503" cy="36704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_tradnl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751 BT" panose="02040503050505020304" pitchFamily="18" charset="0"/>
              </a:rPr>
              <a:t>A </a:t>
            </a:r>
            <a:r>
              <a:rPr lang="es-ES_tradnl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751 BT" panose="02040503050505020304" pitchFamily="18" charset="0"/>
              </a:rPr>
              <a:t>través del anuncio profético de la salvación cristiana y sobre todo en el relato de las “cosas buenas que hacía”, la figura del Señor misericordioso atrae hoy las esperanzas de todo aquel que sufre, que necesita de luz y liberación. </a:t>
            </a:r>
            <a:endParaRPr lang="es-ES_tradnl" sz="2600" b="1" dirty="0" smtClean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751 BT" panose="02040503050505020304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_tradnl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751 BT" panose="02040503050505020304" pitchFamily="18" charset="0"/>
              </a:rPr>
              <a:t>E</a:t>
            </a:r>
            <a:r>
              <a:rPr lang="es-ES_tradnl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751 BT" panose="02040503050505020304" pitchFamily="18" charset="0"/>
              </a:rPr>
              <a:t>scuchemos: </a:t>
            </a:r>
            <a:endParaRPr lang="es-ES_tradnl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751 BT" panose="02040503050505020304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s-ES_tradnl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751 BT" panose="02040503050505020304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s-ES_tradnl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751 BT" panose="02040503050505020304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s-ES_tradnl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751 BT" panose="020405030505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4" y="484018"/>
            <a:ext cx="3776421" cy="752355"/>
          </a:xfrm>
          <a:prstGeom prst="roundRect">
            <a:avLst/>
          </a:prstGeom>
          <a:ln>
            <a:noFill/>
          </a:ln>
        </p:spPr>
      </p:pic>
      <p:sp>
        <p:nvSpPr>
          <p:cNvPr id="11" name="Rectángulo redondeado 10"/>
          <p:cNvSpPr>
            <a:spLocks noChangeArrowheads="1"/>
          </p:cNvSpPr>
          <p:nvPr/>
        </p:nvSpPr>
        <p:spPr bwMode="auto">
          <a:xfrm>
            <a:off x="571747" y="478357"/>
            <a:ext cx="3710478" cy="654985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/>
            <a:r>
              <a:rPr lang="es-ES_tradnl" sz="1400" b="1" dirty="0">
                <a:solidFill>
                  <a:srgbClr val="76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LECTIO</a:t>
            </a:r>
            <a:endParaRPr lang="es-PE" sz="1400" b="1" dirty="0">
              <a:solidFill>
                <a:srgbClr val="76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/>
            <a:r>
              <a:rPr lang="es-ES_tradnl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dice el texto</a:t>
            </a:r>
            <a:r>
              <a:rPr lang="es-ES_tradnl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 Marcos </a:t>
            </a:r>
            <a:r>
              <a:rPr lang="es-ES_tradnl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7, 31-37</a:t>
            </a:r>
            <a:endParaRPr lang="es-PE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5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2" y="445609"/>
            <a:ext cx="8133051" cy="599382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571222" y="1154960"/>
            <a:ext cx="309093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aseline="30000" dirty="0" smtClean="0">
                <a:effectLst/>
                <a:latin typeface="Georgia" pitchFamily="18" charset="0"/>
                <a:cs typeface="Times New Roman" pitchFamily="18" charset="0"/>
              </a:rPr>
              <a:t>Marcos</a:t>
            </a:r>
            <a:r>
              <a:rPr lang="es-E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 </a:t>
            </a:r>
            <a:r>
              <a:rPr lang="es-E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7, 31-37</a:t>
            </a:r>
            <a:endParaRPr lang="es-P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61375" y="1651984"/>
            <a:ext cx="296214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PE" sz="2800" dirty="0">
                <a:latin typeface="Comic Sans MS" panose="030F0702030302020204" pitchFamily="66" charset="0"/>
              </a:rPr>
              <a:t>En aquel tiempo, dejó Jesús el territorio de Tiro, pasó por Sidón, y fue hacia el mar de Galilea, atravesando la </a:t>
            </a:r>
            <a:r>
              <a:rPr lang="es-PE" sz="2800" dirty="0" err="1">
                <a:latin typeface="Comic Sans MS" panose="030F0702030302020204" pitchFamily="66" charset="0"/>
              </a:rPr>
              <a:t>Decápolis</a:t>
            </a:r>
            <a:endParaRPr lang="es-E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03" y="452174"/>
            <a:ext cx="8128100" cy="593574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0163" y="1626226"/>
            <a:ext cx="26659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mic Sans MS" panose="030F0702030302020204" pitchFamily="66" charset="0"/>
                <a:cs typeface="Times New Roman" pitchFamily="18" charset="0"/>
              </a:rPr>
              <a:t>Y le presentaron un sordo que, además , apenas podía hablar y le piden que le imponga las manos. </a:t>
            </a:r>
            <a:endParaRPr lang="es-E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4" y="434174"/>
            <a:ext cx="8094972" cy="5992384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51904" y="1865046"/>
            <a:ext cx="303538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Él</a:t>
            </a:r>
          </a:p>
          <a:p>
            <a:pPr algn="ctr"/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apartándolo de la gente, a un lado, le metió los dedos en los oídos y con la saliva le tocó la lengua. </a:t>
            </a:r>
          </a:p>
        </p:txBody>
      </p:sp>
    </p:spTree>
    <p:extLst>
      <p:ext uri="{BB962C8B-B14F-4D97-AF65-F5344CB8AC3E}">
        <p14:creationId xmlns:p14="http://schemas.microsoft.com/office/powerpoint/2010/main" val="23270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2_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9999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33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</TotalTime>
  <Words>1300</Words>
  <Application>Microsoft Office PowerPoint</Application>
  <PresentationFormat>Presentación en pantalla (4:3)</PresentationFormat>
  <Paragraphs>96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31</vt:i4>
      </vt:variant>
    </vt:vector>
  </HeadingPairs>
  <TitlesOfParts>
    <vt:vector size="55" baseType="lpstr">
      <vt:lpstr>Arial Unicode MS</vt:lpstr>
      <vt:lpstr>Adobe Fan Heiti Std B</vt:lpstr>
      <vt:lpstr>Aharoni</vt:lpstr>
      <vt:lpstr>AR CENA</vt:lpstr>
      <vt:lpstr>AR JULIAN</vt:lpstr>
      <vt:lpstr>Arial</vt:lpstr>
      <vt:lpstr>Arial Black</vt:lpstr>
      <vt:lpstr>Arial Rounded MT Bold</vt:lpstr>
      <vt:lpstr>Calibri</vt:lpstr>
      <vt:lpstr>Century751 BT</vt:lpstr>
      <vt:lpstr>Comic Sans MS</vt:lpstr>
      <vt:lpstr>Georgia</vt:lpstr>
      <vt:lpstr>Impact</vt:lpstr>
      <vt:lpstr>Kristen ITC</vt:lpstr>
      <vt:lpstr>Poor Richard</vt:lpstr>
      <vt:lpstr>Script MT Bold</vt:lpstr>
      <vt:lpstr>Times</vt:lpstr>
      <vt:lpstr>Times New Roman</vt:lpstr>
      <vt:lpstr>2_Default Design</vt:lpstr>
      <vt:lpstr>Diseño predeterminado</vt:lpstr>
      <vt:lpstr>1_Tema de Office</vt:lpstr>
      <vt:lpstr>2_Diseño predeterminado</vt:lpstr>
      <vt:lpstr>En blanco</vt:lpstr>
      <vt:lpstr>3_Default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CONCEPCION</cp:lastModifiedBy>
  <cp:revision>81</cp:revision>
  <dcterms:created xsi:type="dcterms:W3CDTF">2018-09-03T14:54:38Z</dcterms:created>
  <dcterms:modified xsi:type="dcterms:W3CDTF">2021-08-30T16:23:41Z</dcterms:modified>
</cp:coreProperties>
</file>