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5EF3A-AEA9-4AF0-96F1-6716E121582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3E50-4B0C-4DE6-A83E-5B30ED7DB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58074-9DD2-4D79-899D-5DCF01039BC7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8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58074-9DD2-4D79-899D-5DCF01039BC7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0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58074-9DD2-4D79-899D-5DCF01039BC7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1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92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77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2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4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3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3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1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85A4-EBCB-43A0-B70B-F0EC7B1F6E56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DE8CD5-4F3A-4237-9196-02BF37D4BD51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475207"/>
            <a:ext cx="8081554" cy="59430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" name="113. Estoy pensando en 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45531" y="6075804"/>
            <a:ext cx="136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Imagen de portada: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Padre Erick Félix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4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2" y="450756"/>
            <a:ext cx="8308853" cy="597617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7332" y="5324404"/>
            <a:ext cx="8240150" cy="9541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– «¿Por qué comen tus discípulos con manos impuras y no siguen la tradición de sus mayores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?».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68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5063" y="450756"/>
            <a:ext cx="8202419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Según eso, los fariseos y los escribas preguntaron a </a:t>
            </a:r>
            <a:r>
              <a:rPr kumimoji="0" lang="es-ES" sz="24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Jesús :</a:t>
            </a:r>
            <a:endParaRPr kumimoji="0" lang="es-ES" sz="2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2" y="435429"/>
            <a:ext cx="8189968" cy="594696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644" y="5089732"/>
            <a:ext cx="8252398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«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Este pueblo me honra con los labios, pero su corazón está lejos de mí. </a:t>
            </a:r>
            <a:r>
              <a:rPr kumimoji="0" lang="es-ES" sz="2600" b="1" i="1" u="none" strike="noStrike" kern="1200" cap="none" spc="0" normalizeH="0" baseline="3000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El culto que me dan está vacío, porque la doctrina  que enseñan son preceptos humanos</a:t>
            </a:r>
            <a:r>
              <a:rPr kumimoji="0" lang="es-PE" sz="26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».</a:t>
            </a:r>
            <a:endParaRPr kumimoji="0" lang="es-ES" sz="26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7986" y="502050"/>
            <a:ext cx="8100765" cy="892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Él  les contestó: </a:t>
            </a:r>
            <a:r>
              <a:rPr kumimoji="0" lang="es-ES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–«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Bien profetizó Isaías de ustedes, hipócritas, como está escrito:</a:t>
            </a:r>
            <a:endParaRPr kumimoji="0" lang="es-ES" sz="26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1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8" y="442394"/>
            <a:ext cx="8167104" cy="5915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050" y="305317"/>
            <a:ext cx="8284672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Ustedes dejan de lado el mandamiento de Dios para aferrase a la tradición de los hombres” Entonces </a:t>
            </a:r>
            <a:r>
              <a:rPr kumimoji="0" lang="es-ES" sz="2600" b="1" i="0" u="none" strike="noStrike" kern="1200" cap="none" spc="0" normalizeH="0" baseline="0" noProof="0" dirty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llamó de nuevo a la gente, les dijo</a:t>
            </a:r>
            <a:r>
              <a:rPr kumimoji="0" lang="es-ES" sz="2600" b="1" i="0" u="none" strike="noStrike" kern="1200" cap="none" spc="0" normalizeH="0" baseline="0" noProof="0" dirty="0" smtClean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:</a:t>
            </a:r>
            <a:endParaRPr kumimoji="0" lang="es-ES" sz="2600" b="1" i="0" u="none" strike="noStrike" kern="1200" cap="none" spc="0" normalizeH="0" baseline="0" noProof="0" dirty="0">
              <a:ln w="6600">
                <a:solidFill>
                  <a:srgbClr val="250E0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050" y="5065118"/>
            <a:ext cx="8223711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- “Escuchen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todos y entiendan;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nada que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entre de fuera puede hacer al hombre impuro;  lo que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sale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de dentro es lo que hace impuro al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250E0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hombre”.</a:t>
            </a:r>
            <a:endParaRPr kumimoji="0" lang="es-ES" sz="2600" b="1" i="0" u="none" strike="noStrike" kern="1200" cap="none" spc="0" normalizeH="0" baseline="0" noProof="0" dirty="0">
              <a:ln w="6600">
                <a:solidFill>
                  <a:srgbClr val="250E0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18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1" y="471553"/>
            <a:ext cx="8197139" cy="594851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3221" y="441777"/>
            <a:ext cx="819713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“Porque de 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dentro, del corazón del hombre, salen los malos propósitos, fornicaciones</a:t>
            </a:r>
            <a:r>
              <a:rPr kumimoji="0" lang="es-ES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, robos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, homicidios,  </a:t>
            </a:r>
            <a:endParaRPr kumimoji="0" lang="es-ES" sz="26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2261" y="5066442"/>
            <a:ext cx="804359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 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adulterios, </a:t>
            </a:r>
            <a:r>
              <a:rPr kumimoji="0" lang="es-ES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codicias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, injusticias, fraudes, </a:t>
            </a:r>
            <a:r>
              <a:rPr kumimoji="0" lang="es-ES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desenfreno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, envidia, </a:t>
            </a:r>
            <a:r>
              <a:rPr kumimoji="0" lang="es-ES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difamación</a:t>
            </a:r>
            <a:r>
              <a:rPr kumimoji="0" lang="es-ES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, orgullo, frivolidad.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Todas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estas maldades salen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de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dentro y hacen al 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hombre </a:t>
            </a:r>
            <a:r>
              <a:rPr kumimoji="0" lang="es-PE" sz="2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impuro</a:t>
            </a:r>
            <a:r>
              <a:rPr kumimoji="0" lang="es-PE" sz="26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».</a:t>
            </a:r>
            <a:endParaRPr kumimoji="0" lang="es-ES" sz="26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87824" y="4509120"/>
            <a:ext cx="5846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charset="0"/>
              </a:rPr>
              <a:t>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7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98" y="478971"/>
            <a:ext cx="8142514" cy="5886996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1252222" y="570126"/>
            <a:ext cx="6336704" cy="7200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Preguntas para la lectura: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52222" y="2238103"/>
            <a:ext cx="6907709" cy="33005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Inverted">
              <a:avLst/>
            </a:prstTxWarp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600" b="1" i="0" u="none" strike="noStrike" kern="1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ahoma" pitchFamily="34" charset="0"/>
              </a:rPr>
              <a:t>¿Qué molesta a los </a:t>
            </a:r>
            <a:endParaRPr kumimoji="0" lang="es-PE" sz="3600" b="1" i="0" u="none" strike="noStrike" kern="10" cap="none" spc="0" normalizeH="0" baseline="0" noProof="0" dirty="0" smtClean="0">
              <a:ln w="6600">
                <a:solidFill>
                  <a:srgbClr val="190909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ahoma" pitchFamily="34" charset="0"/>
              </a:rPr>
              <a:t>fariseos </a:t>
            </a:r>
            <a:r>
              <a:rPr kumimoji="0" lang="es-PE" sz="3600" b="1" i="0" u="none" strike="noStrike" kern="1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ahoma" pitchFamily="34" charset="0"/>
              </a:rPr>
              <a:t>y a los letrados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ahoma" pitchFamily="34" charset="0"/>
              </a:rPr>
              <a:t>en la conducta de los discípulos?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3600" b="1" i="0" u="none" strike="noStrike" kern="10" cap="none" spc="0" normalizeH="0" baseline="0" noProof="0" dirty="0">
              <a:ln w="6600">
                <a:solidFill>
                  <a:srgbClr val="190909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439346"/>
            <a:ext cx="8168640" cy="59614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197127" y="1543056"/>
            <a:ext cx="2363399" cy="28997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¿Qué actitud </a:t>
            </a:r>
            <a:endParaRPr kumimoji="0" lang="es-ES_tradnl" sz="3200" b="1" i="0" u="none" strike="noStrike" kern="1200" cap="none" spc="0" normalizeH="0" baseline="0" noProof="0" dirty="0" smtClean="0">
              <a:ln w="6600">
                <a:solidFill>
                  <a:srgbClr val="190909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quare721 BT" panose="020B0504020202060204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denuncia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n ellos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con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el </a:t>
            </a:r>
            <a:endParaRPr kumimoji="0" lang="es-ES_tradnl" sz="3200" b="1" i="0" u="none" strike="noStrike" kern="1200" cap="none" spc="0" normalizeH="0" baseline="0" noProof="0" dirty="0" smtClean="0">
              <a:ln w="6600">
                <a:solidFill>
                  <a:srgbClr val="190909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quare721 BT" panose="020B0504020202060204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texto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de </a:t>
            </a:r>
            <a:endParaRPr kumimoji="0" lang="es-ES_tradnl" sz="3200" b="1" i="0" u="none" strike="noStrike" kern="1200" cap="none" spc="0" normalizeH="0" baseline="0" noProof="0" dirty="0" smtClean="0">
              <a:ln w="6600">
                <a:solidFill>
                  <a:srgbClr val="190909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quare721 BT" panose="020B0504020202060204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Isaías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Tahoma" pitchFamily="34" charset="0"/>
                <a:cs typeface="Tahoma" pitchFamily="34" charset="0"/>
              </a:rPr>
              <a:t>?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190909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quare721 BT" panose="020B0504020202060204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10" cap="none" spc="0" normalizeH="0" baseline="0" noProof="0" dirty="0">
              <a:ln w="6600">
                <a:solidFill>
                  <a:srgbClr val="190909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quare721 BT" panose="020B050402020206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166948" y="439346"/>
            <a:ext cx="6333326" cy="6682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6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¿Cómo les llama Jesús? </a:t>
            </a:r>
          </a:p>
        </p:txBody>
      </p:sp>
    </p:spTree>
    <p:extLst>
      <p:ext uri="{BB962C8B-B14F-4D97-AF65-F5344CB8AC3E}">
        <p14:creationId xmlns:p14="http://schemas.microsoft.com/office/powerpoint/2010/main" val="26605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04" y="478971"/>
            <a:ext cx="8125099" cy="5913119"/>
          </a:xfrm>
          <a:prstGeom prst="rect">
            <a:avLst/>
          </a:prstGeom>
        </p:spPr>
      </p:pic>
      <p:sp>
        <p:nvSpPr>
          <p:cNvPr id="7" name="5 Rectángulo"/>
          <p:cNvSpPr/>
          <p:nvPr/>
        </p:nvSpPr>
        <p:spPr>
          <a:xfrm>
            <a:off x="628676" y="5250605"/>
            <a:ext cx="7825688" cy="93248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¿</a:t>
            </a: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Qué hace impuro a las personas?, ¿Cuál es la raíz del mal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?.</a:t>
            </a:r>
            <a:endParaRPr kumimoji="0" lang="es-PE" sz="3600" b="1" i="0" u="none" strike="noStrike" kern="1200" cap="none" spc="0" normalizeH="0" baseline="0" noProof="0" dirty="0">
              <a:ln w="6600">
                <a:solidFill>
                  <a:srgbClr val="68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57942" y="1301258"/>
            <a:ext cx="6992983" cy="149419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Luego el Señor se dirige a la gente. </a:t>
            </a:r>
            <a:endParaRPr kumimoji="0" lang="es-ES_tradnl" sz="3600" b="1" i="0" u="none" strike="noStrike" kern="1200" cap="none" spc="0" normalizeH="0" baseline="0" noProof="0" dirty="0" smtClean="0">
              <a:ln w="6600">
                <a:solidFill>
                  <a:srgbClr val="68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¿</a:t>
            </a:r>
            <a:r>
              <a:rPr kumimoji="0" lang="es-ES_tradnl" sz="3600" b="1" i="0" u="none" strike="noStrike" kern="1200" cap="none" spc="0" normalizeH="0" baseline="0" noProof="0" dirty="0">
                <a:ln w="6600">
                  <a:solidFill>
                    <a:srgbClr val="68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Qué les dice? </a:t>
            </a:r>
            <a:endParaRPr kumimoji="0" lang="es-PE" sz="3600" b="1" i="0" u="none" strike="noStrike" kern="1200" cap="none" spc="0" normalizeH="0" baseline="0" noProof="0" dirty="0">
              <a:ln w="6600">
                <a:solidFill>
                  <a:srgbClr val="68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8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o contiene una imagen de: {{ pinTitle 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" y="441369"/>
            <a:ext cx="8064896" cy="59768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539552" y="548680"/>
            <a:ext cx="3168352" cy="9982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34343" y="1415135"/>
            <a:ext cx="267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 Cond" pitchFamily="34" charset="0"/>
                <a:ea typeface="+mn-ea"/>
                <a:cs typeface="+mn-cs"/>
              </a:rPr>
              <a:t>Motivación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 Cond" pitchFamily="34" charset="0"/>
                <a:ea typeface="+mn-ea"/>
                <a:cs typeface="+mn-cs"/>
              </a:rPr>
              <a:t>: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 Cond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" y="387551"/>
            <a:ext cx="3292569" cy="845101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775613" y="423951"/>
            <a:ext cx="2715243" cy="64389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MEDITATIO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ME dice el texto?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548604" y="4140049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 Cond" pitchFamily="34" charset="0"/>
                <a:ea typeface="+mn-ea"/>
                <a:cs typeface="+mn-cs"/>
              </a:rPr>
              <a:t>También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 Cond" pitchFamily="34" charset="0"/>
                <a:ea typeface="+mn-ea"/>
                <a:cs typeface="+mn-cs"/>
              </a:rPr>
              <a:t>nosotros estamos tentados de caer en una religiosidad ritual y legalista, olvidándonos de que la fe es algo que debe agarrarnos por dentro. Por eso es necesario que meditemos en torno a lo esencial, para descubrir de dónde brota nuestra relación con Dios.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 Con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5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7" y="470261"/>
            <a:ext cx="8180251" cy="59131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CuadroTexto"/>
          <p:cNvSpPr txBox="1"/>
          <p:nvPr/>
        </p:nvSpPr>
        <p:spPr>
          <a:xfrm>
            <a:off x="571970" y="395263"/>
            <a:ext cx="8031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Este pueblo me honra con los labios, pero su corazón está lejos de mí.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7993" y="4495886"/>
            <a:ext cx="8017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¿Te sientes aludido en esta frase?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¿En qué sentido 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 hace reflexionar sobre 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 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relación con 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Dios?.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>
                    <a:lumMod val="95000"/>
                    <a:lumOff val="5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0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498143"/>
            <a:ext cx="8140814" cy="592058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1162" y="4745152"/>
            <a:ext cx="81744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valoro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más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mi vida de fe: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conversión del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lumMod val="50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corazón o el cumplimiento exacto de devociones y tradiciones?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C0504D">
                    <a:lumMod val="50000"/>
                    <a:alpha val="60000"/>
                  </a:srgbClr>
                </a:glow>
                <a:outerShdw blurRad="50800" dist="38100" dir="10800000" algn="r" rotWithShape="0">
                  <a:srgbClr val="421906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851" y="2724490"/>
            <a:ext cx="1680754" cy="116379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752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605" y="437416"/>
            <a:ext cx="4010051" cy="661853"/>
          </a:xfrm>
          <a:prstGeom prst="round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52947" y="511003"/>
            <a:ext cx="4333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Marcos 7,1-8. 14-15. 21-23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995689" y="3631474"/>
            <a:ext cx="7131821" cy="18343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L O  Q U E  V A L E   </a:t>
            </a:r>
            <a:r>
              <a:rPr kumimoji="0" lang="pt-BR" sz="32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E</a:t>
            </a:r>
            <a:r>
              <a:rPr kumimoji="0" lang="pt-BR" sz="32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 S  L 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/>
                </a:solidFill>
                <a:effectLst/>
                <a:uLnTx/>
                <a:uFillTx/>
                <a:latin typeface="Gill Sans Ultra Bold Condensed" panose="020B0A06020104020203" pitchFamily="34" charset="0"/>
                <a:ea typeface="+mn-ea"/>
                <a:cs typeface="+mn-cs"/>
              </a:rPr>
              <a:t>D E   A D E N T R 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EEECE1"/>
              </a:solidFill>
              <a:effectLst/>
              <a:uLnTx/>
              <a:uFillTx/>
              <a:latin typeface="Gill Sans Ultra Bold Condensed" panose="020B0A06020104020203" pitchFamily="34" charset="0"/>
              <a:ea typeface="+mn-ea"/>
              <a:cs typeface="+mn-c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636327" y="6011996"/>
            <a:ext cx="2824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6200000" sx="101000" sy="101000" rotWithShape="0">
                    <a:prstClr val="black"/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29 agosto 2021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dir="16200000" sx="101000" sy="101000" rotWithShape="0">
                  <a:prstClr val="black"/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15" name="Picture 203" descr="lectio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6" y="511003"/>
            <a:ext cx="38417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9" y="511003"/>
            <a:ext cx="3297936" cy="44500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Rectángulo 9"/>
          <p:cNvSpPr/>
          <p:nvPr/>
        </p:nvSpPr>
        <p:spPr>
          <a:xfrm>
            <a:off x="1303714" y="489002"/>
            <a:ext cx="3049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LECTIO DIVINA – DOMINGO 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22º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–Ciclo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 QUE VALE ES LO DE ADENTRO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3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9" y="471568"/>
            <a:ext cx="8135112" cy="589439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58664" y="4648178"/>
            <a:ext cx="7042781" cy="15696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¿En qué momentos de nuestras vidas nos importa más la “apariencia”?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421906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9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499435"/>
            <a:ext cx="8119210" cy="5892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395953" y="423975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+mn-cs"/>
              </a:rPr>
              <a:t>* Evaluando lo que hay en nuestro corazón,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98155" y="4031784"/>
            <a:ext cx="42323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¿o nos hemos contaminado </a:t>
            </a: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las 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manos con </a:t>
            </a: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su 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egoísmo, engaño y superficialidad?</a:t>
            </a:r>
            <a:endParaRPr kumimoji="0" lang="es-PE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2276" y="3194560"/>
            <a:ext cx="303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¿somos presencia </a:t>
            </a: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de 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verdad, </a:t>
            </a: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de 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justicia, </a:t>
            </a: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              de solidaridad </a:t>
            </a:r>
            <a:endParaRPr kumimoji="0" lang="es-ES_tradnl" sz="2800" b="1" i="1" u="none" strike="noStrike" kern="1200" cap="none" spc="0" normalizeH="0" baseline="0" noProof="0" dirty="0">
              <a:ln w="6600">
                <a:solidFill>
                  <a:srgbClr val="190909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190909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en el mundo? </a:t>
            </a:r>
            <a:endParaRPr kumimoji="0" lang="es-PE" sz="2800" b="1" i="1" u="none" strike="noStrike" kern="1200" cap="none" spc="0" normalizeH="0" baseline="0" noProof="0" dirty="0">
              <a:ln w="6600">
                <a:solidFill>
                  <a:srgbClr val="190909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1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5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orial La 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477518"/>
            <a:ext cx="8170432" cy="58971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2457" y="1559754"/>
            <a:ext cx="333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sng" strike="noStrike" kern="1200" cap="none" spc="0" normalizeH="0" baseline="0" noProof="0" dirty="0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Motivación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:</a:t>
            </a:r>
            <a:endParaRPr kumimoji="0" lang="es-ES_tradnl" sz="2800" b="1" i="0" u="none" strike="noStrike" kern="1200" cap="none" spc="0" normalizeH="0" baseline="0" noProof="0" dirty="0">
              <a:ln w="660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5" y="521980"/>
            <a:ext cx="2909595" cy="1037773"/>
          </a:xfrm>
          <a:prstGeom prst="roundRect">
            <a:avLst/>
          </a:prstGeom>
        </p:spPr>
      </p:pic>
      <p:sp>
        <p:nvSpPr>
          <p:cNvPr id="6" name="Rectángulo redondeado 5"/>
          <p:cNvSpPr>
            <a:spLocks noChangeArrowheads="1"/>
          </p:cNvSpPr>
          <p:nvPr/>
        </p:nvSpPr>
        <p:spPr bwMode="auto">
          <a:xfrm>
            <a:off x="561441" y="537559"/>
            <a:ext cx="2851459" cy="871939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ORATIO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380772" y="2127437"/>
            <a:ext cx="8292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 </a:t>
            </a:r>
            <a:r>
              <a:rPr kumimoji="0" lang="es-PE" sz="2800" b="1" i="1" u="none" strike="noStrike" kern="1200" cap="none" spc="0" normalizeH="0" baseline="0" noProof="0" dirty="0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un corazón purificado por la Palabra puede brotar la oración sincera y una relación con el Padre fundamentada no en ritos vacíos, sino en actitudes que nacen de lo más profundo del ser humano.</a:t>
            </a:r>
            <a:endParaRPr kumimoji="0" lang="es-ES_tradnl" sz="2800" b="1" i="1" u="none" strike="noStrike" kern="1200" cap="none" spc="0" normalizeH="0" baseline="0" noProof="0" dirty="0">
              <a:ln w="660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3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0" y="506480"/>
            <a:ext cx="8167353" cy="5894320"/>
          </a:xfrm>
          <a:prstGeom prst="rect">
            <a:avLst/>
          </a:prstGeom>
        </p:spPr>
      </p:pic>
      <p:sp>
        <p:nvSpPr>
          <p:cNvPr id="5" name="2 CuadroTexto"/>
          <p:cNvSpPr txBox="1"/>
          <p:nvPr/>
        </p:nvSpPr>
        <p:spPr>
          <a:xfrm>
            <a:off x="487251" y="506480"/>
            <a:ext cx="2462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 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Luego de un tiempo de oración personal, podemos compartir en voz alta nuestra oración, </a:t>
            </a:r>
          </a:p>
        </p:txBody>
      </p:sp>
    </p:spTree>
    <p:extLst>
      <p:ext uri="{BB962C8B-B14F-4D97-AF65-F5344CB8AC3E}">
        <p14:creationId xmlns:p14="http://schemas.microsoft.com/office/powerpoint/2010/main" val="3257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3" y="485099"/>
            <a:ext cx="8061033" cy="5898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56373" y="989180"/>
            <a:ext cx="2961897" cy="5016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que procede honradamente y practica la justi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ia, el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que 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tiene intenciones leales y no calumnia con su lengua.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047817" y="98909"/>
            <a:ext cx="2480166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ca-ES" sz="66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66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8541" y="4597669"/>
            <a:ext cx="3630706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Señor, ¿quién puede hospedarse en tu casa?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8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🌟💬😉💬🌟 Hacer el bien, sin mirar a quien, Reflexión para aprender a  hacer las cosas sin esperar nada a cambio 🌟💬😉💬🌟 | Tarjetit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2" y="477569"/>
            <a:ext cx="8080575" cy="58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01989" y="391494"/>
            <a:ext cx="7153835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que no hace mal a su prójimo,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ni 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difama al vecino, el que considera despreciable 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al impío 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honra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                                                           los que temen al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99130" y="4672040"/>
            <a:ext cx="588981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Señor, ¿quién puede hospedarse en tu casa?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" y="456764"/>
            <a:ext cx="8168206" cy="5944036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98011" y="4183408"/>
            <a:ext cx="3630706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Señor, ¿quién puede hospedarse en tu casa?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36727" y="523015"/>
            <a:ext cx="7153274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que </a:t>
            </a: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no presta dinero a usura                  ni acepta soborno contra el inocente.        El que así obra nunca fallará.</a:t>
            </a:r>
          </a:p>
        </p:txBody>
      </p:sp>
    </p:spTree>
    <p:extLst>
      <p:ext uri="{BB962C8B-B14F-4D97-AF65-F5344CB8AC3E}">
        <p14:creationId xmlns:p14="http://schemas.microsoft.com/office/powerpoint/2010/main" val="41884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868091" y="449364"/>
            <a:ext cx="3801837" cy="2308324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Hablando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sobre la pureza de intención, San Vicente nos recuerda que hemos de realizar nuestras acciones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para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agradar a Dios: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50800" dist="38100" dir="10800000" algn="r" rotWithShape="0">
                  <a:srgbClr val="3A1D00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6330" y="3263015"/>
            <a:ext cx="81958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Dios no se fija tanto en el exterior de nuestras acciones como en el grado de amor y en la pureza de intención con que las hacemos. Las acciones pequeñas, hechas por agradar a Dios, no están tan sujetas a la vana gloria como las otras acciones más brillantes, que muchas  veces se van en humos. En fin, si queremos agradar a Dios en las acciones grandes, hemos de habituarnos a agradarle en las pequeñas.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(XI, 751)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86000" y="282883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50800" dist="38100" sx="101000" sy="101000" algn="l" rotWithShape="0">
                  <a:srgbClr val="3A1D00"/>
                </a:outerShdw>
              </a:effectLst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4" y="455421"/>
            <a:ext cx="3659992" cy="845101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07293" y="539517"/>
            <a:ext cx="3302859" cy="67691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CONTEMPLATIO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me lleva a hacer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06991" y="1324370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Motivación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27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" y="498242"/>
            <a:ext cx="8184480" cy="59088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0908" y="3852541"/>
            <a:ext cx="8308667" cy="255454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la abundancia del corazón habla la boca; de ordinario,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las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acciones exteriores son un testimonio de lo interior;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los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que tienen verdadera caridad por dentro, la demuestran por fuera. Es propio del fuego iluminar y calentar, y es propio del amor respetar y complacer a la persona amada.                                             </a:t>
            </a:r>
            <a:r>
              <a:rPr kumimoji="0" lang="es-P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(S. Vicente de Paúl XI,556)</a:t>
            </a:r>
          </a:p>
        </p:txBody>
      </p:sp>
      <p:sp>
        <p:nvSpPr>
          <p:cNvPr id="5" name="AutoShape 2" descr="https://entrenatuvida.files.wordpress.com/2014/09/150-abundancia.png?w=560&amp;h=3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2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8497" y="168275"/>
            <a:ext cx="1801002" cy="18384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734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112" y="444137"/>
            <a:ext cx="8167247" cy="5956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979766" y="672938"/>
            <a:ext cx="3336701" cy="11977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Compromiso: </a:t>
            </a:r>
            <a:br>
              <a:rPr kumimoji="0" lang="es-PE" sz="1200" b="0" i="0" u="none" strike="noStrike" kern="1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</a:br>
            <a:endParaRPr kumimoji="0" lang="es-PE" sz="1200" b="0" i="0" u="none" strike="noStrike" kern="1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13113" y="1423175"/>
            <a:ext cx="4776163" cy="40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A0D00">
                      <a:alpha val="40000"/>
                    </a:srgbClr>
                  </a:glow>
                  <a:outerShdw blurRad="50800" dist="38100" dir="10800000" algn="r" rotWithShape="0">
                    <a:srgbClr val="54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Descubrir las actitudes fariseas que existen en mi relación con Dios,        en mi vivencia de la fe.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A0D00">
                    <a:alpha val="40000"/>
                  </a:srgbClr>
                </a:glow>
                <a:outerShdw blurRad="50800" dist="38100" dir="10800000" algn="r" rotWithShape="0">
                  <a:srgbClr val="54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A0D00">
                      <a:alpha val="40000"/>
                    </a:srgbClr>
                  </a:glow>
                  <a:outerShdw blurRad="50800" dist="38100" dir="10800000" algn="r" rotWithShape="0">
                    <a:srgbClr val="54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Pedirle a Dios la gracia para purificar las intenciones 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A0D00">
                      <a:alpha val="40000"/>
                    </a:srgbClr>
                  </a:glow>
                  <a:outerShdw blurRad="50800" dist="38100" dir="10800000" algn="r" rotWithShape="0">
                    <a:srgbClr val="54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de 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A0D00">
                      <a:alpha val="40000"/>
                    </a:srgbClr>
                  </a:glow>
                  <a:outerShdw blurRad="50800" dist="38100" dir="10800000" algn="r" rotWithShape="0">
                    <a:srgbClr val="54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 corazón.</a:t>
            </a:r>
          </a:p>
        </p:txBody>
      </p:sp>
    </p:spTree>
    <p:extLst>
      <p:ext uri="{BB962C8B-B14F-4D97-AF65-F5344CB8AC3E}">
        <p14:creationId xmlns:p14="http://schemas.microsoft.com/office/powerpoint/2010/main" val="3142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5" y="412052"/>
            <a:ext cx="8314072" cy="602358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521825" y="5690247"/>
            <a:ext cx="481562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Cantos sugeridos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Danos un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corazón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5078" y="412052"/>
            <a:ext cx="8181241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Ambientación</a:t>
            </a:r>
            <a:r>
              <a:rPr kumimoji="0" lang="es-ES_tradnl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</a:t>
            </a:r>
            <a:r>
              <a:rPr kumimoji="0" lang="es-PE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Cirio, Biblia sobre un corazón grande en cartulina, otros más pequeños con los nombres de los participantes.</a:t>
            </a:r>
            <a:endParaRPr kumimoji="0" lang="es-ES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11086" y="3979816"/>
            <a:ext cx="78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José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1017" y="4349148"/>
            <a:ext cx="78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Silvia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26710" y="3309267"/>
            <a:ext cx="78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Teresa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6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97" y="420451"/>
            <a:ext cx="8265416" cy="6070501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3609920" y="1224939"/>
            <a:ext cx="5033554" cy="4819123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 Jesús,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Tú que siempre viviste la verdad,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la anunciaste,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porque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Tú eres la verdad,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 pido que me ayudes a tener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actitud y una disposición 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coherencia y transparencia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rectitud y de nobleza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en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vida de fe,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que busque vivir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lo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me pides,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que lo que creo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no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teoría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sino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vida,             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325463" y="3208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67632" y="549449"/>
            <a:ext cx="227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97" y="420451"/>
            <a:ext cx="8265416" cy="6070501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3622766" y="845257"/>
            <a:ext cx="5001541" cy="4972070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sea rito sino actitud,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no sea palabras sino gestos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unión y comunión contigo, 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que dé a conocer mi fe en ti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mi vida y mis palabras,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viviendo lo que creo,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siendo como Tú,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actuando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Tú,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una disposición continua de búsqueda,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comunión e identificación contigo.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así sea.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325463" y="3208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" y="462398"/>
            <a:ext cx="8100508" cy="59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87098" y="6369831"/>
            <a:ext cx="5605376" cy="461665"/>
          </a:xfrm>
          <a:prstGeom prst="rect">
            <a:avLst/>
          </a:prstGeom>
          <a:solidFill>
            <a:srgbClr val="2E540E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Divina:  Padre César Chávez 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Alva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(Chuno)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Caycho Vela  - Hija de la Caridad de San Vicente de Paúl</a:t>
            </a:r>
          </a:p>
        </p:txBody>
      </p:sp>
      <p:pic>
        <p:nvPicPr>
          <p:cNvPr id="7176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4" y="478971"/>
            <a:ext cx="8144039" cy="5890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06211" y="547279"/>
            <a:ext cx="2672714" cy="102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¡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OH MARÍA SIN PECADO CONCEBIDA,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7622" y="547279"/>
            <a:ext cx="2551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RUEGA POR NOSOTROS QUE RECURRIMOS A TI!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75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9/d0/75/b9d0753a64a72e7ec8aae87467976a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" y="473889"/>
            <a:ext cx="8163830" cy="5918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12626" y="534479"/>
            <a:ext cx="37092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AMBIENTACIÓN</a:t>
            </a:r>
            <a:r>
              <a:rPr kumimoji="0" lang="es-ES_tradnl" sz="2400" b="1" i="1" u="none" strike="noStrike" kern="1200" cap="none" spc="50" normalizeH="0" baseline="0" noProof="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: </a:t>
            </a:r>
            <a:endParaRPr kumimoji="0" lang="es-ES" sz="2400" b="1" i="1" u="none" strike="noStrike" kern="1200" cap="none" spc="50" normalizeH="0" baseline="0" noProof="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</a:effectLst>
              <a:uLnTx/>
              <a:uFillTx/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6332" y="1258790"/>
            <a:ext cx="3326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La Palabra de Dios siempre es portadora de vida y liberación para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el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ser humano. 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1585730" y="2922230"/>
            <a:ext cx="5833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iremos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viendo que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es la apariencia externa, lo que hagamos ante los demás, lo que nos hace ser mejores, es nuestra actitud interior la que nos lleva a actuar con justicia y a hacer el bien. </a:t>
            </a:r>
            <a:endParaRPr kumimoji="0" lang="es-PE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Pidamos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hoy al Señor que podamos descubrir lo esencial del mensaje evangélico.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5048213" y="996144"/>
            <a:ext cx="3644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Jesús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nos ofrece un mensaje que irá suavizando el egoísmo de nuestro corazón; 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4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3439647" y="398363"/>
            <a:ext cx="3168352" cy="516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1.- Oración inicial</a:t>
            </a:r>
            <a:endParaRPr kumimoji="0" lang="es-ES" sz="2800" b="1" i="0" u="none" strike="noStrike" kern="1200" cap="none" spc="0" normalizeH="0" baseline="0" noProof="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0" cap="none" spc="0" normalizeH="0" baseline="0" noProof="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9935" y="987295"/>
            <a:ext cx="3614385" cy="5065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Abre nuestra mente, Señor, y purifica nuestro                                corazón:  Haz que desde su interior               brote constante el     bien hacia todos.             Tú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sabes lo que hay dentro de cada uno, y Tú puedes renovar nuestra escucha y nuestro cumplimiento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984124" y="1056967"/>
            <a:ext cx="3696236" cy="480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Fortalece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nuestra voluntad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 para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que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         no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nos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               conformemos con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invocar tu nombre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sin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practicar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tus preceptos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Y transforma nuestra              fe para que unida a nuestra vida sea en todo momento espejo vivo de la palabra escuchada. AMÉN.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1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lícula evangélica &quot;Mensajero del evangelio&quot; Escena 2 - Cristo es Dios encarnado #DiosTodopoderoso #Biblia #Jesús #Evangelio #MisteriosDelaBiblia #VideosCristianos #ReligiónChina #PelículaDeJesús #LaVidaEterna #PelículaReligiosa #ElReinoDeDios #LaSegundaVenidaDeJesús #Buscar #proverbios #servir #interce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7" y="478971"/>
            <a:ext cx="8126923" cy="59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652536" y="1842232"/>
            <a:ext cx="2232248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itchFamily="18" charset="0"/>
                <a:ea typeface="+mn-ea"/>
                <a:cs typeface="Raavi" pitchFamily="2"/>
              </a:rPr>
              <a:t>Motivación:</a:t>
            </a: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itchFamily="18" charset="0"/>
                <a:ea typeface="+mn-ea"/>
                <a:cs typeface="Raavi" pitchFamily="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6185" y="2786439"/>
            <a:ext cx="6305116" cy="3416320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2A0C04"/>
                  </a:glow>
                  <a:outerShdw blurRad="101600" dist="38100" algn="l" rotWithShape="0">
                    <a:srgbClr val="C00000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Raavi" pitchFamily="2"/>
              </a:rPr>
              <a:t>Con los problemas tan graves de nuestro mundo, es clara la invitación de Jesús a no entretenernos en debates innecesarios y sí en buscar lo esencial de una religiosidad que debe ser sincera, profunda y muy unida a los problemas reales de nuestro tiempo, desde el inmenso amor que Dios tiene por la humanidad y que nosotros debemos hacer presente. Escuchemos.</a:t>
            </a:r>
            <a:endParaRPr kumimoji="0" lang="es-ES_tradnl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2A0C04"/>
                </a:glow>
                <a:outerShdw blurRad="101600" dist="38100" algn="l" rotWithShape="0">
                  <a:srgbClr val="C00000"/>
                </a:outerShdw>
              </a:effectLst>
              <a:uLnTx/>
              <a:uFillTx/>
              <a:latin typeface="Britannic Bold" panose="020B0903060703020204" pitchFamily="34" charset="0"/>
              <a:ea typeface="+mn-ea"/>
              <a:cs typeface="Raavi" pitchFamily="2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6" y="478971"/>
            <a:ext cx="3110788" cy="845101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546262" y="549096"/>
            <a:ext cx="3126984" cy="70485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LECTIO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 dice el texto</a:t>
            </a: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Marcos 1-8.14-15.21</a:t>
            </a: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23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47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7" y="470262"/>
            <a:ext cx="8224916" cy="6020919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77874" y="539931"/>
            <a:ext cx="4857031" cy="355841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Marcos 7, 1-8.14-15.21-23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8217" y="4737447"/>
            <a:ext cx="8224916" cy="16927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En aquel tiempo,  se acercó a Jesús un grupo de fariseos con algunos escribas de Jerusalén, y vieron que algunos  discípulos comían con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manos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impuras,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               es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decir, sin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lavarse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las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manos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. 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5" y="482454"/>
            <a:ext cx="8106888" cy="592705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3738" y="4956249"/>
            <a:ext cx="8030875" cy="129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Los fariseos, como los demás judíos, no comen sin antes haberse lavado las manos  meticulosamente,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aferrándose a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la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tradición de sus mayores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,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y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36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" y="468957"/>
            <a:ext cx="8124226" cy="594926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2633" y="5005746"/>
            <a:ext cx="8345730" cy="129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al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volver de la plaza, no comen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sin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lavarse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antes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y se aferran a otras muchas  tradiciones, de lavar vasos,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jarras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 charset="0"/>
              </a:rPr>
              <a:t>y ollas. 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53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1306</Words>
  <Application>Microsoft Office PowerPoint</Application>
  <PresentationFormat>Presentación en pantalla (4:3)</PresentationFormat>
  <Paragraphs>119</Paragraphs>
  <Slides>33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27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61" baseType="lpstr">
      <vt:lpstr>Adobe Fan Heiti Std B</vt:lpstr>
      <vt:lpstr>Aharoni</vt:lpstr>
      <vt:lpstr>Arial</vt:lpstr>
      <vt:lpstr>Arial Black</vt:lpstr>
      <vt:lpstr>Arial Narrow</vt:lpstr>
      <vt:lpstr>Arial Rounded MT Bold</vt:lpstr>
      <vt:lpstr>Arial Unicode MS</vt:lpstr>
      <vt:lpstr>Berlin Sans FB</vt:lpstr>
      <vt:lpstr>Britannic Bold</vt:lpstr>
      <vt:lpstr>Calibri</vt:lpstr>
      <vt:lpstr>Comic Sans MS</vt:lpstr>
      <vt:lpstr>Franklin Gothic Demi</vt:lpstr>
      <vt:lpstr>Georgia</vt:lpstr>
      <vt:lpstr>Gill Sans Ultra Bold Condensed</vt:lpstr>
      <vt:lpstr>Impact</vt:lpstr>
      <vt:lpstr>Kristen ITC</vt:lpstr>
      <vt:lpstr>Lucida Calligraphy</vt:lpstr>
      <vt:lpstr>Poor Richard</vt:lpstr>
      <vt:lpstr>Raavi</vt:lpstr>
      <vt:lpstr>Rockwell</vt:lpstr>
      <vt:lpstr>Segoe UI</vt:lpstr>
      <vt:lpstr>Segoe UI Black</vt:lpstr>
      <vt:lpstr>Segoe UI Semibold</vt:lpstr>
      <vt:lpstr>Square721 BT</vt:lpstr>
      <vt:lpstr>Tahoma</vt:lpstr>
      <vt:lpstr>Tekton Pro Cond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12</cp:revision>
  <dcterms:created xsi:type="dcterms:W3CDTF">2021-08-23T14:41:47Z</dcterms:created>
  <dcterms:modified xsi:type="dcterms:W3CDTF">2021-08-23T16:01:21Z</dcterms:modified>
</cp:coreProperties>
</file>