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39"/>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C56E3-8B12-4615-A0DD-41004438570E}" type="datetimeFigureOut">
              <a:rPr lang="en-US" smtClean="0"/>
              <a:t>8/9/2021</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74AF2-45F5-4655-805F-592C180B7161}" type="slidenum">
              <a:rPr lang="en-US" smtClean="0"/>
              <a:t>‹Nº›</a:t>
            </a:fld>
            <a:endParaRPr lang="en-US"/>
          </a:p>
        </p:txBody>
      </p:sp>
    </p:spTree>
    <p:extLst>
      <p:ext uri="{BB962C8B-B14F-4D97-AF65-F5344CB8AC3E}">
        <p14:creationId xmlns:p14="http://schemas.microsoft.com/office/powerpoint/2010/main" val="123758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F57405-DC45-4093-9561-4B1B7FA3757C}"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61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F57405-DC45-4093-9561-4B1B7FA3757C}"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75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44664-500F-48A2-BCE4-B01BB1409E1C}" type="slidenum">
              <a:rPr kumimoji="0" lang="es-E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91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44664-500F-48A2-BCE4-B01BB1409E1C}" type="slidenum">
              <a:rPr kumimoji="0" lang="es-E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94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2392D6-FFA6-4A24-9095-35AF8B40268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46298093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DB59FF-B9A6-471F-AD12-7E02D878589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59944319"/>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864525-F117-4D7C-8BD0-D2216C5BCC6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86391569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8176DC-F0C7-42F7-96D4-6F0741D03BD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34144C-F750-4082-B208-869A9E7DC177}"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91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CDC8BA-BD0B-4B60-8EB4-3DB5D7A8BE98}"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7FD1C0-0787-46C9-9AF6-C61A4F41FD98}"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669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199BBF-5247-4F80-AAC2-A510F6366375}"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7CC232-FFE9-49C8-B0C5-BDE08232500C}"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1332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AFE907-03CB-460A-8CE5-B601855A966E}"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640033-6990-4465-B83F-97BC22B84909}"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945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783634-FC51-4ACC-B9D0-8F38F3DDD55D}"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596509-E125-4A6A-B730-878B573E6912}"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5352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12D923-6D35-46CE-A16F-2C02112B5D70}"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5D6F83-032C-44F2-ACA9-CA6E8CABA8F7}"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398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FCF01C-40FC-4D3E-A758-861233A84D3C}"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5A10E1-B94F-4596-99F2-9280D9482BFB}"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038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5D8A01-076F-438F-8645-D0ACED49CBCD}"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BC3626-2A9E-475E-8C58-110C3107C0F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607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9E6E7D-CE1E-4F0D-9097-48870C92EC3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463641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CF1EB3-AC5C-48DE-A4A0-826CDBB487BA}"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B377CF-EA0E-4ADB-81F1-D8860321D35B}"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6430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5450E6-6A0C-4024-8DAC-A772F829CE5F}"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D847A4-CE7C-4E41-A8A3-389D95EFE167}"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9072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653A28-3E1F-433C-8710-EFF36852466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0E10F0-6282-4E58-9D55-460A6340DAF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6199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BECDD2-8C45-4D68-A09A-91C94CF476C8}"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8E2297-9233-4DB0-A5C6-B9B3CF190C4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0269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FCBBB9-1750-4665-82A7-49C5AE183BB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0C44E1-CD0E-475E-85DC-3B7C6DDA767C}"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675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2EFF77-F53D-4FB2-B81D-7C3ED7C79FF1}"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1F302E-A71E-4B5A-90A3-C45B62C59A54}"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9045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7284D4-9FBE-43CB-9300-9C800C54AE30}"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94706F-8597-4746-9D93-4AE219E5513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0581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004F98-48F8-4116-9E89-BFA633C51316}"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44FC54-9DF2-4297-9A63-F94D4A962978}"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145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7F2770-69E8-4985-8CE8-3205DB0831E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8D89AA-1A1E-44A0-A77A-D18D9F5F91BB}"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401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6100AB-6162-443F-B498-E9894A40F4D2}"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4FB57D-5A74-471A-AE81-71F779DEB570}"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413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3522A2-B291-49FE-BC5A-A0C1139065A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840584644"/>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D1C8CF-D3FB-4326-97B4-CBB7A9846AF9}"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322753-C096-4A92-A02B-15D3D963BFD1}"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1796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EE3247-23F4-4695-A839-DF7FC2089028}"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8180FA-ED64-41D7-8064-70EC5F7DA02B}"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9016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A7F323-922A-4332-A45E-052A5019BEA4}"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5A0011-83A2-45AE-BB26-005EDEEC52E9}"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1784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40BB68-BEC1-4A95-B76C-10EBB5DC8D00}"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0DCA45-01C5-4618-B5C0-64028F9AE818}"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5460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6D23B0-D8AD-40EF-B7E6-D76C358F3855}"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580590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B8E27E-79AB-4BB6-AC06-9D61E963056D}"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628604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9F1FBB-C58C-47C4-9FBD-6CDE1979863F}"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808148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3ADA66-6C6F-4924-A68B-DCE152DB8A96}"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717910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55E593-525C-414B-B126-361E6C8B52F2}"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943109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FF91B7-3CF5-44E8-B058-0147D4A2636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34516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A28B1-B672-4E62-AFC9-13089327919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8824253"/>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83A87A-400D-47B9-97D7-55B4FC824103}"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8919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8550A6-3068-4928-9BE7-23EEEABCFBEC}"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431852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30D1B0-2025-4EA9-9AF0-C923331B5413}"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554526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0B77D-A5B1-400E-8107-2698D9938204}"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112715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819D62-7A11-435A-8A07-539AA226E017}"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828074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2C2C98-26D5-4346-A39C-CCAE7FD88F8B}"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42182322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EB24DB-0EF1-4B8F-8FF8-F8804EA358F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62551613"/>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80939B-BEB0-4E3F-A08B-E37C8C37650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17136778"/>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21BE5A-0927-4577-9109-8DC320B4230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60535401"/>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3E073A-CC1C-416F-8503-1BC3494E7FC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0861265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A1E2B9-D8BB-49D3-939B-E1CCB787130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562152837"/>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7DF5F9-BBA3-426E-9954-C17AF8AAF62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165522424"/>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A5E6C9-0CA5-41AC-AABC-9DD964E1C55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72152549"/>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7AFF8A-8205-46BE-A084-9A6D35326EB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63300962"/>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32BE83-7B6A-412C-AA9A-6E7F26E7B13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1785150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E51B9B-0383-409D-BF60-06C30DBFD53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38589861"/>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FFB9E3-C403-48FD-A393-9B31C3D29C0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2941288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18E300-40CE-4711-8583-9F15FB76AA2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4242883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270929-103B-4C16-97F9-9652B7A67B96}"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33201705"/>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71785D-B6BE-4657-B172-87DDB10CA34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3699984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88F69B-3C7C-4112-A3A5-7817F2601B3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50188876"/>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68E09C-3EA1-4C0B-B7B8-B83FF56CDCE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463602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BA8D52-60B8-4513-8EA0-0C783C75186D}"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1A8E5A-AB2B-4C49-8AD1-5A0D4048864F}"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53998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AD43C0-88D4-4248-8ECF-D184E8F78776}" type="datetimeFigureOut">
              <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09/08/2021</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FFD5F6-7604-4AD7-B11A-CF55A1611200}" type="slidenum">
              <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335994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80986-C30F-4781-A53D-C0747C6A145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4907675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5E4BA7-DAC4-41A6-9F5F-778F537CDEC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126991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8640" y="518918"/>
            <a:ext cx="7994470" cy="5847048"/>
          </a:xfrm>
          <a:prstGeom prst="rect">
            <a:avLst/>
          </a:prstGeom>
        </p:spPr>
      </p:pic>
      <p:pic>
        <p:nvPicPr>
          <p:cNvPr id="9" name="Imagen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3921" y="6140393"/>
            <a:ext cx="1414395" cy="225572"/>
          </a:xfrm>
          <a:prstGeom prst="rect">
            <a:avLst/>
          </a:prstGeom>
        </p:spPr>
      </p:pic>
    </p:spTree>
    <p:custDataLst>
      <p:tags r:id="rId1"/>
    </p:custDataLst>
    <p:extLst>
      <p:ext uri="{BB962C8B-B14F-4D97-AF65-F5344CB8AC3E}">
        <p14:creationId xmlns:p14="http://schemas.microsoft.com/office/powerpoint/2010/main" val="103959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AveMaria.wav"/>
          </p:stSnd>
        </p:sndAc>
      </p:transition>
    </mc:Choice>
    <mc:Fallback xmlns="">
      <p:transition spd="slow">
        <p:fade/>
        <p:sndAc>
          <p:stSnd loop="1">
            <p:snd r:embed="rId6" name="AveMari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7348" y="512935"/>
            <a:ext cx="7994469" cy="5879156"/>
          </a:xfrm>
          <a:prstGeom prst="rect">
            <a:avLst/>
          </a:prstGeom>
          <a:scene3d>
            <a:camera prst="orthographicFront"/>
            <a:lightRig rig="threePt" dir="t"/>
          </a:scene3d>
          <a:sp3d>
            <a:bevelT w="152400" h="50800" prst="softRound"/>
          </a:sp3d>
        </p:spPr>
      </p:pic>
      <p:sp>
        <p:nvSpPr>
          <p:cNvPr id="2" name="Rectangle 2"/>
          <p:cNvSpPr>
            <a:spLocks noChangeArrowheads="1"/>
          </p:cNvSpPr>
          <p:nvPr/>
        </p:nvSpPr>
        <p:spPr bwMode="auto">
          <a:xfrm>
            <a:off x="682087" y="512935"/>
            <a:ext cx="7869730" cy="954107"/>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rPr>
              <a:t>Desde ahora me felicitarán todas las generaciones, porque el Poderoso ha hecho obras grandes por mí</a:t>
            </a:r>
            <a:r>
              <a:rPr kumimoji="0" lang="es-ES" sz="28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rPr>
              <a:t>:</a:t>
            </a:r>
            <a:endParaRPr kumimoji="0" lang="es-ES" sz="2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mn-cs"/>
            </a:endParaRPr>
          </a:p>
        </p:txBody>
      </p:sp>
      <p:sp>
        <p:nvSpPr>
          <p:cNvPr id="9" name="Rectangle 2"/>
          <p:cNvSpPr>
            <a:spLocks noChangeArrowheads="1"/>
          </p:cNvSpPr>
          <p:nvPr/>
        </p:nvSpPr>
        <p:spPr bwMode="auto">
          <a:xfrm>
            <a:off x="682088" y="5437984"/>
            <a:ext cx="7869730" cy="954107"/>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rPr>
              <a:t>su </a:t>
            </a:r>
            <a:r>
              <a:rPr kumimoji="0" lang="es-ES" sz="2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rPr>
              <a:t>nombre es santo, y su misericordia llega a sus fieles de generación en generación.</a:t>
            </a:r>
            <a:endParaRPr kumimoji="0" lang="es-ES" sz="2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mn-cs"/>
            </a:endParaRPr>
          </a:p>
        </p:txBody>
      </p:sp>
    </p:spTree>
    <p:extLst>
      <p:ext uri="{BB962C8B-B14F-4D97-AF65-F5344CB8AC3E}">
        <p14:creationId xmlns:p14="http://schemas.microsoft.com/office/powerpoint/2010/main" val="20461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94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9"/>
                                        </p:tgtEl>
                                        <p:attrNameLst>
                                          <p:attrName>ppt_y</p:attrName>
                                        </p:attrNameLst>
                                      </p:cBhvr>
                                      <p:tavLst>
                                        <p:tav tm="0">
                                          <p:val>
                                            <p:strVal val="#ppt_y"/>
                                          </p:val>
                                        </p:tav>
                                        <p:tav tm="100000">
                                          <p:val>
                                            <p:strVal val="#ppt_y"/>
                                          </p:val>
                                        </p:tav>
                                      </p:tavLst>
                                    </p:anim>
                                    <p:anim calcmode="lin" valueType="num">
                                      <p:cBhvr>
                                        <p:cTn id="17"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9118" y="514318"/>
            <a:ext cx="8020115" cy="5851647"/>
          </a:xfrm>
          <a:prstGeom prst="rect">
            <a:avLst/>
          </a:prstGeom>
          <a:scene3d>
            <a:camera prst="orthographicFront"/>
            <a:lightRig rig="threePt" dir="t"/>
          </a:scene3d>
          <a:sp3d>
            <a:bevelT w="152400" h="50800" prst="softRound"/>
          </a:sp3d>
        </p:spPr>
      </p:pic>
      <p:sp>
        <p:nvSpPr>
          <p:cNvPr id="9218" name="Rectangle 2"/>
          <p:cNvSpPr>
            <a:spLocks noChangeArrowheads="1"/>
          </p:cNvSpPr>
          <p:nvPr/>
        </p:nvSpPr>
        <p:spPr bwMode="auto">
          <a:xfrm>
            <a:off x="5669278" y="549665"/>
            <a:ext cx="2899955" cy="4893647"/>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Él hace proezas con su brazo: dispersa a los soberbios de corazón, derriba del trono a los poderosos y enaltece a los humildes, a los hambrientos los colma de bienes y a los ricos los despide vacíos. </a:t>
            </a:r>
          </a:p>
        </p:txBody>
      </p:sp>
    </p:spTree>
    <p:extLst>
      <p:ext uri="{BB962C8B-B14F-4D97-AF65-F5344CB8AC3E}">
        <p14:creationId xmlns:p14="http://schemas.microsoft.com/office/powerpoint/2010/main" val="3586618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 calcmode="lin" valueType="num">
                                      <p:cBhvr>
                                        <p:cTn id="9" dur="1000" fill="hold"/>
                                        <p:tgtEl>
                                          <p:spTgt spid="921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2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3897" t="21611" r="42329" b="25642"/>
          <a:stretch/>
        </p:blipFill>
        <p:spPr>
          <a:xfrm>
            <a:off x="528916" y="493059"/>
            <a:ext cx="8050801" cy="5889812"/>
          </a:xfrm>
          <a:prstGeom prst="rect">
            <a:avLst/>
          </a:prstGeom>
        </p:spPr>
      </p:pic>
      <p:sp>
        <p:nvSpPr>
          <p:cNvPr id="7" name="Rectangle 2"/>
          <p:cNvSpPr>
            <a:spLocks noChangeArrowheads="1"/>
          </p:cNvSpPr>
          <p:nvPr/>
        </p:nvSpPr>
        <p:spPr bwMode="auto">
          <a:xfrm>
            <a:off x="528916" y="493059"/>
            <a:ext cx="3397625" cy="1938992"/>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Auxilia a Israel, su siervo, acordándose de la misericordia </a:t>
            </a:r>
            <a:r>
              <a:rPr kumimoji="0" lang="es-ES" sz="24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             –</a:t>
            </a:r>
            <a:r>
              <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como lo había prometido </a:t>
            </a:r>
            <a:r>
              <a:rPr kumimoji="0" lang="es-ES" sz="24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a</a:t>
            </a:r>
            <a:endPar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endParaRPr>
          </a:p>
        </p:txBody>
      </p:sp>
      <p:sp>
        <p:nvSpPr>
          <p:cNvPr id="5" name="Rectangle 2"/>
          <p:cNvSpPr>
            <a:spLocks noChangeArrowheads="1"/>
          </p:cNvSpPr>
          <p:nvPr/>
        </p:nvSpPr>
        <p:spPr bwMode="auto">
          <a:xfrm>
            <a:off x="5661180" y="493059"/>
            <a:ext cx="2918537" cy="2308324"/>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nuestros </a:t>
            </a:r>
            <a:r>
              <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padres– en favor de Abrahán y su descendencia por siempre.»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a:t>
            </a:r>
            <a:r>
              <a:rPr kumimoji="0" lang="es-ES" sz="24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mn-cs"/>
              </a:rPr>
              <a:t> </a:t>
            </a:r>
            <a:endPar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endParaRPr>
          </a:p>
        </p:txBody>
      </p:sp>
    </p:spTree>
    <p:extLst>
      <p:ext uri="{BB962C8B-B14F-4D97-AF65-F5344CB8AC3E}">
        <p14:creationId xmlns:p14="http://schemas.microsoft.com/office/powerpoint/2010/main" val="10192884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par>
                          <p:cTn id="12" fill="hold">
                            <p:stCondLst>
                              <p:cond delay="82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 calcmode="lin" valueType="num">
                                      <p:cBhvr>
                                        <p:cTn id="17"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3202" t="1819" r="13558" b="2752"/>
          <a:stretch/>
        </p:blipFill>
        <p:spPr>
          <a:xfrm>
            <a:off x="539933" y="496388"/>
            <a:ext cx="8029302" cy="5904412"/>
          </a:xfrm>
          <a:prstGeom prst="rect">
            <a:avLst/>
          </a:prstGeom>
          <a:scene3d>
            <a:camera prst="orthographicFront"/>
            <a:lightRig rig="threePt" dir="t"/>
          </a:scene3d>
          <a:sp3d>
            <a:bevelT w="152400" h="50800" prst="softRound"/>
          </a:sp3d>
        </p:spPr>
      </p:pic>
      <p:sp>
        <p:nvSpPr>
          <p:cNvPr id="7" name="Rectangle 2"/>
          <p:cNvSpPr>
            <a:spLocks noChangeArrowheads="1"/>
          </p:cNvSpPr>
          <p:nvPr/>
        </p:nvSpPr>
        <p:spPr bwMode="auto">
          <a:xfrm>
            <a:off x="836024" y="5526260"/>
            <a:ext cx="7715793" cy="830997"/>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María se quedó con Isabel unos tres meses y después volvió a su casa</a:t>
            </a:r>
            <a:r>
              <a:rPr kumimoji="0" lang="es-ES" sz="24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rPr>
              <a:t>.</a:t>
            </a:r>
            <a:endPar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Times New Roman" pitchFamily="18" charset="0"/>
            </a:endParaRPr>
          </a:p>
        </p:txBody>
      </p:sp>
    </p:spTree>
    <p:extLst>
      <p:ext uri="{BB962C8B-B14F-4D97-AF65-F5344CB8AC3E}">
        <p14:creationId xmlns:p14="http://schemas.microsoft.com/office/powerpoint/2010/main" val="8809821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3521" y="499691"/>
            <a:ext cx="7979844" cy="5865249"/>
          </a:xfrm>
          <a:prstGeom prst="rect">
            <a:avLst/>
          </a:prstGeom>
        </p:spPr>
      </p:pic>
      <p:sp>
        <p:nvSpPr>
          <p:cNvPr id="5" name="2 Marcador de contenido"/>
          <p:cNvSpPr>
            <a:spLocks noGrp="1"/>
          </p:cNvSpPr>
          <p:nvPr>
            <p:ph idx="1"/>
          </p:nvPr>
        </p:nvSpPr>
        <p:spPr>
          <a:xfrm>
            <a:off x="2309261" y="313468"/>
            <a:ext cx="5429288" cy="642942"/>
          </a:xfrm>
        </p:spPr>
        <p:txBody>
          <a:bodyPr/>
          <a:lstStyle/>
          <a:p>
            <a:pPr>
              <a:buNone/>
            </a:pPr>
            <a:r>
              <a:rPr lang="es-ES_tradnl" sz="36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rPr>
              <a:t>Preguntas para la lectura:</a:t>
            </a:r>
            <a:endParaRPr lang="es-ES" sz="36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endParaRPr>
          </a:p>
        </p:txBody>
      </p:sp>
      <p:sp>
        <p:nvSpPr>
          <p:cNvPr id="12" name="WordArt 3"/>
          <p:cNvSpPr>
            <a:spLocks noChangeArrowheads="1" noChangeShapeType="1" noTextEdit="1"/>
          </p:cNvSpPr>
          <p:nvPr/>
        </p:nvSpPr>
        <p:spPr bwMode="auto">
          <a:xfrm>
            <a:off x="5066335" y="1661804"/>
            <a:ext cx="3477030" cy="1856459"/>
          </a:xfrm>
          <a:prstGeom prst="rect">
            <a:avLst/>
          </a:prstGeom>
          <a:extLst>
            <a:ext uri="{AF507438-7753-43E0-B8FC-AC1667EBCBE1}">
              <a14:hiddenEffects xmlns:a14="http://schemas.microsoft.com/office/drawing/2010/main">
                <a:effectLst/>
              </a14:hiddenEffects>
            </a:ext>
          </a:extLst>
        </p:spPr>
        <p:txBody>
          <a:bodyPr wrap="none" fromWordArt="1"/>
          <a:lstStyle/>
          <a:p>
            <a:pPr marL="571500" marR="0" lvl="0" indent="-571500" algn="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ES" sz="28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a:t>
            </a:r>
            <a:r>
              <a:rPr kumimoji="0" lang="es-ES" sz="2800" b="1" i="0" u="none" strike="noStrike" kern="1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Qué razones </a:t>
            </a:r>
            <a:endParaRPr kumimoji="0" lang="es-ES" sz="28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tiene </a:t>
            </a:r>
            <a:r>
              <a:rPr kumimoji="0" lang="es-ES" sz="2800" b="1" i="0" u="none" strike="noStrike" kern="1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María </a:t>
            </a:r>
            <a:endParaRPr kumimoji="0" lang="es-ES" sz="28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para </a:t>
            </a:r>
            <a:r>
              <a:rPr kumimoji="0" lang="es-ES" sz="2800" b="1" i="0" u="none" strike="noStrike" kern="1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ir a ver </a:t>
            </a:r>
            <a:endParaRPr kumimoji="0" lang="es-ES" sz="28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a </a:t>
            </a:r>
            <a:r>
              <a:rPr kumimoji="0" lang="es-ES" sz="2800" b="1" i="0" u="none" strike="noStrike" kern="1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Isabel? </a:t>
            </a:r>
            <a:endParaRPr kumimoji="0" lang="es-ES" sz="28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endParaRPr>
          </a:p>
        </p:txBody>
      </p:sp>
      <p:sp>
        <p:nvSpPr>
          <p:cNvPr id="13" name="WordArt 3"/>
          <p:cNvSpPr>
            <a:spLocks noChangeArrowheads="1" noChangeShapeType="1" noTextEdit="1"/>
          </p:cNvSpPr>
          <p:nvPr/>
        </p:nvSpPr>
        <p:spPr bwMode="auto">
          <a:xfrm>
            <a:off x="5982530" y="4605244"/>
            <a:ext cx="1541419" cy="1537883"/>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¿Con qué actitud </a:t>
            </a:r>
            <a:endParaRPr kumimoji="0" lang="es-ES" sz="32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realiza </a:t>
            </a:r>
            <a:r>
              <a:rPr kumimoji="0" lang="es-ES" sz="3200" b="1" i="0" u="none" strike="noStrike" kern="1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el viaje</a:t>
            </a:r>
            <a:r>
              <a:rPr kumimoji="0" lang="es-ES" sz="3200" b="1" i="0" u="none" strike="noStrike" kern="1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rPr>
              <a:t>?</a:t>
            </a:r>
            <a:endParaRPr kumimoji="0" lang="es-PE" sz="3200" b="1" i="0" u="none" strike="noStrike" kern="1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317059424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 calcmode="lin" valueType="num">
                                      <p:cBhvr>
                                        <p:cTn id="9"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
                                        </p:tgtEl>
                                      </p:cBhvr>
                                    </p:animEffect>
                                  </p:childTnLst>
                                </p:cTn>
                              </p:par>
                            </p:childTnLst>
                          </p:cTn>
                        </p:par>
                        <p:par>
                          <p:cTn id="12" fill="hold">
                            <p:stCondLst>
                              <p:cond delay="48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3"/>
                                        </p:tgtEl>
                                        <p:attrNameLst>
                                          <p:attrName>ppt_y</p:attrName>
                                        </p:attrNameLst>
                                      </p:cBhvr>
                                      <p:tavLst>
                                        <p:tav tm="0">
                                          <p:val>
                                            <p:strVal val="#ppt_y"/>
                                          </p:val>
                                        </p:tav>
                                        <p:tav tm="100000">
                                          <p:val>
                                            <p:strVal val="#ppt_y"/>
                                          </p:val>
                                        </p:tav>
                                      </p:tavLst>
                                    </p:anim>
                                    <p:anim calcmode="lin" valueType="num">
                                      <p:cBhvr>
                                        <p:cTn id="17"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515" y="504662"/>
            <a:ext cx="8055428" cy="5900928"/>
          </a:xfrm>
          <a:prstGeom prst="rect">
            <a:avLst/>
          </a:prstGeom>
        </p:spPr>
      </p:pic>
      <p:sp>
        <p:nvSpPr>
          <p:cNvPr id="2" name="Rectángulo 1"/>
          <p:cNvSpPr/>
          <p:nvPr/>
        </p:nvSpPr>
        <p:spPr>
          <a:xfrm>
            <a:off x="522515" y="639645"/>
            <a:ext cx="4606834" cy="2677656"/>
          </a:xfrm>
          <a:prstGeom prst="rect">
            <a:avLst/>
          </a:prstGeom>
          <a:noFill/>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Symbol" panose="05050102010706020507" pitchFamily="18" charset="2"/>
              <a:buChar char=""/>
              <a:tabLst>
                <a:tab pos="228600" algn="l"/>
              </a:tabLst>
              <a:defRPr/>
            </a:pPr>
            <a:r>
              <a:rPr kumimoji="0" lang="es-ES_tradnl" sz="2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¿Qué efecto causa en Isabel el saludo de María? ¿Qué le dice al recibirla en su casa? </a:t>
            </a:r>
            <a:r>
              <a:rPr kumimoji="0" lang="es-ES_tradnl" sz="28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  ¿</a:t>
            </a:r>
            <a:r>
              <a:rPr kumimoji="0" lang="es-ES_tradnl" sz="2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mn-cs"/>
              </a:rPr>
              <a:t>Y qué dice del niño que lleva en su ser?</a:t>
            </a:r>
            <a:endParaRPr kumimoji="0" lang="en-US" sz="40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6971996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1716" y="499872"/>
            <a:ext cx="7988809" cy="5900928"/>
          </a:xfrm>
          <a:prstGeom prst="rect">
            <a:avLst/>
          </a:prstGeom>
          <a:scene3d>
            <a:camera prst="orthographicFront"/>
            <a:lightRig rig="threePt" dir="t"/>
          </a:scene3d>
          <a:sp3d>
            <a:bevelT prst="convex"/>
          </a:sp3d>
        </p:spPr>
      </p:pic>
      <p:sp>
        <p:nvSpPr>
          <p:cNvPr id="6" name="Rectángulo 5"/>
          <p:cNvSpPr/>
          <p:nvPr/>
        </p:nvSpPr>
        <p:spPr>
          <a:xfrm>
            <a:off x="258579" y="1284722"/>
            <a:ext cx="8615082" cy="475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3600" b="1" i="0" u="none" strike="noStrike" kern="1200" cap="none" spc="0" normalizeH="0" baseline="0" noProof="0" dirty="0" smtClean="0">
                <a:ln w="6600">
                  <a:solidFill>
                    <a:srgbClr val="C0504D"/>
                  </a:solidFill>
                  <a:prstDash val="solid"/>
                </a:ln>
                <a:solidFill>
                  <a:srgbClr val="FFFFFF"/>
                </a:solidFill>
                <a:effectLst>
                  <a:glow rad="101600">
                    <a:srgbClr val="1C4622">
                      <a:alpha val="60000"/>
                    </a:srgbClr>
                  </a:glow>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rPr>
              <a:t>* </a:t>
            </a:r>
            <a:r>
              <a:rPr kumimoji="0" lang="es-ES" sz="3600" b="1" i="0" u="none" strike="noStrike" kern="1200" cap="none" spc="0" normalizeH="0" baseline="0" noProof="0" dirty="0">
                <a:ln w="6600">
                  <a:solidFill>
                    <a:srgbClr val="C0504D"/>
                  </a:solidFill>
                  <a:prstDash val="solid"/>
                </a:ln>
                <a:solidFill>
                  <a:srgbClr val="FFFFFF"/>
                </a:solidFill>
                <a:effectLst>
                  <a:glow rad="101600">
                    <a:srgbClr val="1C4622">
                      <a:alpha val="60000"/>
                    </a:srgbClr>
                  </a:glow>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rPr>
              <a:t>María responde con un </a:t>
            </a:r>
            <a:endParaRPr kumimoji="0" lang="es-ES" sz="3600" b="1" i="0" u="none" strike="noStrike" kern="1200" cap="none" spc="0" normalizeH="0" baseline="0" noProof="0" dirty="0" smtClean="0">
              <a:ln w="6600">
                <a:solidFill>
                  <a:srgbClr val="C0504D"/>
                </a:solidFill>
                <a:prstDash val="solid"/>
              </a:ln>
              <a:solidFill>
                <a:srgbClr val="FFFFFF"/>
              </a:solidFill>
              <a:effectLst>
                <a:glow rad="101600">
                  <a:srgbClr val="1C4622">
                    <a:alpha val="60000"/>
                  </a:srgbClr>
                </a:glow>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endParaRP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3600" b="1" i="0" u="none" strike="noStrike" kern="1200" cap="none" spc="0" normalizeH="0" baseline="0" noProof="0" dirty="0" smtClean="0">
                <a:ln w="6600">
                  <a:solidFill>
                    <a:srgbClr val="C0504D"/>
                  </a:solidFill>
                  <a:prstDash val="solid"/>
                </a:ln>
                <a:solidFill>
                  <a:srgbClr val="FFFFFF"/>
                </a:solidFill>
                <a:effectLst>
                  <a:glow rad="101600">
                    <a:srgbClr val="1C4622">
                      <a:alpha val="60000"/>
                    </a:srgbClr>
                  </a:glow>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rPr>
              <a:t>canto </a:t>
            </a:r>
            <a:r>
              <a:rPr kumimoji="0" lang="es-ES" sz="3600" b="1" i="0" u="none" strike="noStrike" kern="1200" cap="none" spc="0" normalizeH="0" baseline="0" noProof="0" dirty="0">
                <a:ln w="6600">
                  <a:solidFill>
                    <a:srgbClr val="C0504D"/>
                  </a:solidFill>
                  <a:prstDash val="solid"/>
                </a:ln>
                <a:solidFill>
                  <a:srgbClr val="FFFFFF"/>
                </a:solidFill>
                <a:effectLst>
                  <a:glow rad="101600">
                    <a:srgbClr val="1C4622">
                      <a:alpha val="60000"/>
                    </a:srgbClr>
                  </a:glow>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rPr>
              <a:t>de alabanza</a:t>
            </a:r>
            <a:endParaRPr kumimoji="0" lang="es-PE" sz="3600" b="1" i="0" u="none" strike="noStrike" kern="1200" cap="none" spc="0" normalizeH="0" baseline="0" noProof="0" dirty="0">
              <a:ln w="6600">
                <a:solidFill>
                  <a:srgbClr val="C0504D"/>
                </a:solidFill>
                <a:prstDash val="solid"/>
              </a:ln>
              <a:solidFill>
                <a:srgbClr val="FFFFFF"/>
              </a:solidFill>
              <a:effectLst>
                <a:glow rad="101600">
                  <a:srgbClr val="1C4622">
                    <a:alpha val="60000"/>
                  </a:srgbClr>
                </a:glow>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endParaRPr>
          </a:p>
        </p:txBody>
      </p:sp>
      <p:sp>
        <p:nvSpPr>
          <p:cNvPr id="7" name="Rectángulo 6"/>
          <p:cNvSpPr/>
          <p:nvPr/>
        </p:nvSpPr>
        <p:spPr>
          <a:xfrm>
            <a:off x="2056823" y="4401731"/>
            <a:ext cx="5598012" cy="1301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rPr>
              <a:t>¿</a:t>
            </a:r>
            <a:r>
              <a:rPr kumimoji="0" lang="es-PE" sz="3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rPr>
              <a:t>Qué </a:t>
            </a:r>
            <a:r>
              <a:rPr kumimoji="0" lang="es-PE" sz="32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rPr>
              <a:t>canta María?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rPr>
              <a:t>¿Qué cualidades de Dios resalta en su canto?</a:t>
            </a:r>
            <a:endParaRPr kumimoji="0" lang="es-PE" sz="3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Rockwell" panose="02060603020205020403" pitchFamily="18" charset="0"/>
              <a:ea typeface="Adobe Gothic Std B" panose="020B0800000000000000" pitchFamily="34" charset="-128"/>
              <a:cs typeface="+mn-cs"/>
            </a:endParaRPr>
          </a:p>
        </p:txBody>
      </p:sp>
    </p:spTree>
    <p:extLst>
      <p:ext uri="{BB962C8B-B14F-4D97-AF65-F5344CB8AC3E}">
        <p14:creationId xmlns:p14="http://schemas.microsoft.com/office/powerpoint/2010/main" val="24809388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par>
                          <p:cTn id="12" fill="hold">
                            <p:stCondLst>
                              <p:cond delay="4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 calcmode="lin" valueType="num">
                                      <p:cBhvr>
                                        <p:cTn id="17"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4180" y="522873"/>
            <a:ext cx="8041938" cy="5859998"/>
          </a:xfrm>
          <a:prstGeom prst="rect">
            <a:avLst/>
          </a:prstGeom>
        </p:spPr>
      </p:pic>
      <p:sp>
        <p:nvSpPr>
          <p:cNvPr id="10" name="CuadroTexto 9"/>
          <p:cNvSpPr txBox="1"/>
          <p:nvPr/>
        </p:nvSpPr>
        <p:spPr>
          <a:xfrm>
            <a:off x="1580980" y="625615"/>
            <a:ext cx="587900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smtClean="0">
                <a:ln>
                  <a:noFill/>
                </a:ln>
                <a:solidFill>
                  <a:srgbClr val="FFFF00"/>
                </a:solidFill>
                <a:effectLst>
                  <a:glow rad="139700">
                    <a:srgbClr val="8064A2">
                      <a:satMod val="175000"/>
                      <a:alpha val="40000"/>
                    </a:srgbClr>
                  </a:glow>
                  <a:outerShdw blurRad="50800" dist="38100" algn="l" rotWithShape="0">
                    <a:prstClr val="black"/>
                  </a:outerShdw>
                </a:effectLst>
                <a:uLnTx/>
                <a:uFillTx/>
                <a:latin typeface="Rockwell" panose="02060603020205020403" pitchFamily="18" charset="0"/>
                <a:ea typeface="+mn-ea"/>
                <a:cs typeface="+mn-cs"/>
              </a:rPr>
              <a:t>. ¿Cuál es la actitud de Dios hacia los pobres y pequeños?</a:t>
            </a:r>
            <a:endParaRPr kumimoji="0" lang="es-PE" sz="3600" b="1" i="0" u="none" strike="noStrike" kern="1200" cap="none" spc="0" normalizeH="0" baseline="0" noProof="0" dirty="0">
              <a:ln>
                <a:noFill/>
              </a:ln>
              <a:solidFill>
                <a:srgbClr val="FFFF00"/>
              </a:solidFill>
              <a:effectLst>
                <a:glow rad="139700">
                  <a:srgbClr val="8064A2">
                    <a:satMod val="175000"/>
                    <a:alpha val="40000"/>
                  </a:srgbClr>
                </a:glow>
                <a:outerShdw blurRad="50800" dist="38100" algn="l" rotWithShape="0">
                  <a:prstClr val="black"/>
                </a:outerShdw>
              </a:effectLst>
              <a:uLnTx/>
              <a:uFillTx/>
              <a:latin typeface="Rockwell" panose="02060603020205020403" pitchFamily="18" charset="0"/>
              <a:ea typeface="+mn-ea"/>
              <a:cs typeface="+mn-cs"/>
            </a:endParaRPr>
          </a:p>
        </p:txBody>
      </p:sp>
      <p:sp>
        <p:nvSpPr>
          <p:cNvPr id="6" name="WordArt 4"/>
          <p:cNvSpPr>
            <a:spLocks noChangeArrowheads="1" noChangeShapeType="1" noTextEdit="1"/>
          </p:cNvSpPr>
          <p:nvPr/>
        </p:nvSpPr>
        <p:spPr bwMode="auto">
          <a:xfrm>
            <a:off x="756923" y="1655696"/>
            <a:ext cx="3763562" cy="182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900" b="1" i="0" u="none" strike="noStrike" kern="1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 Black"/>
              <a:ea typeface="+mn-ea"/>
              <a:cs typeface="+mn-cs"/>
            </a:endParaRPr>
          </a:p>
        </p:txBody>
      </p:sp>
      <p:sp>
        <p:nvSpPr>
          <p:cNvPr id="8" name="WordArt 4"/>
          <p:cNvSpPr>
            <a:spLocks noChangeArrowheads="1" noChangeShapeType="1" noTextEdit="1"/>
          </p:cNvSpPr>
          <p:nvPr/>
        </p:nvSpPr>
        <p:spPr bwMode="auto">
          <a:xfrm>
            <a:off x="3988865" y="5396789"/>
            <a:ext cx="4518753" cy="1280153"/>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0" i="0" u="none" strike="noStrike" kern="10" cap="none" spc="0" normalizeH="0" baseline="0" noProof="0" dirty="0">
              <a:ln>
                <a:noFill/>
              </a:ln>
              <a:solidFill>
                <a:srgbClr val="FFFF00"/>
              </a:solidFill>
              <a:effectLst>
                <a:glow rad="228600">
                  <a:srgbClr val="4F81BD">
                    <a:satMod val="175000"/>
                    <a:alpha val="40000"/>
                  </a:srgbClr>
                </a:glow>
                <a:outerShdw blurRad="50800" dist="88900" algn="l" rotWithShape="0">
                  <a:prstClr val="black"/>
                </a:outerShdw>
              </a:effectLst>
              <a:uLnTx/>
              <a:uFillTx/>
              <a:latin typeface="Showcard Gothic" panose="04020904020102020604" pitchFamily="82" charset="0"/>
              <a:ea typeface="+mn-ea"/>
              <a:cs typeface="+mn-cs"/>
            </a:endParaRPr>
          </a:p>
        </p:txBody>
      </p:sp>
    </p:spTree>
    <p:extLst>
      <p:ext uri="{BB962C8B-B14F-4D97-AF65-F5344CB8AC3E}">
        <p14:creationId xmlns:p14="http://schemas.microsoft.com/office/powerpoint/2010/main" val="56214509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 calcmode="lin" valueType="num">
                                      <p:cBhvr>
                                        <p:cTn id="9"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0842" y="513843"/>
            <a:ext cx="8000053" cy="5847321"/>
          </a:xfrm>
          <a:prstGeom prst="rect">
            <a:avLst/>
          </a:prstGeom>
        </p:spPr>
      </p:pic>
      <p:sp>
        <p:nvSpPr>
          <p:cNvPr id="6" name="5 CuadroTexto"/>
          <p:cNvSpPr txBox="1"/>
          <p:nvPr/>
        </p:nvSpPr>
        <p:spPr>
          <a:xfrm>
            <a:off x="3269219" y="1836850"/>
            <a:ext cx="5261677" cy="45243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mn-cs"/>
              </a:rPr>
              <a:t>María depositó su confianza en Dios y </a:t>
            </a:r>
            <a:r>
              <a:rPr kumimoji="0" lang="es-ES" sz="2400" b="1" i="1"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mn-cs"/>
              </a:rPr>
              <a:t>                        no </a:t>
            </a:r>
            <a:r>
              <a:rPr kumimoji="0" lang="es-E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mn-cs"/>
              </a:rPr>
              <a:t>quedó defraudada. No siempre conocemos los caminos de Dios. Pero sí sabemos con certeza, porque Cristo Jesús lo dijo, que para el creyente la muerte se abre a la vida y el sufrimiento se transforma en gozo. ¡Por eso celebramos con gozo la Asunción de María que supo mucho de sufrimiento, pero en ella fue mayor la fe y confianza en Dios!  Reflexionemos sobre el significado de </a:t>
            </a:r>
            <a:r>
              <a:rPr kumimoji="0" lang="es-ES" sz="2400" b="1" i="1"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mn-cs"/>
              </a:rPr>
              <a:t>              este </a:t>
            </a:r>
            <a:r>
              <a:rPr kumimoji="0" lang="es-E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mn-cs"/>
              </a:rPr>
              <a:t>pasaje para nuestras vidas</a:t>
            </a:r>
            <a:r>
              <a:rPr kumimoji="0" lang="es-ES" sz="2400" b="1" i="1"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mn-cs"/>
              </a:rPr>
              <a:t>:</a:t>
            </a:r>
            <a:endParaRPr kumimoji="0" lang="es-ES_tradnl"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mn-cs"/>
            </a:endParaRPr>
          </a:p>
        </p:txBody>
      </p:sp>
      <p:sp>
        <p:nvSpPr>
          <p:cNvPr id="4" name="Rectángulo 3"/>
          <p:cNvSpPr/>
          <p:nvPr/>
        </p:nvSpPr>
        <p:spPr>
          <a:xfrm>
            <a:off x="4332716" y="1160604"/>
            <a:ext cx="19475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srgbClr val="FFFF00"/>
                </a:solidFill>
                <a:effectLst>
                  <a:glow rad="101600">
                    <a:prstClr val="black">
                      <a:lumMod val="95000"/>
                      <a:lumOff val="5000"/>
                      <a:alpha val="60000"/>
                    </a:prstClr>
                  </a:glow>
                  <a:outerShdw blurRad="38100" dist="38100" dir="2700000" algn="tl">
                    <a:srgbClr val="000000">
                      <a:alpha val="43137"/>
                    </a:srgbClr>
                  </a:outerShdw>
                </a:effectLst>
                <a:uLnTx/>
                <a:uFillTx/>
                <a:latin typeface="Calibri Light" panose="020F0302020204030204" pitchFamily="34" charset="0"/>
                <a:ea typeface="+mn-ea"/>
                <a:cs typeface="Raavi" pitchFamily="2"/>
              </a:rPr>
              <a:t>Motivación:</a:t>
            </a:r>
            <a:r>
              <a:rPr kumimoji="0" lang="es-ES_tradnl" sz="2800" b="0" i="1" u="none" strike="noStrike" kern="1200" cap="none" spc="0" normalizeH="0" baseline="0" noProof="0" dirty="0">
                <a:ln>
                  <a:noFill/>
                </a:ln>
                <a:solidFill>
                  <a:srgbClr val="FFFF00"/>
                </a:solidFill>
                <a:effectLst>
                  <a:glow rad="101600">
                    <a:prstClr val="black">
                      <a:lumMod val="95000"/>
                      <a:lumOff val="5000"/>
                      <a:alpha val="60000"/>
                    </a:prstClr>
                  </a:glow>
                  <a:outerShdw blurRad="38100" dist="38100" dir="2700000" algn="tl">
                    <a:srgbClr val="000000">
                      <a:alpha val="43137"/>
                    </a:srgbClr>
                  </a:outerShdw>
                </a:effectLst>
                <a:uLnTx/>
                <a:uFillTx/>
                <a:latin typeface="Calibri Light" panose="020F0302020204030204" pitchFamily="34" charset="0"/>
                <a:ea typeface="+mn-ea"/>
                <a:cs typeface="Raavi" pitchFamily="2"/>
              </a:rPr>
              <a:t> </a:t>
            </a:r>
            <a:endParaRPr kumimoji="0" lang="en-US" sz="2800" b="0" i="0" u="none" strike="noStrike" kern="1200" cap="none" spc="0" normalizeH="0" baseline="0" noProof="0" dirty="0">
              <a:ln>
                <a:noFill/>
              </a:ln>
              <a:solidFill>
                <a:prstClr val="black"/>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endParaRPr>
          </a:p>
        </p:txBody>
      </p:sp>
      <p:sp>
        <p:nvSpPr>
          <p:cNvPr id="11" name="WordArt 2" descr="Bolsa de papel"/>
          <p:cNvSpPr>
            <a:spLocks noChangeArrowheads="1" noChangeShapeType="1" noTextEdit="1"/>
          </p:cNvSpPr>
          <p:nvPr/>
        </p:nvSpPr>
        <p:spPr bwMode="auto">
          <a:xfrm>
            <a:off x="735408" y="1751878"/>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66555"/>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FFFF79"/>
              </a:solidFill>
              <a:effectLst>
                <a:glow rad="101600">
                  <a:srgbClr val="C0504D">
                    <a:satMod val="175000"/>
                    <a:alpha val="40000"/>
                  </a:srgbClr>
                </a:glow>
                <a:outerShdw blurRad="38100" dist="38100" dir="2700000" algn="tl">
                  <a:srgbClr val="000000">
                    <a:alpha val="43137"/>
                  </a:srgbClr>
                </a:outerShdw>
              </a:effectLst>
              <a:uLnTx/>
              <a:uFillTx/>
              <a:latin typeface="Berlin Sans FB"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0" i="0" u="none" strike="noStrike" kern="10" cap="none" spc="0" normalizeH="0" baseline="0" noProof="0" dirty="0">
              <a:ln w="9525">
                <a:round/>
                <a:headEnd/>
                <a:tailEnd/>
              </a:ln>
              <a:solidFill>
                <a:srgbClr val="FFFF79"/>
              </a:solidFill>
              <a:effectLst/>
              <a:uLnTx/>
              <a:uFillTx/>
              <a:latin typeface="Arial Black"/>
              <a:ea typeface="+mn-ea"/>
              <a:cs typeface="+mn-cs"/>
            </a:endParaRPr>
          </a:p>
        </p:txBody>
      </p:sp>
      <p:pic>
        <p:nvPicPr>
          <p:cNvPr id="14" name="Imagen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0841" y="489924"/>
            <a:ext cx="3492519" cy="726000"/>
          </a:xfrm>
          <a:prstGeom prst="roundRect">
            <a:avLst/>
          </a:prstGeom>
        </p:spPr>
      </p:pic>
      <p:sp>
        <p:nvSpPr>
          <p:cNvPr id="10" name="Rectángulo redondeado 9"/>
          <p:cNvSpPr>
            <a:spLocks noChangeArrowheads="1"/>
          </p:cNvSpPr>
          <p:nvPr/>
        </p:nvSpPr>
        <p:spPr bwMode="auto">
          <a:xfrm>
            <a:off x="949236" y="451731"/>
            <a:ext cx="2740695" cy="704850"/>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MEDITATIO</a:t>
            </a:r>
            <a:endParaRPr kumimoji="0" lang="es-PE" sz="1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¿Qué ME dice el texto?</a:t>
            </a:r>
            <a:endParaRPr kumimoji="0" lang="es-PE" sz="1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186766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061" y="481401"/>
            <a:ext cx="8038882" cy="5910690"/>
          </a:xfrm>
          <a:prstGeom prst="rect">
            <a:avLst/>
          </a:prstGeom>
          <a:scene3d>
            <a:camera prst="orthographicFront"/>
            <a:lightRig rig="threePt" dir="t"/>
          </a:scene3d>
          <a:sp3d>
            <a:bevelT w="152400" h="50800" prst="softRound"/>
          </a:sp3d>
        </p:spPr>
      </p:pic>
      <p:sp>
        <p:nvSpPr>
          <p:cNvPr id="3" name="2 CuadroTexto"/>
          <p:cNvSpPr txBox="1"/>
          <p:nvPr/>
        </p:nvSpPr>
        <p:spPr>
          <a:xfrm>
            <a:off x="1414684" y="2812869"/>
            <a:ext cx="6083396" cy="2862322"/>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3600" b="0" i="0" u="none" strike="noStrike" kern="120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rPr>
              <a:t>Esta fiesta nos invita </a:t>
            </a:r>
            <a:endParaRPr kumimoji="0" lang="es-ES" sz="36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rPr>
              <a:t>a </a:t>
            </a:r>
            <a:r>
              <a:rPr kumimoji="0" lang="es-ES" sz="3600" b="0" i="0" u="none" strike="noStrike" kern="120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rPr>
              <a:t>cantar la Gloria de María: </a:t>
            </a:r>
            <a:endParaRPr kumimoji="0" lang="es-ES" sz="36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rPr>
              <a:t>¿</a:t>
            </a:r>
            <a:r>
              <a:rPr kumimoji="0" lang="es-ES" sz="3600" b="0" i="0" u="none" strike="noStrike" kern="120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rPr>
              <a:t>En qué consiste </a:t>
            </a:r>
            <a:r>
              <a:rPr kumimoji="0" lang="es-ES" sz="3600" b="0" i="0" u="none" strike="noStrike" kern="1200" cap="none" spc="0" normalizeH="0" baseline="0" noProof="0" dirty="0" smtClean="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rPr>
              <a:t>                                    esa </a:t>
            </a:r>
            <a:r>
              <a:rPr kumimoji="0" lang="es-ES" sz="3600" b="0" i="0" u="none" strike="noStrike" kern="120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rPr>
              <a:t>Gloria?</a:t>
            </a:r>
          </a:p>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3600" b="0" i="0" u="none" strike="noStrike" kern="120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Calibri"/>
              <a:ea typeface="Adobe Gothic Std B" panose="020B0800000000000000" pitchFamily="34" charset="-128"/>
              <a:cs typeface="+mn-cs"/>
            </a:endParaRPr>
          </a:p>
        </p:txBody>
      </p:sp>
    </p:spTree>
    <p:extLst>
      <p:ext uri="{BB962C8B-B14F-4D97-AF65-F5344CB8AC3E}">
        <p14:creationId xmlns:p14="http://schemas.microsoft.com/office/powerpoint/2010/main" val="2145736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040885" y="6184763"/>
            <a:ext cx="186363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600" b="0" i="1" u="none" strike="noStrike" kern="1200" cap="none" spc="0" normalizeH="0" baseline="0" noProof="0" dirty="0" smtClean="0">
                <a:ln>
                  <a:noFill/>
                </a:ln>
                <a:solidFill>
                  <a:srgbClr val="000000"/>
                </a:solidFill>
                <a:effectLst/>
                <a:uLnTx/>
                <a:uFillTx/>
                <a:latin typeface="Times New Roman"/>
                <a:ea typeface="+mn-ea"/>
                <a:cs typeface="Times New Roman"/>
              </a:rPr>
              <a:t>Padres Vicentinos- Hijas de la Caridad-Perú</a:t>
            </a:r>
            <a:endParaRPr kumimoji="0" lang="en-US" sz="600" b="0" i="1" u="none" strike="noStrike" kern="1200" cap="none" spc="0" normalizeH="0" baseline="0" noProof="0" dirty="0">
              <a:ln>
                <a:noFill/>
              </a:ln>
              <a:solidFill>
                <a:srgbClr val="000000"/>
              </a:solidFill>
              <a:effectLst/>
              <a:uLnTx/>
              <a:uFillTx/>
              <a:latin typeface="Times New Roman"/>
              <a:ea typeface="+mn-ea"/>
              <a:cs typeface="Times New Roman"/>
            </a:endParaRPr>
          </a:p>
        </p:txBody>
      </p:sp>
      <p:pic>
        <p:nvPicPr>
          <p:cNvPr id="9" name="Imagen 8"/>
          <p:cNvPicPr>
            <a:picLocks noChangeAspect="1"/>
          </p:cNvPicPr>
          <p:nvPr/>
        </p:nvPicPr>
        <p:blipFill>
          <a:blip r:embed="rId2"/>
          <a:stretch>
            <a:fillRect/>
          </a:stretch>
        </p:blipFill>
        <p:spPr>
          <a:xfrm>
            <a:off x="561665" y="525116"/>
            <a:ext cx="7990152" cy="5870181"/>
          </a:xfrm>
          <a:prstGeom prst="rect">
            <a:avLst/>
          </a:prstGeom>
          <a:scene3d>
            <a:camera prst="orthographicFront"/>
            <a:lightRig rig="threePt" dir="t"/>
          </a:scene3d>
          <a:sp3d>
            <a:bevelT w="152400" h="50800" prst="softRound"/>
          </a:sp3d>
        </p:spPr>
      </p:pic>
      <p:sp>
        <p:nvSpPr>
          <p:cNvPr id="15" name="Text Box 2"/>
          <p:cNvSpPr txBox="1">
            <a:spLocks noChangeArrowheads="1"/>
          </p:cNvSpPr>
          <p:nvPr/>
        </p:nvSpPr>
        <p:spPr bwMode="auto">
          <a:xfrm>
            <a:off x="6082114" y="469643"/>
            <a:ext cx="2565498"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11430"/>
                <a:solidFill>
                  <a:srgbClr val="FFFFFF"/>
                </a:solidFill>
                <a:effectLst>
                  <a:outerShdw blurRad="50800" dist="38100" dir="10800000" algn="r" rotWithShape="0">
                    <a:prstClr val="black"/>
                  </a:outerShdw>
                </a:effectLst>
                <a:uLnTx/>
                <a:uFillTx/>
                <a:latin typeface="Arial" charset="0"/>
                <a:ea typeface="+mn-ea"/>
                <a:cs typeface="Times New Roman"/>
              </a:rPr>
              <a:t>Juan 6, </a:t>
            </a:r>
            <a:r>
              <a:rPr kumimoji="0" lang="es-ES" sz="2800" b="1" i="0" u="none" strike="noStrike" kern="1200" cap="none" spc="0" normalizeH="0" baseline="0" noProof="0" dirty="0" smtClean="0">
                <a:ln w="11430"/>
                <a:solidFill>
                  <a:srgbClr val="FFFFFF"/>
                </a:solidFill>
                <a:effectLst>
                  <a:outerShdw blurRad="50800" dist="38100" dir="10800000" algn="r" rotWithShape="0">
                    <a:prstClr val="black"/>
                  </a:outerShdw>
                </a:effectLst>
                <a:uLnTx/>
                <a:uFillTx/>
                <a:latin typeface="Arial" charset="0"/>
                <a:ea typeface="+mn-ea"/>
                <a:cs typeface="Times New Roman"/>
              </a:rPr>
              <a:t>41-52</a:t>
            </a:r>
            <a:endParaRPr kumimoji="0" lang="es-ES" sz="2800" b="0" i="0" u="none" strike="noStrike" kern="1200" cap="none" spc="0" normalizeH="0" baseline="0" noProof="0" dirty="0">
              <a:ln>
                <a:noFill/>
              </a:ln>
              <a:solidFill>
                <a:srgbClr val="FFFFFF"/>
              </a:solidFill>
              <a:effectLst>
                <a:outerShdw blurRad="50800" dist="38100" dir="10800000" algn="r" rotWithShape="0">
                  <a:prstClr val="black"/>
                </a:outerShdw>
              </a:effectLst>
              <a:uLnTx/>
              <a:uFillTx/>
              <a:latin typeface="Arial" charset="0"/>
              <a:ea typeface="+mn-ea"/>
              <a:cs typeface="Times New Roman"/>
            </a:endParaRPr>
          </a:p>
        </p:txBody>
      </p:sp>
      <p:sp>
        <p:nvSpPr>
          <p:cNvPr id="16" name="WordArt 3"/>
          <p:cNvSpPr>
            <a:spLocks noChangeArrowheads="1" noChangeShapeType="1" noTextEdit="1"/>
          </p:cNvSpPr>
          <p:nvPr/>
        </p:nvSpPr>
        <p:spPr bwMode="auto">
          <a:xfrm rot="21010734">
            <a:off x="1114109" y="3734780"/>
            <a:ext cx="7295920" cy="1673391"/>
          </a:xfrm>
          <a:prstGeom prst="rect">
            <a:avLst/>
          </a:prstGeom>
          <a:extLst>
            <a:ext uri="{AF507438-7753-43E0-B8FC-AC1667EBCBE1}">
              <a14:hiddenEffects xmlns:a14="http://schemas.microsoft.com/office/drawing/2010/main">
                <a:effectLst/>
              </a14:hiddenEffects>
            </a:ext>
          </a:extLst>
        </p:spPr>
        <p:txBody>
          <a:bodyPr wrap="none" fromWordArt="1">
            <a:prstTxWarp prst="textWave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200" b="1" i="0" u="none" strike="noStrike" kern="10" cap="none" spc="0" normalizeH="0" baseline="0" noProof="0" dirty="0" smtClean="0">
                <a:ln w="9525">
                  <a:round/>
                  <a:headEnd/>
                  <a:tailEnd/>
                </a:ln>
                <a:solidFill>
                  <a:srgbClr val="FFFFFF"/>
                </a:solidFill>
                <a:effectLst/>
                <a:uLnTx/>
                <a:uFillTx/>
                <a:latin typeface="Arial" panose="020B0604020202020204" pitchFamily="34" charset="0"/>
                <a:ea typeface="+mn-ea"/>
                <a:cs typeface="Arial" panose="020B0604020202020204" pitchFamily="34" charset="0"/>
              </a:rPr>
              <a:t>DANZAR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200" b="1" i="0" u="none" strike="noStrike" kern="10" cap="none" spc="0" normalizeH="0" baseline="0" noProof="0" dirty="0" smtClean="0">
                <a:ln w="9525">
                  <a:round/>
                  <a:headEnd/>
                  <a:tailEnd/>
                </a:ln>
                <a:solidFill>
                  <a:srgbClr val="FFFFFF"/>
                </a:solidFill>
                <a:effectLst/>
                <a:uLnTx/>
                <a:uFillTx/>
                <a:latin typeface="Arial" panose="020B0604020202020204" pitchFamily="34" charset="0"/>
                <a:ea typeface="+mn-ea"/>
                <a:cs typeface="Arial" panose="020B0604020202020204" pitchFamily="34" charset="0"/>
              </a:rPr>
              <a:t>CON DIOS</a:t>
            </a:r>
            <a:endParaRPr kumimoji="0" lang="es-PE" sz="1200" b="1" i="0" u="none" strike="noStrike" kern="10" cap="none" spc="0" normalizeH="0" baseline="0" noProof="0" dirty="0">
              <a:ln w="9525">
                <a:round/>
                <a:headEnd/>
                <a:tailEnd/>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Text Box 12"/>
          <p:cNvSpPr txBox="1">
            <a:spLocks noChangeArrowheads="1"/>
          </p:cNvSpPr>
          <p:nvPr/>
        </p:nvSpPr>
        <p:spPr bwMode="auto">
          <a:xfrm>
            <a:off x="501027" y="5933633"/>
            <a:ext cx="3322036" cy="461665"/>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dir="16200000" sx="101000" sy="101000" rotWithShape="0">
                    <a:prstClr val="black"/>
                  </a:outerShdw>
                </a:effectLst>
                <a:uLnTx/>
                <a:uFillTx/>
                <a:latin typeface="Britannic Bold" pitchFamily="34" charset="0"/>
                <a:ea typeface="+mn-ea"/>
                <a:cs typeface="Times New Roman"/>
              </a:rPr>
              <a:t>Lima, 8 agosto 2021</a:t>
            </a:r>
            <a:endParaRPr kumimoji="0" lang="es-ES" sz="2400" b="0" i="0" u="none" strike="noStrike" kern="1200" cap="none" spc="0" normalizeH="0" baseline="0" noProof="0" dirty="0">
              <a:ln>
                <a:noFill/>
              </a:ln>
              <a:solidFill>
                <a:srgbClr val="FFFFFF"/>
              </a:solidFill>
              <a:effectLst>
                <a:glow rad="101600">
                  <a:srgbClr val="000000">
                    <a:satMod val="175000"/>
                    <a:alpha val="40000"/>
                  </a:srgbClr>
                </a:glow>
                <a:outerShdw blurRad="50800" dist="38100" dir="16200000" sx="101000" sy="101000" rotWithShape="0">
                  <a:prstClr val="black"/>
                </a:outerShdw>
              </a:effectLst>
              <a:uLnTx/>
              <a:uFillTx/>
              <a:latin typeface="Britannic Bold" pitchFamily="34" charset="0"/>
              <a:ea typeface="+mn-ea"/>
              <a:cs typeface="Times New Roman"/>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1058" y="469644"/>
            <a:ext cx="4121902" cy="571314"/>
          </a:xfrm>
          <a:prstGeom prst="roundRect">
            <a:avLst/>
          </a:prstGeom>
        </p:spPr>
      </p:pic>
      <p:sp>
        <p:nvSpPr>
          <p:cNvPr id="13" name="Text Box 159"/>
          <p:cNvSpPr txBox="1">
            <a:spLocks noChangeArrowheads="1"/>
          </p:cNvSpPr>
          <p:nvPr/>
        </p:nvSpPr>
        <p:spPr bwMode="auto">
          <a:xfrm>
            <a:off x="1119272" y="515035"/>
            <a:ext cx="3513688" cy="432435"/>
          </a:xfrm>
          <a:prstGeom prst="rect">
            <a:avLst/>
          </a:prstGeom>
          <a:noFill/>
          <a:ln w="9525">
            <a:no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000" b="1" i="0" u="none" strike="noStrike" kern="1200" cap="none" spc="0" normalizeH="0" baseline="0" noProof="0" dirty="0">
                <a:ln>
                  <a:noFill/>
                </a:ln>
                <a:solidFill>
                  <a:srgbClr val="806000"/>
                </a:solidFill>
                <a:effectLst/>
                <a:uLnTx/>
                <a:uFillTx/>
                <a:latin typeface="Arial Rounded MT Bold" panose="020F0704030504030204" pitchFamily="34" charset="0"/>
                <a:ea typeface="Times New Roman" panose="02020603050405020304" pitchFamily="18" charset="0"/>
                <a:cs typeface="Times New Roman"/>
              </a:rPr>
              <a:t>LECTIO DIVINA </a:t>
            </a:r>
            <a:r>
              <a:rPr kumimoji="0" lang="es-ES_tradnl" sz="1200" b="1" i="0" u="none" strike="noStrike" kern="1200" cap="none" spc="0" normalizeH="0" baseline="0" noProof="0" dirty="0">
                <a:ln>
                  <a:noFill/>
                </a:ln>
                <a:solidFill>
                  <a:srgbClr val="806000"/>
                </a:solidFill>
                <a:effectLst/>
                <a:uLnTx/>
                <a:uFillTx/>
                <a:latin typeface="Arial Rounded MT Bold" panose="020F0704030504030204" pitchFamily="34" charset="0"/>
                <a:ea typeface="Times New Roman" panose="02020603050405020304" pitchFamily="18" charset="0"/>
                <a:cs typeface="Times New Roman"/>
              </a:rPr>
              <a:t>– Asunción de la Virgen María</a:t>
            </a:r>
            <a:endParaRPr kumimoji="0" lang="en-US" sz="20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Times New Roman"/>
            </a:endParaRPr>
          </a:p>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a:rPr>
              <a:t>DANZAR CON DIOS</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Times New Roman"/>
            </a:endParaRPr>
          </a:p>
        </p:txBody>
      </p:sp>
      <p:pic>
        <p:nvPicPr>
          <p:cNvPr id="12" name="Picture 186" descr="lecti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1196" y="480488"/>
            <a:ext cx="439372" cy="51237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1877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style.rotation</p:attrName>
                                        </p:attrNameLst>
                                      </p:cBhvr>
                                      <p:tavLst>
                                        <p:tav tm="0">
                                          <p:val>
                                            <p:fltVal val="720"/>
                                          </p:val>
                                        </p:tav>
                                        <p:tav tm="100000">
                                          <p:val>
                                            <p:fltVal val="0"/>
                                          </p:val>
                                        </p:tav>
                                      </p:tavLst>
                                    </p:anim>
                                    <p:anim calcmode="lin" valueType="num">
                                      <p:cBhvr>
                                        <p:cTn id="9" dur="1000" fill="hold"/>
                                        <p:tgtEl>
                                          <p:spTgt spid="15"/>
                                        </p:tgtEl>
                                        <p:attrNameLst>
                                          <p:attrName>ppt_h</p:attrName>
                                        </p:attrNameLst>
                                      </p:cBhvr>
                                      <p:tavLst>
                                        <p:tav tm="0">
                                          <p:val>
                                            <p:fltVal val="0"/>
                                          </p:val>
                                        </p:tav>
                                        <p:tav tm="100000">
                                          <p:val>
                                            <p:strVal val="#ppt_h"/>
                                          </p:val>
                                        </p:tav>
                                      </p:tavLst>
                                    </p:anim>
                                    <p:anim calcmode="lin" valueType="num">
                                      <p:cBhvr>
                                        <p:cTn id="10" dur="10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by="(-#ppt_w*2)" calcmode="lin" valueType="num">
                                      <p:cBhvr rctx="PPT">
                                        <p:cTn id="14" dur="500" autoRev="1" fill="hold">
                                          <p:stCondLst>
                                            <p:cond delay="0"/>
                                          </p:stCondLst>
                                        </p:cTn>
                                        <p:tgtEl>
                                          <p:spTgt spid="16"/>
                                        </p:tgtEl>
                                        <p:attrNameLst>
                                          <p:attrName>ppt_w</p:attrName>
                                        </p:attrNameLst>
                                      </p:cBhvr>
                                    </p:anim>
                                    <p:anim by="(#ppt_w*0.50)" calcmode="lin" valueType="num">
                                      <p:cBhvr>
                                        <p:cTn id="15" dur="500" decel="50000" autoRev="1" fill="hold">
                                          <p:stCondLst>
                                            <p:cond delay="0"/>
                                          </p:stCondLst>
                                        </p:cTn>
                                        <p:tgtEl>
                                          <p:spTgt spid="16"/>
                                        </p:tgtEl>
                                        <p:attrNameLst>
                                          <p:attrName>ppt_x</p:attrName>
                                        </p:attrNameLst>
                                      </p:cBhvr>
                                    </p:anim>
                                    <p:anim from="(-#ppt_h/2)" to="(#ppt_y)" calcmode="lin" valueType="num">
                                      <p:cBhvr>
                                        <p:cTn id="16" dur="1000" fill="hold">
                                          <p:stCondLst>
                                            <p:cond delay="0"/>
                                          </p:stCondLst>
                                        </p:cTn>
                                        <p:tgtEl>
                                          <p:spTgt spid="16"/>
                                        </p:tgtEl>
                                        <p:attrNameLst>
                                          <p:attrName>ppt_y</p:attrName>
                                        </p:attrNameLst>
                                      </p:cBhvr>
                                    </p:anim>
                                    <p:animRot by="21600000">
                                      <p:cBhvr>
                                        <p:cTn id="17" dur="1000" fill="hold">
                                          <p:stCondLst>
                                            <p:cond delay="0"/>
                                          </p:stCondLst>
                                        </p:cTn>
                                        <p:tgtEl>
                                          <p:spTgt spid="16"/>
                                        </p:tgtEl>
                                        <p:attrNameLst>
                                          <p:attrName>r</p:attrName>
                                        </p:attrNameLst>
                                      </p:cBhvr>
                                    </p:animRot>
                                  </p:childTnLst>
                                </p:cTn>
                              </p:par>
                            </p:childTnLst>
                          </p:cTn>
                        </p:par>
                        <p:par>
                          <p:cTn id="18" fill="hold">
                            <p:stCondLst>
                              <p:cond delay="3200"/>
                            </p:stCondLst>
                            <p:childTnLst>
                              <p:par>
                                <p:cTn id="19" presetID="47"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de/9f/9c/de9f9ce874abef604aa053ebfbd47b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50" y="508044"/>
            <a:ext cx="8032478" cy="588975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326635" y="1092616"/>
            <a:ext cx="4126416"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C00000"/>
                </a:solidFill>
                <a:effectLst/>
                <a:uLnTx/>
                <a:uFillTx/>
                <a:latin typeface="Arial Narrow" panose="020B0606020202030204" pitchFamily="34" charset="0"/>
                <a:ea typeface="+mn-ea"/>
                <a:cs typeface="+mn-cs"/>
              </a:rPr>
              <a:t>*¿</a:t>
            </a:r>
            <a:r>
              <a:rPr kumimoji="0" lang="es-ES" sz="2800" b="1" i="1"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Qué significa para nosotros la certeza de que la Asunción de María es signo de lo que seremos en el futuro? ¿Cómo vivo </a:t>
            </a:r>
            <a:r>
              <a:rPr kumimoji="0" lang="es-ES" sz="2800" b="1" i="1" u="none" strike="noStrike" kern="1200" cap="none" spc="0" normalizeH="0" baseline="0" noProof="0" dirty="0" smtClean="0">
                <a:ln>
                  <a:noFill/>
                </a:ln>
                <a:solidFill>
                  <a:srgbClr val="C00000"/>
                </a:solidFill>
                <a:effectLst/>
                <a:uLnTx/>
                <a:uFillTx/>
                <a:latin typeface="Arial Narrow" panose="020B0606020202030204" pitchFamily="34" charset="0"/>
                <a:ea typeface="+mn-ea"/>
                <a:cs typeface="+mn-cs"/>
              </a:rPr>
              <a:t>                esta realidad?</a:t>
            </a:r>
            <a:endParaRPr kumimoji="0" lang="es-ES" sz="2800" b="1" i="1" u="none" strike="noStrike" kern="1200" cap="none" spc="0" normalizeH="0" baseline="0" noProof="0" dirty="0">
              <a:ln>
                <a:noFill/>
              </a:ln>
              <a:solidFill>
                <a:srgbClr val="C00000"/>
              </a:solidFill>
              <a:effectLst/>
              <a:uLnTx/>
              <a:uFillTx/>
              <a:latin typeface="Arial Narrow" panose="020B0606020202030204" pitchFamily="34" charset="0"/>
              <a:ea typeface="+mn-ea"/>
              <a:cs typeface="+mn-cs"/>
            </a:endParaRPr>
          </a:p>
        </p:txBody>
      </p:sp>
      <p:sp>
        <p:nvSpPr>
          <p:cNvPr id="6" name="5 CuadroTexto"/>
          <p:cNvSpPr txBox="1"/>
          <p:nvPr/>
        </p:nvSpPr>
        <p:spPr>
          <a:xfrm>
            <a:off x="3251500" y="5986688"/>
            <a:ext cx="3654736"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3600" b="0" i="0" u="none" strike="noStrike" kern="1200" cap="none" spc="0" normalizeH="0" baseline="0" noProof="0" dirty="0">
                <a:ln>
                  <a:noFill/>
                </a:ln>
                <a:solidFill>
                  <a:srgbClr val="FFFF00"/>
                </a:solidFill>
                <a:effectLst>
                  <a:glow rad="101600">
                    <a:srgbClr val="540000">
                      <a:alpha val="60000"/>
                    </a:srgbClr>
                  </a:glow>
                  <a:outerShdw blurRad="50800" dist="38100" dir="10800000" algn="r" rotWithShape="0">
                    <a:srgbClr val="491B07"/>
                  </a:outerShdw>
                </a:effectLst>
                <a:uLnTx/>
                <a:uFillTx/>
                <a:latin typeface="Matura MT Script Capitals" pitchFamily="66" charset="0"/>
                <a:ea typeface="+mn-ea"/>
                <a:cs typeface="+mn-cs"/>
              </a:rPr>
              <a:t> </a:t>
            </a:r>
            <a:endParaRPr kumimoji="0" lang="es-ES" sz="3600" b="0" i="0" u="none" strike="noStrike" kern="1200" cap="none" spc="0" normalizeH="0" baseline="0" noProof="0" dirty="0">
              <a:ln>
                <a:noFill/>
              </a:ln>
              <a:solidFill>
                <a:srgbClr val="FFFF00"/>
              </a:solidFill>
              <a:effectLst>
                <a:glow rad="101600">
                  <a:srgbClr val="540000">
                    <a:alpha val="60000"/>
                  </a:srgbClr>
                </a:glow>
                <a:outerShdw blurRad="50800" dist="38100" dir="10800000" algn="r" rotWithShape="0">
                  <a:srgbClr val="491B07"/>
                </a:outerShdw>
              </a:effectLst>
              <a:uLnTx/>
              <a:uFillTx/>
              <a:latin typeface="Matura MT Script Capitals" pitchFamily="66" charset="0"/>
              <a:ea typeface="+mn-ea"/>
              <a:cs typeface="+mn-cs"/>
            </a:endParaRPr>
          </a:p>
        </p:txBody>
      </p:sp>
    </p:spTree>
    <p:extLst>
      <p:ext uri="{BB962C8B-B14F-4D97-AF65-F5344CB8AC3E}">
        <p14:creationId xmlns:p14="http://schemas.microsoft.com/office/powerpoint/2010/main" val="1638849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ppt_x</p:attrName>
                                        </p:attrNameLst>
                                      </p:cBhvr>
                                      <p:tavLst>
                                        <p:tav tm="0">
                                          <p:val>
                                            <p:fltVal val="0.5"/>
                                          </p:val>
                                        </p:tav>
                                        <p:tav tm="100000">
                                          <p:val>
                                            <p:strVal val="#ppt_x"/>
                                          </p:val>
                                        </p:tav>
                                      </p:tavLst>
                                    </p:anim>
                                    <p:anim calcmode="lin" valueType="num">
                                      <p:cBhvr>
                                        <p:cTn id="10" dur="2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2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 calcmode="lin" valueType="num">
                                      <p:cBhvr>
                                        <p:cTn id="16" dur="750" fill="hold"/>
                                        <p:tgtEl>
                                          <p:spTgt spid="4"/>
                                        </p:tgtEl>
                                        <p:attrNameLst>
                                          <p:attrName>ppt_x</p:attrName>
                                        </p:attrNameLst>
                                      </p:cBhvr>
                                      <p:tavLst>
                                        <p:tav tm="0">
                                          <p:val>
                                            <p:fltVal val="0.5"/>
                                          </p:val>
                                        </p:tav>
                                        <p:tav tm="100000">
                                          <p:val>
                                            <p:strVal val="#ppt_x"/>
                                          </p:val>
                                        </p:tav>
                                      </p:tavLst>
                                    </p:anim>
                                    <p:anim calcmode="lin" valueType="num">
                                      <p:cBhvr>
                                        <p:cTn id="17"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9e/b3/8a/9eb38a426099b868a212070ed4d059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487919"/>
            <a:ext cx="8031389" cy="590417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18160" y="487919"/>
            <a:ext cx="7911737" cy="1815882"/>
          </a:xfrm>
          <a:prstGeom prst="rect">
            <a:avLst/>
          </a:prstGeom>
          <a:noFill/>
        </p:spPr>
        <p:txBody>
          <a:bodyPr wrap="square" rtlCol="0">
            <a:spAutoFit/>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2800" b="1" i="0" u="none" strike="noStrike" kern="1200" cap="none" spc="0" normalizeH="0" baseline="0" noProof="0" dirty="0" smtClean="0">
                <a:ln>
                  <a:noFill/>
                </a:ln>
                <a:solidFill>
                  <a:prstClr val="white"/>
                </a:solidFill>
                <a:effectLst>
                  <a:glow rad="101600">
                    <a:srgbClr val="421906">
                      <a:alpha val="6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María</a:t>
            </a:r>
            <a:r>
              <a:rPr kumimoji="0" lang="es-ES" sz="2800" b="1" i="0" u="none" strike="noStrike" kern="1200" cap="none" spc="0" normalizeH="0" baseline="0" noProof="0" dirty="0">
                <a:ln>
                  <a:noFill/>
                </a:ln>
                <a:solidFill>
                  <a:prstClr val="white"/>
                </a:solidFill>
                <a:effectLst>
                  <a:glow rad="101600">
                    <a:srgbClr val="421906">
                      <a:alpha val="6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mujer orante. Mi oración ¿es ante todo expresión de un sentimiento o celebración y reconocimiento de la acción de </a:t>
            </a:r>
            <a:r>
              <a:rPr kumimoji="0" lang="es-ES" sz="2800" b="1" i="0" u="none" strike="noStrike" kern="1200" cap="none" spc="0" normalizeH="0" baseline="0" noProof="0" dirty="0" smtClean="0">
                <a:ln>
                  <a:noFill/>
                </a:ln>
                <a:solidFill>
                  <a:prstClr val="white"/>
                </a:solidFill>
                <a:effectLst>
                  <a:glow rad="101600">
                    <a:srgbClr val="421906">
                      <a:alpha val="6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Dios?</a:t>
            </a:r>
            <a:endParaRPr kumimoji="0" lang="es-ES" sz="2800" b="1" i="0" u="none" strike="noStrike" kern="1200" cap="none" spc="0" normalizeH="0" baseline="0" noProof="0" dirty="0">
              <a:ln>
                <a:noFill/>
              </a:ln>
              <a:solidFill>
                <a:prstClr val="white"/>
              </a:solidFill>
              <a:effectLst>
                <a:glow rad="101600">
                  <a:srgbClr val="421906">
                    <a:alpha val="6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7095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ea/80/24/ea8024a342c21c3f6ac2d73069cebe2e.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64876" y="526868"/>
            <a:ext cx="7995649" cy="583909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30041" y="1676400"/>
            <a:ext cx="8065318" cy="1569660"/>
          </a:xfrm>
          <a:prstGeom prst="rect">
            <a:avLst/>
          </a:prstGeom>
          <a:noFill/>
          <a:effectLst>
            <a:softEdge rad="127000"/>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	El </a:t>
            </a:r>
            <a:r>
              <a:rPr kumimoji="0" lang="es-ES" sz="3200" b="1" i="0" u="none" strike="noStrike" kern="1200" cap="none" spc="0" normalizeH="0" baseline="0" noProof="0" dirty="0" err="1">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Magnificat</a:t>
            </a:r>
            <a:r>
              <a:rPr kumimoji="0" lang="es-ES" sz="3200" b="1" i="0" u="none" strike="noStrike" kern="1200" cap="none" spc="0" normalizeH="0" baseline="0" noProof="0" dirty="0">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 es el canto de María que agradece la obra maravillosa de Dios en ella. </a:t>
            </a:r>
          </a:p>
        </p:txBody>
      </p:sp>
      <p:sp>
        <p:nvSpPr>
          <p:cNvPr id="5" name="3 CuadroTexto"/>
          <p:cNvSpPr txBox="1"/>
          <p:nvPr/>
        </p:nvSpPr>
        <p:spPr>
          <a:xfrm>
            <a:off x="691150" y="4395592"/>
            <a:ext cx="8065318" cy="1569660"/>
          </a:xfrm>
          <a:prstGeom prst="rect">
            <a:avLst/>
          </a:prstGeom>
          <a:noFill/>
          <a:effectLst>
            <a:softEdge rad="127000"/>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a:t>
            </a:r>
            <a:r>
              <a:rPr kumimoji="0" lang="es-ES" sz="3200" b="1" i="0" u="none" strike="noStrike" kern="1200" cap="none" spc="0" normalizeH="0" baseline="0" noProof="0" dirty="0">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Cuál es mi </a:t>
            </a:r>
            <a:r>
              <a:rPr kumimoji="0" lang="es-ES" sz="3200" b="1" i="0" u="none" strike="noStrike" kern="1200" cap="none" spc="0" normalizeH="0" baseline="0" noProof="0" dirty="0" err="1">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Magnificat</a:t>
            </a:r>
            <a:r>
              <a:rPr kumimoji="0" lang="es-ES" sz="3200" b="1" i="0" u="none" strike="noStrike" kern="1200" cap="none" spc="0" normalizeH="0" baseline="0" noProof="0" dirty="0">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 </a:t>
            </a:r>
            <a:r>
              <a:rPr kumimoji="0" lang="es-ES" sz="3200" b="1" i="0" u="none" strike="noStrike" kern="1200" cap="none" spc="0" normalizeH="0" baseline="0" noProof="0" dirty="0" smtClean="0">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                                         ¿</a:t>
            </a:r>
            <a:r>
              <a:rPr kumimoji="0" lang="es-ES" sz="3200" b="1" i="0" u="none" strike="noStrike" kern="1200" cap="none" spc="0" normalizeH="0" baseline="0" noProof="0" dirty="0">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En qué forma agradezco a Dios su acción en mi vida y en la </a:t>
            </a:r>
            <a:r>
              <a:rPr kumimoji="0" lang="es-ES" sz="3200" b="1" i="0" u="none" strike="noStrike" kern="1200" cap="none" spc="0" normalizeH="0" baseline="0" noProof="0" dirty="0" smtClean="0">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rPr>
              <a:t>historia?</a:t>
            </a:r>
            <a:endParaRPr kumimoji="0" lang="es-ES" sz="3200" b="1" i="0" u="none" strike="noStrike" kern="1200" cap="none" spc="0" normalizeH="0" baseline="0" noProof="0" dirty="0">
              <a:ln>
                <a:noFill/>
              </a:ln>
              <a:solidFill>
                <a:prstClr val="white"/>
              </a:solidFill>
              <a:effectLst>
                <a:glow rad="101600">
                  <a:srgbClr val="421906">
                    <a:alpha val="60000"/>
                  </a:srgbClr>
                </a:glow>
                <a:outerShdw blurRad="50800" dist="38100" dir="10800000" algn="r" rotWithShape="0">
                  <a:srgbClr val="421906"/>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1841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ppt_x</p:attrName>
                                        </p:attrNameLst>
                                      </p:cBhvr>
                                      <p:tavLst>
                                        <p:tav tm="0">
                                          <p:val>
                                            <p:fltVal val="0.5"/>
                                          </p:val>
                                        </p:tav>
                                        <p:tav tm="100000">
                                          <p:val>
                                            <p:strVal val="#ppt_x"/>
                                          </p:val>
                                        </p:tav>
                                      </p:tavLst>
                                    </p:anim>
                                    <p:anim calcmode="lin" valueType="num">
                                      <p:cBhvr>
                                        <p:cTn id="10" dur="7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5925"/>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 calcmode="lin" valueType="num">
                                      <p:cBhvr>
                                        <p:cTn id="16" dur="750" fill="hold"/>
                                        <p:tgtEl>
                                          <p:spTgt spid="5"/>
                                        </p:tgtEl>
                                        <p:attrNameLst>
                                          <p:attrName>ppt_x</p:attrName>
                                        </p:attrNameLst>
                                      </p:cBhvr>
                                      <p:tavLst>
                                        <p:tav tm="0">
                                          <p:val>
                                            <p:fltVal val="0.5"/>
                                          </p:val>
                                        </p:tav>
                                        <p:tav tm="100000">
                                          <p:val>
                                            <p:strVal val="#ppt_x"/>
                                          </p:val>
                                        </p:tav>
                                      </p:tavLst>
                                    </p:anim>
                                    <p:anim calcmode="lin" valueType="num">
                                      <p:cBhvr>
                                        <p:cTn id="17"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i.pinimg.com/564x/fc/fc/85/fcfc858d0e3ef1772f8fd9a673d5c2b8.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2648" y="482752"/>
            <a:ext cx="8052712" cy="5883213"/>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3525734" y="997856"/>
            <a:ext cx="295738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a:ln>
                  <a:noFill/>
                </a:ln>
                <a:solidFill>
                  <a:srgbClr val="00B0F0"/>
                </a:solidFill>
                <a:effectLst>
                  <a:glow rad="63500">
                    <a:prstClr val="black">
                      <a:lumMod val="95000"/>
                      <a:lumOff val="5000"/>
                      <a:alpha val="40000"/>
                    </a:prstClr>
                  </a:glow>
                  <a:outerShdw blurRad="50800" dist="38100" algn="l" rotWithShape="0">
                    <a:prstClr val="black"/>
                  </a:outerShdw>
                </a:effectLst>
                <a:uLnTx/>
                <a:uFillTx/>
                <a:latin typeface="Lucida Sans" panose="020B0602030504020204" pitchFamily="34" charset="0"/>
                <a:ea typeface="+mn-ea"/>
                <a:cs typeface="+mn-cs"/>
              </a:rPr>
              <a:t>Motivación</a:t>
            </a:r>
            <a:r>
              <a:rPr kumimoji="0" lang="es-PE" sz="2400" b="1" i="1" u="none" strike="noStrike" kern="1200" cap="none" spc="0" normalizeH="0" baseline="0" noProof="0" dirty="0" smtClean="0">
                <a:ln>
                  <a:noFill/>
                </a:ln>
                <a:solidFill>
                  <a:srgbClr val="00B0F0"/>
                </a:solidFill>
                <a:effectLst>
                  <a:glow rad="63500">
                    <a:prstClr val="black">
                      <a:lumMod val="95000"/>
                      <a:lumOff val="5000"/>
                      <a:alpha val="40000"/>
                    </a:prstClr>
                  </a:glow>
                  <a:outerShdw blurRad="50800" dist="38100" algn="l" rotWithShape="0">
                    <a:prstClr val="black"/>
                  </a:outerShdw>
                </a:effectLst>
                <a:uLnTx/>
                <a:uFillTx/>
                <a:latin typeface="Lucida Sans" panose="020B0602030504020204" pitchFamily="34" charset="0"/>
                <a:ea typeface="+mn-ea"/>
                <a:cs typeface="+mn-cs"/>
              </a:rPr>
              <a:t>:</a:t>
            </a:r>
            <a:endParaRPr kumimoji="0" lang="es-ES_tradnl" sz="2400" b="1" i="1" u="none" strike="noStrike" kern="1200" cap="none" spc="0" normalizeH="0" baseline="0" noProof="0" dirty="0">
              <a:ln>
                <a:noFill/>
              </a:ln>
              <a:solidFill>
                <a:srgbClr val="00B0F0"/>
              </a:solidFill>
              <a:effectLst>
                <a:glow rad="63500">
                  <a:prstClr val="black">
                    <a:lumMod val="95000"/>
                    <a:lumOff val="5000"/>
                    <a:alpha val="40000"/>
                  </a:prstClr>
                </a:glow>
                <a:outerShdw blurRad="50800" dist="38100" algn="l" rotWithShape="0">
                  <a:prstClr val="black"/>
                </a:outerShdw>
              </a:effectLst>
              <a:uLnTx/>
              <a:uFillTx/>
              <a:latin typeface="Lucida Sans" panose="020B0602030504020204" pitchFamily="34" charset="0"/>
              <a:ea typeface="+mn-ea"/>
              <a:cs typeface="+mn-cs"/>
            </a:endParaRPr>
          </a:p>
        </p:txBody>
      </p:sp>
      <p:sp>
        <p:nvSpPr>
          <p:cNvPr id="9" name="9 CuadroTexto"/>
          <p:cNvSpPr txBox="1"/>
          <p:nvPr/>
        </p:nvSpPr>
        <p:spPr>
          <a:xfrm>
            <a:off x="1555834" y="1447271"/>
            <a:ext cx="6020620"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300" b="1" i="1"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María </a:t>
            </a:r>
            <a:r>
              <a:rPr kumimoji="0" lang="es-ES" sz="2300" b="1" i="1"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canta la grandeza de Dios que </a:t>
            </a:r>
            <a:r>
              <a:rPr kumimoji="0" lang="es-ES" sz="2300" b="1" i="1"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eleva </a:t>
            </a:r>
            <a:r>
              <a:rPr kumimoji="0" lang="es-ES" sz="2300" b="1" i="1"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 los humildes y colma de bienes </a:t>
            </a:r>
            <a:r>
              <a:rPr kumimoji="0" lang="es-ES" sz="2300" b="1" i="1"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a </a:t>
            </a:r>
            <a:r>
              <a:rPr kumimoji="0" lang="es-ES" sz="2300" b="1" i="1"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los hambrientos. Esta misma experiencia la hemos vivido muchas veces en nuestra actividad pastoral: Dios engrandece a los pobres. Oremos y alabemos a Dios, recordando situaciones concretas donde Dios se ha manifestado a favor de los sencillos y </a:t>
            </a:r>
            <a:r>
              <a:rPr kumimoji="0" lang="es-ES" sz="2300" b="1" i="1"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humildes.</a:t>
            </a:r>
            <a:endParaRPr kumimoji="0" lang="es-ES_tradnl" sz="2300" b="1" i="1"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2" name="WordArt 2" descr="Bolsa de papel"/>
          <p:cNvSpPr>
            <a:spLocks noChangeArrowheads="1" noChangeShapeType="1" noTextEdit="1"/>
          </p:cNvSpPr>
          <p:nvPr/>
        </p:nvSpPr>
        <p:spPr bwMode="auto">
          <a:xfrm>
            <a:off x="822891" y="918592"/>
            <a:ext cx="3168352" cy="998240"/>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FFFF00"/>
              </a:solidFill>
              <a:effectLst/>
              <a:uLnTx/>
              <a:uFillTx/>
              <a:latin typeface="Matura MT Script Capitals" pitchFamily="66"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0" i="0" u="none" strike="noStrike" kern="10" cap="none" spc="0" normalizeH="0" baseline="0" noProof="0" dirty="0">
              <a:ln>
                <a:noFill/>
              </a:ln>
              <a:solidFill>
                <a:srgbClr val="FFFF00"/>
              </a:solidFill>
              <a:effectLst/>
              <a:uLnTx/>
              <a:uFillTx/>
              <a:latin typeface="Matura MT Script Capitals" pitchFamily="66" charset="0"/>
              <a:ea typeface="+mn-ea"/>
              <a:cs typeface="+mn-cs"/>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648" y="494469"/>
            <a:ext cx="3448595" cy="969406"/>
          </a:xfrm>
          <a:prstGeom prst="roundRect">
            <a:avLst/>
          </a:prstGeom>
        </p:spPr>
      </p:pic>
      <p:sp>
        <p:nvSpPr>
          <p:cNvPr id="11" name="Rectángulo redondeado 10"/>
          <p:cNvSpPr>
            <a:spLocks noChangeArrowheads="1"/>
          </p:cNvSpPr>
          <p:nvPr/>
        </p:nvSpPr>
        <p:spPr bwMode="auto">
          <a:xfrm>
            <a:off x="709674" y="447916"/>
            <a:ext cx="3168352" cy="846379"/>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ORATIO</a:t>
            </a:r>
            <a:endParaRPr kumimoji="0" lang="es-PE"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rPr>
              <a:t>¿Qué le digo al Señor motivado por su Palabra?</a:t>
            </a:r>
            <a:endParaRPr kumimoji="0" lang="es-PE" sz="28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56851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1+#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5 de agosto: la Asunción de Nuestra Señora - Alfa y Ome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0" y="514441"/>
            <a:ext cx="8013065" cy="586894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52394" y="354210"/>
            <a:ext cx="8229322"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0" i="0" u="none" strike="noStrike" kern="120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s-ES" sz="2000" b="0" i="0" u="none" strike="noStrike" kern="120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Luego de un tiempo de oración personal, compartimos en grupos nuestra oración (o todos juntos)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 puede, también, proclamar o cantar el Canto de la Virgen María: </a:t>
            </a:r>
            <a:r>
              <a:rPr kumimoji="0" lang="es-ES" sz="2000" b="0" i="0" u="none" strike="noStrike" kern="120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El </a:t>
            </a:r>
            <a:r>
              <a:rPr kumimoji="0" lang="es-ES" sz="2000" b="0" i="0" u="none" strike="noStrike" kern="1200" cap="none" spc="0" normalizeH="0" baseline="0" noProof="0" dirty="0" err="1">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Magnificat</a:t>
            </a:r>
            <a:r>
              <a:rPr kumimoji="0" lang="es-ES" sz="2000" b="0" i="0" u="none" strike="noStrike" kern="120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s-ES" sz="2000" b="0" i="0" u="none" strike="noStrike" kern="1200" cap="none" spc="0" normalizeH="0" baseline="0" noProof="0" dirty="0" err="1">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Lc</a:t>
            </a:r>
            <a:r>
              <a:rPr kumimoji="0" lang="es-ES" sz="2000" b="0" i="0" u="none" strike="noStrike" kern="120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1, 46-55</a:t>
            </a:r>
            <a:r>
              <a:rPr kumimoji="0" lang="es-ES" sz="2000" b="0" i="0" u="none" strike="noStrike" kern="1200" cap="none" spc="0" normalizeH="0" baseline="0" noProof="0" dirty="0" smtClean="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s-ES" sz="2000" b="0" i="0" u="none" strike="noStrike" kern="1200" cap="none" spc="0" normalizeH="0" baseline="0" noProof="0" dirty="0">
              <a:ln>
                <a:noFill/>
              </a:ln>
              <a:solidFill>
                <a:prstClr val="white"/>
              </a:solidFill>
              <a:effectLst>
                <a:glow rad="101600">
                  <a:srgbClr val="4824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96863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1200" decel="50000">
                                          <p:stCondLst>
                                            <p:cond delay="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800">
                                          <p:stCondLst>
                                            <p:cond delay="1200"/>
                                          </p:stCondLst>
                                        </p:cTn>
                                        <p:tgtEl>
                                          <p:spTgt spid="4"/>
                                        </p:tgtEl>
                                        <p:attrNameLst>
                                          <p:attrName>ppt_x</p:attrName>
                                        </p:attrNameLst>
                                      </p:cBhvr>
                                      <p:tavLst>
                                        <p:tav tm="0">
                                          <p:val>
                                            <p:strVal val="ppt_x"/>
                                          </p:val>
                                        </p:tav>
                                        <p:tav tm="100000">
                                          <p:val>
                                            <p:strVal val="ppt_x"/>
                                          </p:val>
                                        </p:tav>
                                      </p:tavLst>
                                    </p:anim>
                                    <p:anim calcmode="lin" valueType="num">
                                      <p:cBhvr>
                                        <p:cTn id="13" dur="1200" decel="50000">
                                          <p:stCondLst>
                                            <p:cond delay="0"/>
                                          </p:stCondLst>
                                        </p:cTn>
                                        <p:tgtEl>
                                          <p:spTgt spid="4"/>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800">
                                          <p:stCondLst>
                                            <p:cond delay="1200"/>
                                          </p:stCondLst>
                                        </p:cTn>
                                        <p:tgtEl>
                                          <p:spTgt spid="4"/>
                                        </p:tgtEl>
                                        <p:attrNameLst>
                                          <p:attrName>ppt_y</p:attrName>
                                        </p:attrNameLst>
                                      </p:cBhvr>
                                      <p:tavLst>
                                        <p:tav tm="0">
                                          <p:val>
                                            <p:strVal val="ppt_y"/>
                                          </p:val>
                                        </p:tav>
                                        <p:tav tm="100000">
                                          <p:val>
                                            <p:strVal val="ppt_y"/>
                                          </p:val>
                                        </p:tav>
                                      </p:tavLst>
                                    </p:anim>
                                    <p:animEffect transition="out" filter="fade">
                                      <p:cBhvr>
                                        <p:cTn id="15" dur="200">
                                          <p:stCondLst>
                                            <p:cond delay="1800"/>
                                          </p:stCondLst>
                                        </p:cTn>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6170" y="530093"/>
            <a:ext cx="8013063" cy="5827164"/>
          </a:xfrm>
          <a:prstGeom prst="rect">
            <a:avLst/>
          </a:prstGeom>
        </p:spPr>
      </p:pic>
      <p:sp>
        <p:nvSpPr>
          <p:cNvPr id="5124" name="Text Box 4"/>
          <p:cNvSpPr txBox="1">
            <a:spLocks noChangeArrowheads="1"/>
          </p:cNvSpPr>
          <p:nvPr/>
        </p:nvSpPr>
        <p:spPr bwMode="auto">
          <a:xfrm>
            <a:off x="748560" y="1761107"/>
            <a:ext cx="2978709" cy="3108543"/>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Proclamen </a:t>
            </a:r>
            <a:r>
              <a:rPr kumimoji="0" lang="ca-ES" sz="2800" b="1" i="0" u="none" strike="noStrike" kern="1200" cap="none" spc="0" normalizeH="0" baseline="0" noProof="0" dirty="0" err="1"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conmigo</a:t>
            </a:r>
            <a:r>
              <a:rPr kumimoji="0" lang="ca-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la </a:t>
            </a:r>
            <a:r>
              <a:rPr kumimoji="0" lang="ca-ES" sz="2800" b="1" i="0" u="none" strike="noStrike" kern="1200" cap="none" spc="0" normalizeH="0" baseline="0" noProof="0" dirty="0" err="1">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grandeza</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del Señor, </a:t>
            </a:r>
            <a:r>
              <a:rPr kumimoji="0" lang="ca-ES" sz="2800" b="1" i="0" u="none" strike="noStrike" kern="1200" cap="none" spc="0" normalizeH="0" baseline="0" noProof="0" dirty="0" err="1">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ensalcemos</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a:t>
            </a:r>
            <a:r>
              <a:rPr kumimoji="0" lang="ca-ES" sz="2800" b="1" i="0" u="none" strike="noStrike" kern="1200" cap="none" spc="0" normalizeH="0" baseline="0" noProof="0" dirty="0" err="1">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juntos</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a:t>
            </a:r>
            <a:r>
              <a:rPr kumimoji="0" lang="ca-ES" sz="2800" b="1" i="0" u="none" strike="noStrike" kern="1200" cap="none" spc="0" normalizeH="0" baseline="0" noProof="0" dirty="0" err="1">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su</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nombre</a:t>
            </a:r>
            <a:r>
              <a:rPr kumimoji="0" lang="ca-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a:t>
            </a:r>
            <a:endParaRPr kumimoji="0" lang="ca-ES" sz="2800" b="1" i="1"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p:txBody>
      </p:sp>
      <p:pic>
        <p:nvPicPr>
          <p:cNvPr id="5" name="Picture 2" descr="http://www.franciscanos.org/oracion/magnifica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38405" y="655252"/>
            <a:ext cx="3422470" cy="98069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5590903" y="1891742"/>
            <a:ext cx="2696105" cy="2758642"/>
          </a:xfrm>
          <a:prstGeom prst="rect">
            <a:avLst/>
          </a:prstGeom>
          <a:noFill/>
          <a:ln>
            <a:noFill/>
          </a:ln>
          <a:effectLs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a-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a:t>
            </a:r>
            <a:r>
              <a:rPr kumimoji="0" lang="ca-ES" sz="2800" b="1" i="0" u="none" strike="noStrike" kern="1200" cap="none" spc="0" normalizeH="0" baseline="0" noProof="0" dirty="0" err="1"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Yo</a:t>
            </a:r>
            <a:r>
              <a:rPr kumimoji="0" lang="ca-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a:t>
            </a:r>
            <a:r>
              <a:rPr kumimoji="0" lang="ca-ES" sz="2800" b="1" i="0" u="none" strike="noStrike" kern="1200" cap="none" spc="0" normalizeH="0" baseline="0" noProof="0" dirty="0" err="1"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consulté</a:t>
            </a:r>
            <a:r>
              <a:rPr kumimoji="0" lang="ca-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al </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Señor, y me </a:t>
            </a:r>
            <a:r>
              <a:rPr kumimoji="0" lang="ca-ES" sz="2800" b="1" i="0" u="none" strike="noStrike" kern="1200" cap="none" spc="0" normalizeH="0" baseline="0" noProof="0" dirty="0" err="1">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respondió</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a:t>
            </a:r>
            <a:r>
              <a:rPr kumimoji="0" lang="ca-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me </a:t>
            </a:r>
            <a:r>
              <a:rPr kumimoji="0" lang="ca-ES" sz="2800" b="1" i="0" u="none" strike="noStrike" kern="1200" cap="none" spc="0" normalizeH="0" baseline="0" noProof="0" dirty="0" err="1">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libró</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de </a:t>
            </a:r>
            <a:r>
              <a:rPr kumimoji="0" lang="ca-ES" sz="2800" b="1" i="0" u="none" strike="noStrike" kern="1200" cap="none" spc="0" normalizeH="0" baseline="0" noProof="0" dirty="0" err="1">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todas</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mis </a:t>
            </a:r>
            <a:r>
              <a:rPr kumimoji="0" lang="ca-ES" sz="2800" b="1" i="0" u="none" strike="noStrike" kern="1200" cap="none" spc="0" normalizeH="0" baseline="0" noProof="0" dirty="0" err="1">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ansias</a:t>
            </a:r>
            <a:r>
              <a:rPr kumimoji="0" lang="ca-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a:t>
            </a:r>
            <a:endParaRPr kumimoji="0" lang="ca-ES" sz="2800" b="1" i="1"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p:txBody>
      </p:sp>
      <p:sp>
        <p:nvSpPr>
          <p:cNvPr id="2" name="CuadroTexto 1"/>
          <p:cNvSpPr txBox="1"/>
          <p:nvPr/>
        </p:nvSpPr>
        <p:spPr>
          <a:xfrm>
            <a:off x="748560" y="692644"/>
            <a:ext cx="21688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smtClean="0">
                <a:ln>
                  <a:noFill/>
                </a:ln>
                <a:solidFill>
                  <a:srgbClr val="FFFFFF"/>
                </a:solidFill>
                <a:effectLst/>
                <a:uLnTx/>
                <a:uFillTx/>
                <a:latin typeface="Times"/>
                <a:ea typeface="+mn-ea"/>
                <a:cs typeface="+mn-cs"/>
              </a:rPr>
              <a:t>Lucas 1, 46-55)</a:t>
            </a:r>
            <a:endParaRPr kumimoji="0" lang="en-US" sz="2400" b="1" i="0" u="none" strike="noStrike" kern="1200" cap="none" spc="0" normalizeH="0" baseline="0" noProof="0" dirty="0">
              <a:ln>
                <a:noFill/>
              </a:ln>
              <a:solidFill>
                <a:srgbClr val="FFFFFF"/>
              </a:solidFill>
              <a:effectLst/>
              <a:uLnTx/>
              <a:uFillTx/>
              <a:latin typeface="Times"/>
              <a:ea typeface="+mn-ea"/>
              <a:cs typeface="+mn-cs"/>
            </a:endParaRPr>
          </a:p>
        </p:txBody>
      </p:sp>
    </p:spTree>
    <p:extLst>
      <p:ext uri="{BB962C8B-B14F-4D97-AF65-F5344CB8AC3E}">
        <p14:creationId xmlns:p14="http://schemas.microsoft.com/office/powerpoint/2010/main" val="504556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250" fill="hold"/>
                                        <p:tgtEl>
                                          <p:spTgt spid="5124"/>
                                        </p:tgtEl>
                                        <p:attrNameLst>
                                          <p:attrName>ppt_x</p:attrName>
                                        </p:attrNameLst>
                                      </p:cBhvr>
                                      <p:tavLst>
                                        <p:tav tm="0">
                                          <p:val>
                                            <p:strVal val="0-#ppt_w/2"/>
                                          </p:val>
                                        </p:tav>
                                        <p:tav tm="100000">
                                          <p:val>
                                            <p:strVal val="#ppt_x"/>
                                          </p:val>
                                        </p:tav>
                                      </p:tavLst>
                                    </p:anim>
                                    <p:anim calcmode="lin" valueType="num">
                                      <p:cBhvr additive="base">
                                        <p:cTn id="8" dur="1250" fill="hold"/>
                                        <p:tgtEl>
                                          <p:spTgt spid="5124"/>
                                        </p:tgtEl>
                                        <p:attrNameLst>
                                          <p:attrName>ppt_y</p:attrName>
                                        </p:attrNameLst>
                                      </p:cBhvr>
                                      <p:tavLst>
                                        <p:tav tm="0">
                                          <p:val>
                                            <p:strVal val="1+#ppt_h/2"/>
                                          </p:val>
                                        </p:tav>
                                        <p:tav tm="100000">
                                          <p:val>
                                            <p:strVal val="#ppt_y"/>
                                          </p:val>
                                        </p:tav>
                                      </p:tavLst>
                                    </p:anim>
                                  </p:childTnLst>
                                </p:cTn>
                              </p:par>
                            </p:childTnLst>
                          </p:cTn>
                        </p:par>
                        <p:par>
                          <p:cTn id="9" fill="hold">
                            <p:stCondLst>
                              <p:cond delay="8625"/>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250" fill="hold"/>
                                        <p:tgtEl>
                                          <p:spTgt spid="7"/>
                                        </p:tgtEl>
                                        <p:attrNameLst>
                                          <p:attrName>ppt_x</p:attrName>
                                        </p:attrNameLst>
                                      </p:cBhvr>
                                      <p:tavLst>
                                        <p:tav tm="0">
                                          <p:val>
                                            <p:strVal val="0-#ppt_w/2"/>
                                          </p:val>
                                        </p:tav>
                                        <p:tav tm="100000">
                                          <p:val>
                                            <p:strVal val="#ppt_x"/>
                                          </p:val>
                                        </p:tav>
                                      </p:tavLst>
                                    </p:anim>
                                    <p:anim calcmode="lin" valueType="num">
                                      <p:cBhvr additive="base">
                                        <p:cTn id="13"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va la Virgen María! gritó una marea de jóvenes | Comunidad | Guayaquil |  El Univers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264" y="496388"/>
            <a:ext cx="8003553" cy="5878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818598" y="3266131"/>
            <a:ext cx="7576457" cy="3108543"/>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 </a:t>
            </a:r>
            <a:r>
              <a:rPr kumimoji="0" lang="es-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Desde ahora me felicitarán todas las generaciones,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porque el Poderoso ha hecho obras grandes por mí:</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su nombre es santo,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y su misericordia llega a sus </a:t>
            </a:r>
            <a:r>
              <a:rPr kumimoji="0" lang="es-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fieles de </a:t>
            </a:r>
            <a:r>
              <a:rPr kumimoji="0" lang="es-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generación en generación</a:t>
            </a:r>
            <a:r>
              <a:rPr kumimoji="0" lang="es-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a:t>
            </a:r>
            <a:endParaRPr kumimoji="0" lang="ca-ES" sz="2800" b="1" i="1"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1012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adie podía librarlos sino el Señor&amp;quot; Lección 19 del 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1" y="518477"/>
            <a:ext cx="8040099" cy="5838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644087" y="518477"/>
            <a:ext cx="5086152" cy="5262979"/>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Él hace proezas con su brazo: dispersa a los soberbios de corazón, derriba del trono a los poderosos y enaltece a los humildes, </a:t>
            </a:r>
            <a:endParaRPr kumimoji="0" lang="es-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a </a:t>
            </a:r>
            <a:r>
              <a:rPr kumimoji="0" lang="es-ES" sz="2800" b="1" i="0"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los hambrientos los colma de bienes y a los ricos los despide vacíos</a:t>
            </a:r>
            <a:r>
              <a:rPr kumimoji="0" lang="es-ES" sz="2800" b="1" i="0" u="none" strike="noStrike" kern="1200" cap="none" spc="0" normalizeH="0" baseline="0" noProof="0" dirty="0" smtClean="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a:t>
            </a:r>
            <a:endParaRPr kumimoji="0" lang="ca-ES" sz="2800" b="1" i="1"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p:txBody>
      </p:sp>
      <p:sp>
        <p:nvSpPr>
          <p:cNvPr id="4" name="Text Box 4"/>
          <p:cNvSpPr txBox="1">
            <a:spLocks noChangeArrowheads="1"/>
          </p:cNvSpPr>
          <p:nvPr/>
        </p:nvSpPr>
        <p:spPr bwMode="auto">
          <a:xfrm>
            <a:off x="2556836" y="3425522"/>
            <a:ext cx="4110445" cy="52322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2800" b="1" i="1" u="none" strike="noStrike" kern="1200" cap="none" spc="0" normalizeH="0" baseline="0" noProof="0" dirty="0">
              <a:ln w="6600">
                <a:solidFill>
                  <a:srgbClr val="333399"/>
                </a:solidFill>
                <a:prstDash val="solid"/>
              </a:ln>
              <a:solidFill>
                <a:srgbClr val="FFFFFF"/>
              </a:solidFill>
              <a:effectLst>
                <a:glow rad="1397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28730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1500"/>
                            </p:stCondLst>
                            <p:childTnLst>
                              <p:par>
                                <p:cTn id="10" presetID="2" presetClass="entr" presetSubtype="12"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0-#ppt_w/2"/>
                                          </p:val>
                                        </p:tav>
                                        <p:tav tm="100000">
                                          <p:val>
                                            <p:strVal val="#ppt_x"/>
                                          </p:val>
                                        </p:tav>
                                      </p:tavLst>
                                    </p:anim>
                                    <p:anim calcmode="lin" valueType="num">
                                      <p:cBhvr additive="base">
                                        <p:cTn id="13"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48" y="485367"/>
            <a:ext cx="8003178" cy="5898016"/>
          </a:xfrm>
          <a:prstGeom prst="rect">
            <a:avLst/>
          </a:prstGeom>
          <a:scene3d>
            <a:camera prst="orthographicFront"/>
            <a:lightRig rig="threePt" dir="t"/>
          </a:scene3d>
          <a:sp3d>
            <a:bevelT w="152400" h="50800" prst="softRound"/>
          </a:sp3d>
        </p:spPr>
      </p:pic>
      <p:sp>
        <p:nvSpPr>
          <p:cNvPr id="14341" name="Text Box 5"/>
          <p:cNvSpPr txBox="1">
            <a:spLocks noChangeArrowheads="1"/>
          </p:cNvSpPr>
          <p:nvPr/>
        </p:nvSpPr>
        <p:spPr bwMode="auto">
          <a:xfrm>
            <a:off x="557349" y="485367"/>
            <a:ext cx="2769326" cy="2677656"/>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w="6600">
                  <a:solidFill>
                    <a:srgbClr val="333399"/>
                  </a:solidFill>
                  <a:prstDash val="solid"/>
                </a:ln>
                <a:solidFill>
                  <a:srgbClr val="FFFFFF"/>
                </a:solidFill>
                <a:effectLst>
                  <a:glow rad="101600">
                    <a:srgbClr val="000000">
                      <a:lumMod val="95000"/>
                      <a:lumOff val="5000"/>
                      <a:alpha val="6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Auxilia </a:t>
            </a:r>
            <a:r>
              <a:rPr kumimoji="0" lang="es-ES" sz="2800" b="1" i="0" u="none" strike="noStrike" kern="1200" cap="none" spc="0" normalizeH="0" baseline="0" noProof="0" dirty="0">
                <a:ln w="6600">
                  <a:solidFill>
                    <a:srgbClr val="333399"/>
                  </a:solidFill>
                  <a:prstDash val="solid"/>
                </a:ln>
                <a:solidFill>
                  <a:srgbClr val="FFFFFF"/>
                </a:solidFill>
                <a:effectLst>
                  <a:glow rad="101600">
                    <a:srgbClr val="000000">
                      <a:lumMod val="95000"/>
                      <a:lumOff val="5000"/>
                      <a:alpha val="6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a Israel, su siervo,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333399"/>
                  </a:solidFill>
                  <a:prstDash val="solid"/>
                </a:ln>
                <a:solidFill>
                  <a:srgbClr val="FFFFFF"/>
                </a:solidFill>
                <a:effectLst>
                  <a:glow rad="101600">
                    <a:srgbClr val="000000">
                      <a:lumMod val="95000"/>
                      <a:lumOff val="5000"/>
                      <a:alpha val="6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acordándose de la </a:t>
            </a:r>
            <a:r>
              <a:rPr kumimoji="0" lang="es-ES" sz="2800" b="1" i="0" u="none" strike="noStrike" kern="1200" cap="none" spc="0" normalizeH="0" baseline="0" noProof="0" dirty="0" smtClean="0">
                <a:ln w="6600">
                  <a:solidFill>
                    <a:srgbClr val="333399"/>
                  </a:solidFill>
                  <a:prstDash val="solid"/>
                </a:ln>
                <a:solidFill>
                  <a:srgbClr val="FFFFFF"/>
                </a:solidFill>
                <a:effectLst>
                  <a:glow rad="101600">
                    <a:srgbClr val="000000">
                      <a:lumMod val="95000"/>
                      <a:lumOff val="5000"/>
                      <a:alpha val="6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misericordia</a:t>
            </a:r>
            <a:endParaRPr kumimoji="0" lang="es-ES" sz="2800" b="1" i="0" u="none" strike="noStrike" kern="1200" cap="none" spc="0" normalizeH="0" baseline="0" noProof="0" dirty="0">
              <a:ln w="6600">
                <a:solidFill>
                  <a:srgbClr val="333399"/>
                </a:solidFill>
                <a:prstDash val="solid"/>
              </a:ln>
              <a:solidFill>
                <a:srgbClr val="FFFFFF"/>
              </a:solidFill>
              <a:effectLst>
                <a:glow rad="101600">
                  <a:srgbClr val="000000">
                    <a:lumMod val="95000"/>
                    <a:lumOff val="5000"/>
                    <a:alpha val="6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p:txBody>
      </p:sp>
      <p:sp>
        <p:nvSpPr>
          <p:cNvPr id="4" name="Text Box 5"/>
          <p:cNvSpPr txBox="1">
            <a:spLocks noChangeArrowheads="1"/>
          </p:cNvSpPr>
          <p:nvPr/>
        </p:nvSpPr>
        <p:spPr bwMode="auto">
          <a:xfrm>
            <a:off x="5853339" y="485367"/>
            <a:ext cx="2707187" cy="3539430"/>
          </a:xfrm>
          <a:prstGeom prst="rect">
            <a:avLst/>
          </a:prstGeom>
          <a:noFill/>
          <a:ln>
            <a:noFill/>
          </a:ln>
          <a:effectLs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w="6600">
                  <a:solidFill>
                    <a:srgbClr val="333399"/>
                  </a:solidFill>
                  <a:prstDash val="solid"/>
                </a:ln>
                <a:solidFill>
                  <a:srgbClr val="FFFFFF"/>
                </a:solidFill>
                <a:effectLst>
                  <a:glow rad="1016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como </a:t>
            </a:r>
            <a:r>
              <a:rPr kumimoji="0" lang="es-ES" sz="2800" b="1" i="0" u="none" strike="noStrike" kern="1200" cap="none" spc="0" normalizeH="0" baseline="0" noProof="0" dirty="0">
                <a:ln w="6600">
                  <a:solidFill>
                    <a:srgbClr val="333399"/>
                  </a:solidFill>
                  <a:prstDash val="solid"/>
                </a:ln>
                <a:solidFill>
                  <a:srgbClr val="FFFFFF"/>
                </a:solidFill>
                <a:effectLst>
                  <a:glow rad="1016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lo había prometido a nuestros </a:t>
            </a:r>
            <a:r>
              <a:rPr kumimoji="0" lang="es-ES" sz="2800" b="1" i="0" u="none" strike="noStrike" kern="1200" cap="none" spc="0" normalizeH="0" baseline="0" noProof="0" dirty="0" smtClean="0">
                <a:ln w="6600">
                  <a:solidFill>
                    <a:srgbClr val="333399"/>
                  </a:solidFill>
                  <a:prstDash val="solid"/>
                </a:ln>
                <a:solidFill>
                  <a:srgbClr val="FFFFFF"/>
                </a:solidFill>
                <a:effectLst>
                  <a:glow rad="1016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padres</a:t>
            </a:r>
            <a:endParaRPr kumimoji="0" lang="es-ES" sz="2800" b="1" i="0" u="none" strike="noStrike" kern="1200" cap="none" spc="0" normalizeH="0" baseline="0" noProof="0" dirty="0">
              <a:ln w="6600">
                <a:solidFill>
                  <a:srgbClr val="333399"/>
                </a:solidFill>
                <a:prstDash val="solid"/>
              </a:ln>
              <a:solidFill>
                <a:srgbClr val="FFFFFF"/>
              </a:solidFill>
              <a:effectLst>
                <a:glow rad="1016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333399"/>
                  </a:solidFill>
                  <a:prstDash val="solid"/>
                </a:ln>
                <a:solidFill>
                  <a:srgbClr val="FFFFFF"/>
                </a:solidFill>
                <a:effectLst>
                  <a:glow rad="1016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rPr>
              <a:t>en favor de Abrahán y su descendencia por siempre.</a:t>
            </a:r>
            <a:endParaRPr kumimoji="0" lang="ca-ES" sz="2800" b="1" i="0" u="none" strike="noStrike" kern="1200" cap="none" spc="0" normalizeH="0" baseline="0" noProof="0" dirty="0">
              <a:ln w="6600">
                <a:solidFill>
                  <a:srgbClr val="333399"/>
                </a:solidFill>
                <a:prstDash val="solid"/>
              </a:ln>
              <a:solidFill>
                <a:srgbClr val="FFFFFF"/>
              </a:solidFill>
              <a:effectLst>
                <a:glow rad="101600">
                  <a:srgbClr val="000000">
                    <a:satMod val="175000"/>
                    <a:alpha val="40000"/>
                  </a:srgbClr>
                </a:glow>
                <a:outerShdw dist="38100" dir="2700000" algn="tl" rotWithShape="0">
                  <a:srgbClr val="333399"/>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47320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250" fill="hold"/>
                                        <p:tgtEl>
                                          <p:spTgt spid="14341"/>
                                        </p:tgtEl>
                                        <p:attrNameLst>
                                          <p:attrName>ppt_x</p:attrName>
                                        </p:attrNameLst>
                                      </p:cBhvr>
                                      <p:tavLst>
                                        <p:tav tm="0">
                                          <p:val>
                                            <p:strVal val="0-#ppt_w/2"/>
                                          </p:val>
                                        </p:tav>
                                        <p:tav tm="100000">
                                          <p:val>
                                            <p:strVal val="#ppt_x"/>
                                          </p:val>
                                        </p:tav>
                                      </p:tavLst>
                                    </p:anim>
                                    <p:anim calcmode="lin" valueType="num">
                                      <p:cBhvr additive="base">
                                        <p:cTn id="8" dur="1250" fill="hold"/>
                                        <p:tgtEl>
                                          <p:spTgt spid="14341"/>
                                        </p:tgtEl>
                                        <p:attrNameLst>
                                          <p:attrName>ppt_y</p:attrName>
                                        </p:attrNameLst>
                                      </p:cBhvr>
                                      <p:tavLst>
                                        <p:tav tm="0">
                                          <p:val>
                                            <p:strVal val="1+#ppt_h/2"/>
                                          </p:val>
                                        </p:tav>
                                        <p:tav tm="100000">
                                          <p:val>
                                            <p:strVal val="#ppt_y"/>
                                          </p:val>
                                        </p:tav>
                                      </p:tavLst>
                                    </p:anim>
                                  </p:childTnLst>
                                </p:cTn>
                              </p:par>
                            </p:childTnLst>
                          </p:cTn>
                        </p:par>
                        <p:par>
                          <p:cTn id="9" fill="hold">
                            <p:stCondLst>
                              <p:cond delay="750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0-#ppt_w/2"/>
                                          </p:val>
                                        </p:tav>
                                        <p:tav tm="100000">
                                          <p:val>
                                            <p:strVal val="#ppt_x"/>
                                          </p:val>
                                        </p:tav>
                                      </p:tavLst>
                                    </p:anim>
                                    <p:anim calcmode="lin" valueType="num">
                                      <p:cBhvr additive="base">
                                        <p:cTn id="13"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pinimg.com/564x/70/9e/72/709e72ac0fa7d541ec76d7f305c12e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33" y="487516"/>
            <a:ext cx="8161111" cy="587464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Rectángulo 4"/>
          <p:cNvSpPr/>
          <p:nvPr/>
        </p:nvSpPr>
        <p:spPr>
          <a:xfrm>
            <a:off x="896982" y="1525171"/>
            <a:ext cx="7228115" cy="39703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 </a:t>
            </a:r>
            <a:r>
              <a:rPr kumimoji="0" lang="es-E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mirada en Dios, pero con los pies en la tierra, María sabe alabar sin por eso disminuir su compromiso con la historia. Esa fue la experiencia de san Vicente de Paúl, tal como lo expresa este texto</a:t>
            </a:r>
            <a:r>
              <a:rPr kumimoji="0" lang="es-ES"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Dios ama a los pobres, y por consiguiente ama a quienes aman a los pobres… son los preferidos de Dios; por eso tenemos motivos para esperar que, por amor hacia ellos, también nos amará Dios a nosotros. Así pues, hermanos míos, vayamos y ocupémonos con un amor nuevo en el servicio de los pobres, y busquemos incluso a los más pobres y abandonados; reconozcamos delante de Dios que son ellos nuestros señores </a:t>
            </a:r>
            <a:r>
              <a:rPr kumimoji="0" lang="es-ES_tradnl" sz="1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y </a:t>
            </a:r>
            <a:r>
              <a:rPr kumimoji="0" lang="es-ES_tradnl"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nuestros amos, y que somos indignos de rendirles nuestros pequeños servicios. (SVP XI-3, 273)</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1" i="0" u="none" strike="noStrike" kern="1200" cap="none" spc="0" normalizeH="0" baseline="0" noProof="0" dirty="0">
              <a:ln>
                <a:noFill/>
              </a:ln>
              <a:solidFill>
                <a:prstClr val="black"/>
              </a:solidFill>
              <a:effectLst>
                <a:glow rad="101600">
                  <a:prstClr val="black">
                    <a:lumMod val="95000"/>
                    <a:lumOff val="5000"/>
                    <a:alpha val="60000"/>
                  </a:prst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7" name="6 Rectángulo"/>
          <p:cNvSpPr/>
          <p:nvPr/>
        </p:nvSpPr>
        <p:spPr>
          <a:xfrm>
            <a:off x="466524" y="3434211"/>
            <a:ext cx="8224891"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7533" y="487516"/>
            <a:ext cx="3448595" cy="871021"/>
          </a:xfrm>
          <a:prstGeom prst="roundRect">
            <a:avLst/>
          </a:prstGeom>
        </p:spPr>
      </p:pic>
      <p:sp>
        <p:nvSpPr>
          <p:cNvPr id="4" name="Rectángulo 3"/>
          <p:cNvSpPr/>
          <p:nvPr/>
        </p:nvSpPr>
        <p:spPr>
          <a:xfrm>
            <a:off x="598963" y="585627"/>
            <a:ext cx="3407165" cy="615553"/>
          </a:xfrm>
          <a:prstGeom prst="rect">
            <a:avLst/>
          </a:prstGeom>
        </p:spPr>
        <p:txBody>
          <a:bodyPr wrap="square">
            <a:spAutoFit/>
          </a:bodyPr>
          <a:lstStyle/>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CONTEMPLATIO</a:t>
            </a:r>
            <a:endParaRPr kumimoji="0" lang="es-PE" sz="1800" b="1"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rPr>
              <a:t>¿Qué me lleva a hacer el texto?</a:t>
            </a:r>
            <a:endParaRPr kumimoji="0" lang="es-PE" sz="28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sp>
        <p:nvSpPr>
          <p:cNvPr id="10" name="9 CuadroTexto"/>
          <p:cNvSpPr txBox="1"/>
          <p:nvPr/>
        </p:nvSpPr>
        <p:spPr>
          <a:xfrm>
            <a:off x="3865369" y="775511"/>
            <a:ext cx="295738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Lucida Sans" panose="020B0602030504020204" pitchFamily="34" charset="0"/>
                <a:ea typeface="+mn-ea"/>
                <a:cs typeface="+mn-cs"/>
              </a:rPr>
              <a:t>Motivación</a:t>
            </a:r>
            <a:r>
              <a:rPr kumimoji="0" lang="es-PE" sz="2400" b="1" i="1"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Lucida Sans" panose="020B0602030504020204" pitchFamily="34" charset="0"/>
                <a:ea typeface="+mn-ea"/>
                <a:cs typeface="+mn-cs"/>
              </a:rPr>
              <a:t>:</a:t>
            </a:r>
            <a:endParaRPr kumimoji="0" lang="es-ES_tradnl" sz="2400" b="1" i="1"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Lucida Sans" panose="020B0602030504020204" pitchFamily="34" charset="0"/>
              <a:ea typeface="+mn-ea"/>
              <a:cs typeface="+mn-cs"/>
            </a:endParaRPr>
          </a:p>
        </p:txBody>
      </p:sp>
    </p:spTree>
    <p:extLst>
      <p:ext uri="{BB962C8B-B14F-4D97-AF65-F5344CB8AC3E}">
        <p14:creationId xmlns:p14="http://schemas.microsoft.com/office/powerpoint/2010/main" val="328335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1+#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882" y="497156"/>
            <a:ext cx="8031352" cy="5862088"/>
          </a:xfrm>
          <a:prstGeom prst="rect">
            <a:avLst/>
          </a:prstGeom>
        </p:spPr>
      </p:pic>
      <p:sp>
        <p:nvSpPr>
          <p:cNvPr id="7" name="6 Rectángulo"/>
          <p:cNvSpPr/>
          <p:nvPr/>
        </p:nvSpPr>
        <p:spPr>
          <a:xfrm>
            <a:off x="700064" y="448235"/>
            <a:ext cx="2437583" cy="461665"/>
          </a:xfrm>
          <a:prstGeom prst="rect">
            <a:avLst/>
          </a:prstGeom>
          <a:noFill/>
          <a:scene3d>
            <a:camera prst="orthographicFront"/>
            <a:lightRig rig="threePt" dir="t"/>
          </a:scene3d>
          <a:sp3d>
            <a:bevelT prst="relaxedInset"/>
          </a:sp3d>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Ambientación:</a:t>
            </a:r>
            <a:endParaRPr kumimoji="0" lang="es-ES" sz="3200" b="0" i="0" u="none" strike="noStrike" kern="1200" cap="none" spc="0" normalizeH="0" baseline="0" noProof="0" dirty="0">
              <a:ln w="17780" cmpd="sng">
                <a:solidFill>
                  <a:srgbClr val="FFFFFF"/>
                </a:solidFill>
                <a:prstDash val="solid"/>
                <a:miter lim="800000"/>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6 Rectángulo"/>
          <p:cNvSpPr/>
          <p:nvPr/>
        </p:nvSpPr>
        <p:spPr>
          <a:xfrm>
            <a:off x="4119869" y="497156"/>
            <a:ext cx="4339942" cy="923330"/>
          </a:xfrm>
          <a:prstGeom prst="rect">
            <a:avLst/>
          </a:prstGeom>
          <a:noFill/>
          <a:scene3d>
            <a:camera prst="orthographicFront"/>
            <a:lightRig rig="threePt" dir="t"/>
          </a:scene3d>
          <a:sp3d>
            <a:bevelT prst="relaxedInset"/>
          </a:sp3d>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Imagen </a:t>
            </a:r>
            <a:r>
              <a:rPr kumimoji="0" lang="es-ES" sz="1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de María adornada con flores e iluminada con velas. Al lado un cartel con la frase: “</a:t>
            </a:r>
            <a:r>
              <a:rPr kumimoji="0" lang="es-ES" sz="1800" b="1" i="0" u="none" strike="noStrike" kern="1200" cap="none" spc="0" normalizeH="0" baseline="0" noProof="0" dirty="0" err="1">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Magnificat</a:t>
            </a:r>
            <a:r>
              <a:rPr kumimoji="0" lang="es-ES" sz="1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endParaRPr kumimoji="0" lang="es-ES" sz="18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6 Rectángulo"/>
          <p:cNvSpPr/>
          <p:nvPr/>
        </p:nvSpPr>
        <p:spPr>
          <a:xfrm>
            <a:off x="537882" y="5836024"/>
            <a:ext cx="8167683" cy="523220"/>
          </a:xfrm>
          <a:prstGeom prst="rect">
            <a:avLst/>
          </a:prstGeom>
          <a:noFill/>
          <a:scene3d>
            <a:camera prst="orthographicFront"/>
            <a:lightRig rig="threePt" dir="t"/>
          </a:scene3d>
          <a:sp3d>
            <a:bevelT prst="relaxedInset"/>
          </a:sp3d>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smtClean="0">
                <a:ln>
                  <a:noFill/>
                </a:ln>
                <a:solidFill>
                  <a:srgbClr val="FFFF00"/>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Cantos </a:t>
            </a:r>
            <a:r>
              <a:rPr kumimoji="0" lang="es-ES" sz="1800" b="1" i="0" u="none" strike="noStrike" kern="1200" cap="none" spc="0" normalizeH="0" baseline="0" noProof="0" dirty="0" err="1" smtClean="0">
                <a:ln>
                  <a:noFill/>
                </a:ln>
                <a:solidFill>
                  <a:srgbClr val="FFFF00"/>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sugeridos:Yo</a:t>
            </a:r>
            <a:r>
              <a:rPr kumimoji="0" lang="es-ES" sz="1800" b="1" i="0" u="none" strike="noStrike" kern="1200" cap="none" spc="0" normalizeH="0" baseline="0" noProof="0" dirty="0" smtClean="0">
                <a:ln>
                  <a:noFill/>
                </a:ln>
                <a:solidFill>
                  <a:srgbClr val="FFFF00"/>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800" b="1" i="0" u="none" strike="noStrike" kern="1200" cap="none" spc="0" normalizeH="0" baseline="0" noProof="0" dirty="0">
                <a:ln>
                  <a:noFill/>
                </a:ln>
                <a:solidFill>
                  <a:srgbClr val="FFFF00"/>
                </a:solidFill>
                <a:effectLst>
                  <a:glow rad="101600">
                    <a:prstClr val="black">
                      <a:lumMod val="95000"/>
                      <a:lumOff val="5000"/>
                      <a:alpha val="60000"/>
                    </a:prst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canto al Señor porque es grande; Mi alma canta</a:t>
            </a:r>
            <a:r>
              <a:rPr kumimoji="0" lang="es-ES_tradnl" sz="2800" b="0" i="0" u="none" strike="noStrike" kern="1200" cap="none" spc="0" normalizeH="0" baseline="0" noProof="0" dirty="0" smtClean="0">
                <a:ln w="17780" cmpd="sng">
                  <a:solidFill>
                    <a:srgbClr val="FFFFFF"/>
                  </a:solidFill>
                  <a:prstDash val="solid"/>
                  <a:miter lim="800000"/>
                </a:ln>
                <a:solidFill>
                  <a:srgbClr val="C0504D">
                    <a:lumMod val="60000"/>
                    <a:lumOff val="40000"/>
                  </a:srgbClr>
                </a:solidFill>
                <a:effectLst>
                  <a:glow rad="101600">
                    <a:prstClr val="black">
                      <a:lumMod val="95000"/>
                      <a:lumOff val="5000"/>
                      <a:alpha val="60000"/>
                    </a:prstClr>
                  </a:glow>
                  <a:outerShdw blurRad="38100" dist="38100" dir="2700000" algn="tl" rotWithShape="0">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endParaRPr kumimoji="0" lang="es-ES" sz="2800" b="0" i="0" u="none" strike="noStrike" kern="1200" cap="none" spc="0" normalizeH="0" baseline="0" noProof="0" dirty="0">
              <a:ln w="17780" cmpd="sng">
                <a:solidFill>
                  <a:srgbClr val="FFFFFF"/>
                </a:solidFill>
                <a:prstDash val="solid"/>
                <a:miter lim="800000"/>
              </a:ln>
              <a:solidFill>
                <a:srgbClr val="C0504D">
                  <a:lumMod val="60000"/>
                  <a:lumOff val="40000"/>
                </a:srgbClr>
              </a:solidFill>
              <a:effectLst>
                <a:glow rad="101600">
                  <a:prstClr val="black">
                    <a:lumMod val="95000"/>
                    <a:lumOff val="5000"/>
                    <a:alpha val="60000"/>
                  </a:prstClr>
                </a:glow>
                <a:outerShdw blurRad="38100" dist="38100" dir="2700000" algn="tl" rotWithShape="0">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WordArt 2" descr="Bolsa de papel"/>
          <p:cNvSpPr>
            <a:spLocks noChangeArrowheads="1" noChangeShapeType="1" noTextEdit="1"/>
          </p:cNvSpPr>
          <p:nvPr/>
        </p:nvSpPr>
        <p:spPr bwMode="auto">
          <a:xfrm>
            <a:off x="5090973" y="3406887"/>
            <a:ext cx="2668555" cy="827316"/>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Magnificat</a:t>
            </a:r>
            <a:endParaRPr kumimoji="0" lang="es-E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608146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22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par>
                          <p:cTn id="18" fill="hold">
                            <p:stCondLst>
                              <p:cond delay="117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by="(-#ppt_w*2)" calcmode="lin" valueType="num">
                                      <p:cBhvr rctx="PPT">
                                        <p:cTn id="21" dur="500" autoRev="1" fill="hold">
                                          <p:stCondLst>
                                            <p:cond delay="0"/>
                                          </p:stCondLst>
                                        </p:cTn>
                                        <p:tgtEl>
                                          <p:spTgt spid="9"/>
                                        </p:tgtEl>
                                        <p:attrNameLst>
                                          <p:attrName>ppt_w</p:attrName>
                                        </p:attrNameLst>
                                      </p:cBhvr>
                                    </p:anim>
                                    <p:anim by="(#ppt_w*0.50)" calcmode="lin" valueType="num">
                                      <p:cBhvr>
                                        <p:cTn id="22" dur="500" decel="50000" autoRev="1" fill="hold">
                                          <p:stCondLst>
                                            <p:cond delay="0"/>
                                          </p:stCondLst>
                                        </p:cTn>
                                        <p:tgtEl>
                                          <p:spTgt spid="9"/>
                                        </p:tgtEl>
                                        <p:attrNameLst>
                                          <p:attrName>ppt_x</p:attrName>
                                        </p:attrNameLst>
                                      </p:cBhvr>
                                    </p:anim>
                                    <p:anim from="(-#ppt_h/2)" to="(#ppt_y)" calcmode="lin" valueType="num">
                                      <p:cBhvr>
                                        <p:cTn id="23" dur="1000" fill="hold">
                                          <p:stCondLst>
                                            <p:cond delay="0"/>
                                          </p:stCondLst>
                                        </p:cTn>
                                        <p:tgtEl>
                                          <p:spTgt spid="9"/>
                                        </p:tgtEl>
                                        <p:attrNameLst>
                                          <p:attrName>ppt_y</p:attrName>
                                        </p:attrNameLst>
                                      </p:cBhvr>
                                    </p:anim>
                                    <p:animRot by="21600000">
                                      <p:cBhvr>
                                        <p:cTn id="24" dur="1000" fill="hold">
                                          <p:stCondLst>
                                            <p:cond delay="0"/>
                                          </p:stCondLst>
                                        </p:cTn>
                                        <p:tgtEl>
                                          <p:spTgt spid="9"/>
                                        </p:tgtEl>
                                        <p:attrNameLst>
                                          <p:attrName>r</p:attrName>
                                        </p:attrNameLst>
                                      </p:cBhvr>
                                    </p:animRot>
                                  </p:childTnLst>
                                </p:cTn>
                              </p:par>
                            </p:childTnLst>
                          </p:cTn>
                        </p:par>
                        <p:par>
                          <p:cTn id="25" fill="hold">
                            <p:stCondLst>
                              <p:cond delay="136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by="(-#ppt_w*2)" calcmode="lin" valueType="num">
                                      <p:cBhvr rctx="PPT">
                                        <p:cTn id="28" dur="500" autoRev="1" fill="hold">
                                          <p:stCondLst>
                                            <p:cond delay="0"/>
                                          </p:stCondLst>
                                        </p:cTn>
                                        <p:tgtEl>
                                          <p:spTgt spid="10"/>
                                        </p:tgtEl>
                                        <p:attrNameLst>
                                          <p:attrName>ppt_w</p:attrName>
                                        </p:attrNameLst>
                                      </p:cBhvr>
                                    </p:anim>
                                    <p:anim by="(#ppt_w*0.50)" calcmode="lin" valueType="num">
                                      <p:cBhvr>
                                        <p:cTn id="29" dur="500" decel="50000" autoRev="1" fill="hold">
                                          <p:stCondLst>
                                            <p:cond delay="0"/>
                                          </p:stCondLst>
                                        </p:cTn>
                                        <p:tgtEl>
                                          <p:spTgt spid="10"/>
                                        </p:tgtEl>
                                        <p:attrNameLst>
                                          <p:attrName>ppt_x</p:attrName>
                                        </p:attrNameLst>
                                      </p:cBhvr>
                                    </p:anim>
                                    <p:anim from="(-#ppt_h/2)" to="(#ppt_y)" calcmode="lin" valueType="num">
                                      <p:cBhvr>
                                        <p:cTn id="30" dur="1000" fill="hold">
                                          <p:stCondLst>
                                            <p:cond delay="0"/>
                                          </p:stCondLst>
                                        </p:cTn>
                                        <p:tgtEl>
                                          <p:spTgt spid="10"/>
                                        </p:tgtEl>
                                        <p:attrNameLst>
                                          <p:attrName>ppt_y</p:attrName>
                                        </p:attrNameLst>
                                      </p:cBhvr>
                                    </p:anim>
                                    <p:animRot by="21600000">
                                      <p:cBhvr>
                                        <p:cTn id="31"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da/eb/1b/daeb1bf83c33fcbca93d64522f4cb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62" y="522514"/>
            <a:ext cx="8027398" cy="587828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bwMode="auto">
          <a:xfrm>
            <a:off x="1309263" y="2891247"/>
            <a:ext cx="6397822" cy="2306471"/>
          </a:xfrm>
          <a:prstGeom prst="rect">
            <a:avLst/>
          </a:prstGeom>
          <a:noFill/>
          <a:ln w="9525">
            <a:noFill/>
            <a:miter lim="800000"/>
            <a:headEnd/>
            <a:tailEnd/>
          </a:ln>
          <a:scene3d>
            <a:camera prst="orthographicFront"/>
            <a:lightRig rig="threePt" dir="t"/>
          </a:scene3d>
          <a:sp3d>
            <a:bevelT prst="slope"/>
          </a:sp3d>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000" b="0" i="0" u="none" strike="noStrike" kern="1200" cap="none" spc="0" normalizeH="0" baseline="0" noProof="0" dirty="0" smtClean="0">
                <a:ln>
                  <a:noFill/>
                </a:ln>
                <a:solidFill>
                  <a:prstClr val="white"/>
                </a:solidFill>
                <a:effectLst>
                  <a:glow rad="101600">
                    <a:prstClr val="black">
                      <a:lumMod val="95000"/>
                      <a:lumOff val="5000"/>
                      <a:alpha val="40000"/>
                    </a:prstClr>
                  </a:glow>
                  <a:outerShdw blurRad="50800" dist="38100" dir="10800000" algn="r" rotWithShape="0">
                    <a:srgbClr val="540000"/>
                  </a:outerShdw>
                </a:effectLst>
                <a:uLnTx/>
                <a:uFillTx/>
                <a:latin typeface="Calibri"/>
                <a:ea typeface="+mn-ea"/>
                <a:cs typeface="+mn-cs"/>
              </a:rPr>
              <a:t>Proclamar </a:t>
            </a:r>
            <a:r>
              <a:rPr kumimoji="0" lang="es-ES" sz="4000" b="0" i="0" u="none" strike="noStrike" kern="1200" cap="none" spc="0" normalizeH="0" baseline="0" noProof="0" dirty="0">
                <a:ln>
                  <a:noFill/>
                </a:ln>
                <a:solidFill>
                  <a:prstClr val="white"/>
                </a:solidFill>
                <a:effectLst>
                  <a:glow rad="101600">
                    <a:prstClr val="black">
                      <a:lumMod val="95000"/>
                      <a:lumOff val="5000"/>
                      <a:alpha val="40000"/>
                    </a:prstClr>
                  </a:glow>
                  <a:outerShdw blurRad="50800" dist="38100" dir="10800000" algn="r" rotWithShape="0">
                    <a:srgbClr val="540000"/>
                  </a:outerShdw>
                </a:effectLst>
                <a:uLnTx/>
                <a:uFillTx/>
                <a:latin typeface="Calibri"/>
                <a:ea typeface="+mn-ea"/>
                <a:cs typeface="+mn-cs"/>
              </a:rPr>
              <a:t>con nuestras palabras y obras la acción de Dios en nuestras vidas.</a:t>
            </a:r>
          </a:p>
        </p:txBody>
      </p:sp>
      <p:sp>
        <p:nvSpPr>
          <p:cNvPr id="5" name="WordArt 5"/>
          <p:cNvSpPr>
            <a:spLocks noChangeArrowheads="1" noChangeShapeType="1" noTextEdit="1"/>
          </p:cNvSpPr>
          <p:nvPr/>
        </p:nvSpPr>
        <p:spPr bwMode="auto">
          <a:xfrm>
            <a:off x="2743103" y="809202"/>
            <a:ext cx="3379023" cy="7322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200" b="1" i="0" u="none" strike="noStrike" kern="10" cap="none" spc="0" normalizeH="0" baseline="0" noProof="0" dirty="0">
                <a:ln w="6600">
                  <a:solidFill>
                    <a:srgbClr val="C0504D"/>
                  </a:solidFill>
                  <a:prstDash val="solid"/>
                </a:ln>
                <a:solidFill>
                  <a:srgbClr val="FFFF00"/>
                </a:solidFill>
                <a:effectLst>
                  <a:glow rad="101600">
                    <a:prstClr val="black">
                      <a:lumMod val="95000"/>
                      <a:lumOff val="5000"/>
                      <a:alpha val="60000"/>
                    </a:prstClr>
                  </a:glow>
                  <a:outerShdw dist="38100" dir="2700000" algn="tl" rotWithShape="0">
                    <a:srgbClr val="C0504D"/>
                  </a:outerShdw>
                </a:effectLst>
                <a:uLnTx/>
                <a:uFillTx/>
                <a:latin typeface="Impact"/>
                <a:ea typeface="+mn-ea"/>
                <a:cs typeface="+mn-cs"/>
              </a:rPr>
              <a:t>Compromiso</a:t>
            </a:r>
            <a:r>
              <a:rPr kumimoji="0" lang="es-PE" sz="1200" b="1" i="0" u="none" strike="noStrike" kern="10" cap="none" spc="0" normalizeH="0" baseline="0" noProof="0" dirty="0" smtClean="0">
                <a:ln w="6600">
                  <a:solidFill>
                    <a:srgbClr val="C0504D"/>
                  </a:solidFill>
                  <a:prstDash val="solid"/>
                </a:ln>
                <a:solidFill>
                  <a:srgbClr val="FFFF00"/>
                </a:solidFill>
                <a:effectLst>
                  <a:glow rad="101600">
                    <a:prstClr val="black">
                      <a:lumMod val="95000"/>
                      <a:lumOff val="5000"/>
                      <a:alpha val="60000"/>
                    </a:prstClr>
                  </a:glow>
                  <a:outerShdw dist="38100" dir="2700000" algn="tl" rotWithShape="0">
                    <a:srgbClr val="C0504D"/>
                  </a:outerShdw>
                </a:effectLst>
                <a:uLnTx/>
                <a:uFillTx/>
                <a:latin typeface="Impact"/>
                <a:ea typeface="+mn-ea"/>
                <a:cs typeface="+mn-cs"/>
              </a:rPr>
              <a:t>:</a:t>
            </a:r>
            <a:endParaRPr kumimoji="0" lang="es-PE" sz="1200" b="1" i="0" u="none" strike="noStrike" kern="10" cap="none" spc="0" normalizeH="0" baseline="0" noProof="0" dirty="0">
              <a:ln w="6600">
                <a:solidFill>
                  <a:srgbClr val="C0504D"/>
                </a:solidFill>
                <a:prstDash val="solid"/>
              </a:ln>
              <a:solidFill>
                <a:srgbClr val="FFFF00"/>
              </a:solidFill>
              <a:effectLst>
                <a:glow rad="101600">
                  <a:prstClr val="black">
                    <a:lumMod val="95000"/>
                    <a:lumOff val="5000"/>
                    <a:alpha val="60000"/>
                  </a:prstClr>
                </a:glow>
                <a:outerShdw dist="38100" dir="2700000" algn="tl" rotWithShape="0">
                  <a:srgbClr val="C0504D"/>
                </a:outerShdw>
              </a:effectLst>
              <a:uLnTx/>
              <a:uFillTx/>
              <a:latin typeface="Impac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1" i="0" u="none" strike="noStrike" kern="10" cap="none" spc="0" normalizeH="0" baseline="0" noProof="0" dirty="0">
              <a:ln w="6600">
                <a:solidFill>
                  <a:srgbClr val="C0504D"/>
                </a:solidFill>
                <a:prstDash val="solid"/>
              </a:ln>
              <a:solidFill>
                <a:srgbClr val="FFFF00"/>
              </a:solidFill>
              <a:effectLst>
                <a:glow rad="101600">
                  <a:prstClr val="black">
                    <a:lumMod val="95000"/>
                    <a:lumOff val="5000"/>
                    <a:alpha val="60000"/>
                  </a:prstClr>
                </a:glow>
                <a:outerShdw dist="38100" dir="2700000" algn="tl" rotWithShape="0">
                  <a:srgbClr val="C0504D"/>
                </a:outerShdw>
              </a:effectLst>
              <a:uLnTx/>
              <a:uFillTx/>
              <a:latin typeface="Impact"/>
              <a:ea typeface="+mn-ea"/>
              <a:cs typeface="+mn-cs"/>
            </a:endParaRPr>
          </a:p>
        </p:txBody>
      </p:sp>
    </p:spTree>
    <p:extLst>
      <p:ext uri="{BB962C8B-B14F-4D97-AF65-F5344CB8AC3E}">
        <p14:creationId xmlns:p14="http://schemas.microsoft.com/office/powerpoint/2010/main" val="1448716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9725" y="511327"/>
            <a:ext cx="8005703" cy="5880763"/>
          </a:xfrm>
          <a:prstGeom prst="rect">
            <a:avLst/>
          </a:prstGeom>
        </p:spPr>
      </p:pic>
      <p:sp>
        <p:nvSpPr>
          <p:cNvPr id="8" name="2 Marcador de contenido"/>
          <p:cNvSpPr txBox="1">
            <a:spLocks/>
          </p:cNvSpPr>
          <p:nvPr/>
        </p:nvSpPr>
        <p:spPr>
          <a:xfrm>
            <a:off x="3500769" y="1073524"/>
            <a:ext cx="4976233" cy="4756368"/>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400" b="0" i="0" u="none" strike="noStrike" kern="0" cap="none" spc="0" normalizeH="0" baseline="0" noProof="0" dirty="0" smtClean="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	</a:t>
            </a: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Dios de los pobres, de los humildes </a:t>
            </a:r>
            <a:r>
              <a:rPr kumimoji="0" lang="es-ES" sz="2400" b="0" i="0" u="none" strike="noStrike" kern="0" cap="none" spc="0" normalizeH="0" baseline="0" noProof="0" dirty="0" smtClean="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y </a:t>
            </a: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de los olvidados,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hoy te bendecimos con María de Nazaret, </a:t>
            </a:r>
            <a:r>
              <a:rPr kumimoji="0" lang="es-ES" sz="2400" b="0" i="0" u="none" strike="noStrike" kern="0" cap="none" spc="0" normalizeH="0" baseline="0" noProof="0" dirty="0" smtClean="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la </a:t>
            </a: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madre de Jesús,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porque tu misericordia llega </a:t>
            </a:r>
            <a:r>
              <a:rPr kumimoji="0" lang="es-ES" sz="2400" b="0" i="0" u="none" strike="noStrike" kern="0" cap="none" spc="0" normalizeH="0" baseline="0" noProof="0" dirty="0" smtClean="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                               a </a:t>
            </a: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tus fieles </a:t>
            </a:r>
            <a:r>
              <a:rPr kumimoji="0" lang="es-ES" sz="2400" b="0" i="0" u="none" strike="noStrike" kern="0" cap="none" spc="0" normalizeH="0" baseline="0" noProof="0" dirty="0" smtClean="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de </a:t>
            </a: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generación en generación,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invirtiendo el viejo </a:t>
            </a:r>
            <a:r>
              <a:rPr kumimoji="0" lang="es-ES" sz="2400" b="0" i="0" u="none" strike="noStrike" kern="0" cap="none" spc="0" normalizeH="0" baseline="0" noProof="0" dirty="0" smtClean="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                                         orden </a:t>
            </a: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establecido</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 y haciendo justicia a los menospreciados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rPr>
              <a:t>y los oprimidos.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400" b="0" i="0" u="none" strike="noStrike" kern="0" cap="none" spc="0" normalizeH="0" baseline="0" noProof="0" dirty="0">
              <a:ln>
                <a:noFill/>
              </a:ln>
              <a:solidFill>
                <a:srgbClr val="FFFFFF"/>
              </a:solidFill>
              <a:effectLst>
                <a:glow rad="101600">
                  <a:srgbClr val="000000">
                    <a:lumMod val="95000"/>
                    <a:lumOff val="5000"/>
                    <a:alpha val="60000"/>
                  </a:srgbClr>
                </a:glow>
              </a:effectLst>
              <a:uLnTx/>
              <a:uFillTx/>
              <a:latin typeface="Arial Rounded MT Bold" pitchFamily="34" charset="0"/>
              <a:ea typeface="+mn-ea"/>
              <a:cs typeface="+mn-cs"/>
            </a:endParaRPr>
          </a:p>
        </p:txBody>
      </p:sp>
      <p:sp>
        <p:nvSpPr>
          <p:cNvPr id="6" name="WordArt 8"/>
          <p:cNvSpPr>
            <a:spLocks noChangeArrowheads="1" noChangeShapeType="1" noTextEdit="1"/>
          </p:cNvSpPr>
          <p:nvPr/>
        </p:nvSpPr>
        <p:spPr bwMode="auto">
          <a:xfrm>
            <a:off x="5076056" y="2929871"/>
            <a:ext cx="2783954" cy="7334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endParaRPr>
          </a:p>
        </p:txBody>
      </p:sp>
      <p:sp>
        <p:nvSpPr>
          <p:cNvPr id="9" name="2 Marcador de contenido"/>
          <p:cNvSpPr txBox="1">
            <a:spLocks/>
          </p:cNvSpPr>
          <p:nvPr/>
        </p:nvSpPr>
        <p:spPr>
          <a:xfrm>
            <a:off x="683568" y="4944763"/>
            <a:ext cx="7871860" cy="1480471"/>
          </a:xfrm>
          <a:prstGeom prst="rect">
            <a:avLst/>
          </a:prstGeom>
        </p:spPr>
        <p:txBody>
          <a:bodyPr>
            <a:scene3d>
              <a:camera prst="orthographicFront"/>
              <a:lightRig rig="threePt" dir="t"/>
            </a:scene3d>
            <a:sp3d extrusionH="57150">
              <a:bevelT h="25400" prst="softRound"/>
            </a:sp3d>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ES" sz="2800" b="0" i="0" u="none" strike="noStrike" kern="0" cap="none" spc="0" normalizeH="0" baseline="0" noProof="0" dirty="0">
              <a:ln>
                <a:noFill/>
              </a:ln>
              <a:solidFill>
                <a:srgbClr val="FFFF00"/>
              </a:solidFill>
              <a:effectLst>
                <a:glow rad="63500">
                  <a:srgbClr val="000000">
                    <a:satMod val="175000"/>
                    <a:alpha val="40000"/>
                  </a:srgbClr>
                </a:glow>
                <a:outerShdw blurRad="50800" dist="38100" dir="10800000" algn="r" rotWithShape="0">
                  <a:prstClr val="black"/>
                </a:outerShdw>
              </a:effectLst>
              <a:uLnTx/>
              <a:uFillTx/>
              <a:latin typeface="Arial Rounded MT Bold" pitchFamily="34" charset="0"/>
              <a:ea typeface="+mn-ea"/>
              <a:cs typeface="+mn-cs"/>
            </a:endParaRPr>
          </a:p>
        </p:txBody>
      </p:sp>
      <p:sp>
        <p:nvSpPr>
          <p:cNvPr id="11" name="2 Marcador de contenido"/>
          <p:cNvSpPr txBox="1">
            <a:spLocks/>
          </p:cNvSpPr>
          <p:nvPr/>
        </p:nvSpPr>
        <p:spPr>
          <a:xfrm>
            <a:off x="628130" y="4509120"/>
            <a:ext cx="7848872" cy="157694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s-ES" sz="3200" b="1" i="0" u="none" strike="noStrike" kern="0" cap="none" spc="0" normalizeH="0" baseline="0" noProof="0" dirty="0" smtClean="0">
              <a:ln>
                <a:noFill/>
              </a:ln>
              <a:solidFill>
                <a:srgbClr val="FFFF00"/>
              </a:solidFill>
              <a:effectLst>
                <a:glow rad="101600">
                  <a:srgbClr val="000026">
                    <a:alpha val="60000"/>
                  </a:srgbClr>
                </a:glow>
                <a:outerShdw blurRad="76200" dist="76200" algn="l" rotWithShape="0">
                  <a:prstClr val="black"/>
                </a:outerShdw>
              </a:effectLst>
              <a:uLnTx/>
              <a:uFillTx/>
              <a:latin typeface="Times New Roman"/>
              <a:ea typeface="+mn-ea"/>
              <a:cs typeface="+mn-cs"/>
            </a:endParaRPr>
          </a:p>
        </p:txBody>
      </p:sp>
      <p:sp>
        <p:nvSpPr>
          <p:cNvPr id="16" name="Rectángulo 15"/>
          <p:cNvSpPr/>
          <p:nvPr/>
        </p:nvSpPr>
        <p:spPr>
          <a:xfrm>
            <a:off x="5076056" y="574546"/>
            <a:ext cx="227017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Kristen ITC" panose="03050502040202030202" pitchFamily="66" charset="0"/>
                <a:ea typeface="Times New Roman" panose="02020603050405020304" pitchFamily="18" charset="0"/>
                <a:cs typeface="Arial" panose="020B0604020202020204" pitchFamily="34" charset="0"/>
              </a:rPr>
              <a:t>Oración final </a:t>
            </a:r>
            <a:endParaRPr kumimoji="0" lang="es-PE"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785258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75876" y="513806"/>
            <a:ext cx="8054316" cy="5852161"/>
          </a:xfrm>
          <a:prstGeom prst="rect">
            <a:avLst/>
          </a:prstGeom>
          <a:scene3d>
            <a:camera prst="orthographicFront"/>
            <a:lightRig rig="threePt" dir="t"/>
          </a:scene3d>
          <a:sp3d>
            <a:bevelT w="152400" h="50800" prst="softRound"/>
          </a:sp3d>
        </p:spPr>
      </p:pic>
      <p:sp>
        <p:nvSpPr>
          <p:cNvPr id="6" name="WordArt 8"/>
          <p:cNvSpPr>
            <a:spLocks noChangeArrowheads="1" noChangeShapeType="1" noTextEdit="1"/>
          </p:cNvSpPr>
          <p:nvPr/>
        </p:nvSpPr>
        <p:spPr bwMode="auto">
          <a:xfrm>
            <a:off x="5076056" y="2929871"/>
            <a:ext cx="2783954" cy="7334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endParaRPr>
          </a:p>
        </p:txBody>
      </p:sp>
      <p:sp>
        <p:nvSpPr>
          <p:cNvPr id="9" name="2 Marcador de contenido"/>
          <p:cNvSpPr txBox="1">
            <a:spLocks/>
          </p:cNvSpPr>
          <p:nvPr/>
        </p:nvSpPr>
        <p:spPr>
          <a:xfrm>
            <a:off x="683568" y="4944763"/>
            <a:ext cx="7871860" cy="1480471"/>
          </a:xfrm>
          <a:prstGeom prst="rect">
            <a:avLst/>
          </a:prstGeom>
        </p:spPr>
        <p:txBody>
          <a:bodyPr>
            <a:scene3d>
              <a:camera prst="orthographicFront"/>
              <a:lightRig rig="threePt" dir="t"/>
            </a:scene3d>
            <a:sp3d extrusionH="57150">
              <a:bevelT h="25400" prst="softRound"/>
            </a:sp3d>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ES" sz="2800" b="0" i="0" u="none" strike="noStrike" kern="0" cap="none" spc="0" normalizeH="0" baseline="0" noProof="0" dirty="0">
              <a:ln>
                <a:noFill/>
              </a:ln>
              <a:solidFill>
                <a:srgbClr val="FFFF00"/>
              </a:solidFill>
              <a:effectLst>
                <a:glow rad="63500">
                  <a:srgbClr val="000000">
                    <a:satMod val="175000"/>
                    <a:alpha val="40000"/>
                  </a:srgbClr>
                </a:glow>
                <a:outerShdw blurRad="50800" dist="38100" dir="10800000" algn="r" rotWithShape="0">
                  <a:prstClr val="black"/>
                </a:outerShdw>
              </a:effectLst>
              <a:uLnTx/>
              <a:uFillTx/>
              <a:latin typeface="Arial Rounded MT Bold" pitchFamily="34" charset="0"/>
              <a:ea typeface="+mn-ea"/>
              <a:cs typeface="+mn-cs"/>
            </a:endParaRPr>
          </a:p>
        </p:txBody>
      </p:sp>
      <p:sp>
        <p:nvSpPr>
          <p:cNvPr id="11" name="2 Marcador de contenido"/>
          <p:cNvSpPr txBox="1">
            <a:spLocks/>
          </p:cNvSpPr>
          <p:nvPr/>
        </p:nvSpPr>
        <p:spPr>
          <a:xfrm>
            <a:off x="628130" y="4509120"/>
            <a:ext cx="7848872" cy="157694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s-ES" sz="3200" b="1" i="0" u="none" strike="noStrike" kern="0" cap="none" spc="0" normalizeH="0" baseline="0" noProof="0" dirty="0" smtClean="0">
              <a:ln>
                <a:noFill/>
              </a:ln>
              <a:solidFill>
                <a:srgbClr val="FFFF00"/>
              </a:solidFill>
              <a:effectLst>
                <a:glow rad="101600">
                  <a:srgbClr val="000026">
                    <a:alpha val="60000"/>
                  </a:srgbClr>
                </a:glow>
                <a:outerShdw blurRad="76200" dist="76200" algn="l" rotWithShape="0">
                  <a:prstClr val="black"/>
                </a:outerShdw>
              </a:effectLst>
              <a:uLnTx/>
              <a:uFillTx/>
              <a:latin typeface="Times New Roman"/>
              <a:ea typeface="+mn-ea"/>
              <a:cs typeface="+mn-cs"/>
            </a:endParaRPr>
          </a:p>
        </p:txBody>
      </p:sp>
      <p:sp>
        <p:nvSpPr>
          <p:cNvPr id="18" name="2 Marcador de contenido"/>
          <p:cNvSpPr txBox="1">
            <a:spLocks/>
          </p:cNvSpPr>
          <p:nvPr/>
        </p:nvSpPr>
        <p:spPr>
          <a:xfrm>
            <a:off x="3204911" y="1050802"/>
            <a:ext cx="5007272" cy="4949404"/>
          </a:xfrm>
          <a:prstGeom prst="rect">
            <a:avLst/>
          </a:prstGeom>
        </p:spPr>
        <p: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 sz="2300" b="0" i="0" u="none" strike="noStrike" kern="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Arial Rounded MT Bold" pitchFamily="34" charset="0"/>
                <a:ea typeface="+mn-ea"/>
                <a:cs typeface="+mn-cs"/>
              </a:rPr>
              <a:t>Con María ha llegado un cambio decisivo en la historia, al encarnarse Cristo en la vida y conciencia de los pobres,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 sz="2300" b="0" i="0" u="none" strike="noStrike" kern="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Arial Rounded MT Bold" pitchFamily="34" charset="0"/>
                <a:ea typeface="+mn-ea"/>
                <a:cs typeface="+mn-cs"/>
              </a:rPr>
              <a:t>destinatarios preferidos de la liberación de Dios.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 sz="2300" b="0" i="0" u="none" strike="noStrike" kern="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Arial Rounded MT Bold" pitchFamily="34" charset="0"/>
                <a:ea typeface="+mn-ea"/>
                <a:cs typeface="+mn-cs"/>
              </a:rPr>
              <a:t>¡Gracias, Señor!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 sz="2300" b="0" i="0" u="none" strike="noStrike" kern="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Arial Rounded MT Bold" pitchFamily="34" charset="0"/>
                <a:ea typeface="+mn-ea"/>
                <a:cs typeface="+mn-cs"/>
              </a:rPr>
              <a:t>Ayúdanos a asimilar los valores de tu reino: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 sz="2300" b="0" i="0" u="none" strike="noStrike" kern="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Arial Rounded MT Bold" pitchFamily="34" charset="0"/>
                <a:ea typeface="+mn-ea"/>
                <a:cs typeface="+mn-cs"/>
              </a:rPr>
              <a:t>pobreza y vacío de sí mismo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 sz="2300" b="0" i="0" u="none" strike="noStrike" kern="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Arial Rounded MT Bold" pitchFamily="34" charset="0"/>
                <a:ea typeface="+mn-ea"/>
                <a:cs typeface="+mn-cs"/>
              </a:rPr>
              <a:t>en vez de prepotencia y orgullo,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 sz="2300" b="0" i="0" u="none" strike="noStrike" kern="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Arial Rounded MT Bold" pitchFamily="34" charset="0"/>
                <a:ea typeface="+mn-ea"/>
                <a:cs typeface="+mn-cs"/>
              </a:rPr>
              <a:t>fraternidad y solidaridad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 sz="2300" b="0" i="0" u="none" strike="noStrike" kern="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Arial Rounded MT Bold" pitchFamily="34" charset="0"/>
                <a:ea typeface="+mn-ea"/>
                <a:cs typeface="+mn-cs"/>
              </a:rPr>
              <a:t>en vez de explotación y dominio. Amén</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300" b="0" i="0" u="none" strike="noStrike" kern="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640329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or qué se celebra cada 15 de agosto el día de la Asunción de la Virge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7349" y="525247"/>
            <a:ext cx="7994962" cy="587108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077478" y="6291827"/>
            <a:ext cx="4980145" cy="430887"/>
          </a:xfrm>
          <a:prstGeom prst="rect">
            <a:avLst/>
          </a:prstGeom>
          <a:solidFill>
            <a:srgbClr val="FFC000"/>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prstClr val="black">
                    <a:lumMod val="95000"/>
                    <a:lumOff val="5000"/>
                  </a:prstClr>
                </a:solidFill>
                <a:effectLst/>
                <a:uLnTx/>
                <a:uFillTx/>
                <a:latin typeface="Poor Richard" pitchFamily="18" charset="0"/>
                <a:ea typeface="+mn-ea"/>
                <a:cs typeface="+mn-cs"/>
              </a:rPr>
              <a:t>Texto de </a:t>
            </a:r>
            <a:r>
              <a:rPr kumimoji="0" lang="es-PE" sz="1050" b="0" i="0" u="none" strike="noStrike" kern="1200" cap="none" spc="0" normalizeH="0" baseline="0" noProof="0" dirty="0" err="1">
                <a:ln>
                  <a:noFill/>
                </a:ln>
                <a:solidFill>
                  <a:prstClr val="black">
                    <a:lumMod val="95000"/>
                    <a:lumOff val="5000"/>
                  </a:prstClr>
                </a:solidFill>
                <a:effectLst/>
                <a:uLnTx/>
                <a:uFillTx/>
                <a:latin typeface="Poor Richard" pitchFamily="18" charset="0"/>
                <a:ea typeface="+mn-ea"/>
                <a:cs typeface="+mn-cs"/>
              </a:rPr>
              <a:t>Lectio</a:t>
            </a:r>
            <a:r>
              <a:rPr kumimoji="0" lang="es-PE" sz="1050" b="0" i="0" u="none" strike="noStrike" kern="1200" cap="none" spc="0" normalizeH="0" baseline="0" noProof="0" dirty="0">
                <a:ln>
                  <a:noFill/>
                </a:ln>
                <a:solidFill>
                  <a:prstClr val="black">
                    <a:lumMod val="95000"/>
                    <a:lumOff val="5000"/>
                  </a:prstClr>
                </a:solidFill>
                <a:effectLst/>
                <a:uLnTx/>
                <a:uFillTx/>
                <a:latin typeface="Poor Richard" pitchFamily="18" charset="0"/>
                <a:ea typeface="+mn-ea"/>
                <a:cs typeface="+mn-cs"/>
              </a:rPr>
              <a:t> Divina:  Padre César Chávez  </a:t>
            </a:r>
            <a:r>
              <a:rPr kumimoji="0" lang="es-PE" sz="1050" b="0" i="0" u="none" strike="noStrike" kern="1200" cap="none" spc="0" normalizeH="0" baseline="0" noProof="0" dirty="0" err="1">
                <a:ln>
                  <a:noFill/>
                </a:ln>
                <a:solidFill>
                  <a:prstClr val="black">
                    <a:lumMod val="95000"/>
                    <a:lumOff val="5000"/>
                  </a:prstClr>
                </a:solidFill>
                <a:effectLst/>
                <a:uLnTx/>
                <a:uFillTx/>
                <a:latin typeface="Poor Richard" pitchFamily="18" charset="0"/>
                <a:ea typeface="+mn-ea"/>
                <a:cs typeface="+mn-cs"/>
              </a:rPr>
              <a:t>Alva</a:t>
            </a:r>
            <a:r>
              <a:rPr kumimoji="0" lang="es-PE" sz="1050" b="0" i="0" u="none" strike="noStrike" kern="1200" cap="none" spc="0" normalizeH="0" baseline="0" noProof="0" dirty="0">
                <a:ln>
                  <a:noFill/>
                </a:ln>
                <a:solidFill>
                  <a:prstClr val="black">
                    <a:lumMod val="95000"/>
                    <a:lumOff val="5000"/>
                  </a:prstClr>
                </a:solidFill>
                <a:effectLst/>
                <a:uLnTx/>
                <a:uFillTx/>
                <a:latin typeface="Poor Richard" pitchFamily="18" charset="0"/>
                <a:ea typeface="+mn-ea"/>
                <a:cs typeface="+mn-cs"/>
              </a:rPr>
              <a:t> (Chuno) </a:t>
            </a:r>
            <a:r>
              <a:rPr kumimoji="0" lang="es-PE" sz="1050" b="0" i="0" u="none" strike="noStrike" kern="1200" cap="none" spc="0" normalizeH="0" baseline="0" noProof="0" dirty="0" err="1">
                <a:ln>
                  <a:noFill/>
                </a:ln>
                <a:solidFill>
                  <a:prstClr val="black">
                    <a:lumMod val="95000"/>
                    <a:lumOff val="5000"/>
                  </a:prstClr>
                </a:solidFill>
                <a:effectLst/>
                <a:uLnTx/>
                <a:uFillTx/>
                <a:latin typeface="Poor Richard" pitchFamily="18" charset="0"/>
                <a:ea typeface="+mn-ea"/>
                <a:cs typeface="+mn-cs"/>
              </a:rPr>
              <a:t>C.ongregación</a:t>
            </a:r>
            <a:r>
              <a:rPr kumimoji="0" lang="es-PE" sz="1050" b="0" i="0" u="none" strike="noStrike" kern="1200" cap="none" spc="0" normalizeH="0" baseline="0" noProof="0" dirty="0">
                <a:ln>
                  <a:noFill/>
                </a:ln>
                <a:solidFill>
                  <a:prstClr val="black">
                    <a:lumMod val="95000"/>
                    <a:lumOff val="5000"/>
                  </a:prstClr>
                </a:solidFill>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prstClr val="black">
                    <a:lumMod val="95000"/>
                    <a:lumOff val="5000"/>
                  </a:prstClr>
                </a:solidFill>
                <a:effectLst/>
                <a:uLnTx/>
                <a:uFillTx/>
                <a:latin typeface="Poor Richard" pitchFamily="18" charset="0"/>
                <a:ea typeface="+mn-ea"/>
                <a:cs typeface="+mn-cs"/>
              </a:rPr>
              <a:t> </a:t>
            </a:r>
            <a:r>
              <a:rPr kumimoji="0" lang="es-PE" sz="1050" b="0" i="0" u="none" strike="noStrike" kern="1200" cap="none" spc="0" normalizeH="0" baseline="0" noProof="0" dirty="0" err="1">
                <a:ln>
                  <a:noFill/>
                </a:ln>
                <a:solidFill>
                  <a:prstClr val="black">
                    <a:lumMod val="95000"/>
                    <a:lumOff val="5000"/>
                  </a:prstClr>
                </a:solidFill>
                <a:effectLst/>
                <a:uLnTx/>
                <a:uFillTx/>
                <a:latin typeface="Poor Richard" pitchFamily="18" charset="0"/>
                <a:ea typeface="+mn-ea"/>
                <a:cs typeface="+mn-cs"/>
              </a:rPr>
              <a:t>Power</a:t>
            </a:r>
            <a:r>
              <a:rPr kumimoji="0" lang="es-PE" sz="1050" b="0" i="0" u="none" strike="noStrike" kern="1200" cap="none" spc="0" normalizeH="0" baseline="0" noProof="0" dirty="0">
                <a:ln>
                  <a:noFill/>
                </a:ln>
                <a:solidFill>
                  <a:prstClr val="black">
                    <a:lumMod val="95000"/>
                    <a:lumOff val="5000"/>
                  </a:prstClr>
                </a:solidFill>
                <a:effectLst/>
                <a:uLnTx/>
                <a:uFillTx/>
                <a:latin typeface="Poor Richard" pitchFamily="18" charset="0"/>
                <a:ea typeface="+mn-ea"/>
                <a:cs typeface="+mn-cs"/>
              </a:rPr>
              <a:t> Point :  Sor Pilar Caycho Vela  - Hija de la Caridad de San Vicente de </a:t>
            </a:r>
            <a:r>
              <a:rPr kumimoji="0" lang="es-PE" sz="1050" b="0" i="0" u="none" strike="noStrike" kern="1200" cap="none" spc="0" normalizeH="0" baseline="0" noProof="0" dirty="0" smtClean="0">
                <a:ln>
                  <a:noFill/>
                </a:ln>
                <a:solidFill>
                  <a:prstClr val="black">
                    <a:lumMod val="95000"/>
                    <a:lumOff val="5000"/>
                  </a:prstClr>
                </a:solidFill>
                <a:effectLst/>
                <a:uLnTx/>
                <a:uFillTx/>
                <a:latin typeface="Poor Richard" pitchFamily="18" charset="0"/>
                <a:ea typeface="+mn-ea"/>
                <a:cs typeface="+mn-cs"/>
              </a:rPr>
              <a:t>Paúl</a:t>
            </a:r>
            <a:endParaRPr kumimoji="0" lang="es-PE" sz="1050" b="0" i="0" u="none" strike="noStrike" kern="1200" cap="none" spc="0" normalizeH="0" baseline="0" noProof="0" dirty="0">
              <a:ln>
                <a:noFill/>
              </a:ln>
              <a:solidFill>
                <a:prstClr val="black">
                  <a:lumMod val="95000"/>
                  <a:lumOff val="5000"/>
                </a:prstClr>
              </a:solidFill>
              <a:effectLst/>
              <a:uLnTx/>
              <a:uFillTx/>
              <a:latin typeface="Poor Richard" pitchFamily="18" charset="0"/>
              <a:ea typeface="+mn-ea"/>
              <a:cs typeface="+mn-cs"/>
            </a:endParaRPr>
          </a:p>
        </p:txBody>
      </p:sp>
      <p:sp>
        <p:nvSpPr>
          <p:cNvPr id="4" name="Rectángulo 3"/>
          <p:cNvSpPr/>
          <p:nvPr/>
        </p:nvSpPr>
        <p:spPr>
          <a:xfrm>
            <a:off x="557349" y="3460791"/>
            <a:ext cx="329619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smtClean="0">
                <a:ln>
                  <a:noFill/>
                </a:ln>
                <a:solidFill>
                  <a:prstClr val="white"/>
                </a:solidFill>
                <a:effectLst>
                  <a:glow rad="101600">
                    <a:srgbClr val="C00000">
                      <a:alpha val="60000"/>
                    </a:srgbClr>
                  </a:glow>
                  <a:outerShdw blurRad="38100" dist="38100" dir="2700000" algn="tl">
                    <a:srgbClr val="000000">
                      <a:alpha val="43137"/>
                    </a:srgbClr>
                  </a:outerShdw>
                </a:effectLst>
                <a:uLnTx/>
                <a:uFillTx/>
                <a:latin typeface="Goudy Stout" panose="0202090407030B020401" pitchFamily="18" charset="0"/>
                <a:ea typeface="+mn-ea"/>
                <a:cs typeface="+mn-cs"/>
              </a:rPr>
              <a:t>Feliz fiesta</a:t>
            </a:r>
            <a:endParaRPr kumimoji="0" lang="es-ES" sz="3200" b="1" i="0" u="none" strike="noStrike" kern="1200" cap="none" spc="0" normalizeH="0" baseline="0" noProof="0" dirty="0">
              <a:ln>
                <a:noFill/>
              </a:ln>
              <a:solidFill>
                <a:prstClr val="white"/>
              </a:solidFill>
              <a:effectLst>
                <a:glow rad="101600">
                  <a:srgbClr val="C00000">
                    <a:alpha val="60000"/>
                  </a:srgbClr>
                </a:glow>
                <a:outerShdw blurRad="38100" dist="38100" dir="2700000" algn="tl">
                  <a:srgbClr val="000000">
                    <a:alpha val="43137"/>
                  </a:srgbClr>
                </a:outerShdw>
              </a:effectLst>
              <a:uLnTx/>
              <a:uFillTx/>
              <a:latin typeface="Goudy Stout" panose="0202090407030B020401" pitchFamily="18" charset="0"/>
              <a:ea typeface="+mn-ea"/>
              <a:cs typeface="+mn-cs"/>
            </a:endParaRPr>
          </a:p>
        </p:txBody>
      </p:sp>
      <p:sp>
        <p:nvSpPr>
          <p:cNvPr id="6" name="Rectángulo 5"/>
          <p:cNvSpPr/>
          <p:nvPr/>
        </p:nvSpPr>
        <p:spPr>
          <a:xfrm>
            <a:off x="5342706" y="3953234"/>
            <a:ext cx="329619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smtClean="0">
                <a:ln>
                  <a:noFill/>
                </a:ln>
                <a:solidFill>
                  <a:prstClr val="white"/>
                </a:solidFill>
                <a:effectLst>
                  <a:glow rad="101600">
                    <a:srgbClr val="C00000">
                      <a:alpha val="60000"/>
                    </a:srgbClr>
                  </a:glow>
                  <a:outerShdw blurRad="38100" dist="38100" dir="2700000" algn="tl">
                    <a:srgbClr val="000000">
                      <a:alpha val="43137"/>
                    </a:srgbClr>
                  </a:outerShdw>
                </a:effectLst>
                <a:uLnTx/>
                <a:uFillTx/>
                <a:latin typeface="Goudy Stout" panose="0202090407030B020401" pitchFamily="18" charset="0"/>
                <a:ea typeface="+mn-ea"/>
                <a:cs typeface="+mn-cs"/>
              </a:rPr>
              <a:t>de la</a:t>
            </a:r>
            <a:endParaRPr kumimoji="0" lang="es-ES" sz="3200" b="1" i="0" u="none" strike="noStrike" kern="1200" cap="none" spc="0" normalizeH="0" baseline="0" noProof="0" dirty="0">
              <a:ln>
                <a:noFill/>
              </a:ln>
              <a:solidFill>
                <a:prstClr val="white"/>
              </a:solidFill>
              <a:effectLst>
                <a:glow rad="101600">
                  <a:srgbClr val="C00000">
                    <a:alpha val="60000"/>
                  </a:srgbClr>
                </a:glow>
                <a:outerShdw blurRad="38100" dist="38100" dir="2700000" algn="tl">
                  <a:srgbClr val="000000">
                    <a:alpha val="43137"/>
                  </a:srgbClr>
                </a:outerShdw>
              </a:effectLst>
              <a:uLnTx/>
              <a:uFillTx/>
              <a:latin typeface="Goudy Stout" panose="0202090407030B020401" pitchFamily="18" charset="0"/>
              <a:ea typeface="+mn-ea"/>
              <a:cs typeface="+mn-cs"/>
            </a:endParaRPr>
          </a:p>
        </p:txBody>
      </p:sp>
      <p:sp>
        <p:nvSpPr>
          <p:cNvPr id="7" name="Rectángulo 6"/>
          <p:cNvSpPr/>
          <p:nvPr/>
        </p:nvSpPr>
        <p:spPr>
          <a:xfrm>
            <a:off x="557349" y="5027249"/>
            <a:ext cx="8204653" cy="584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smtClean="0">
                <a:ln>
                  <a:noFill/>
                </a:ln>
                <a:solidFill>
                  <a:prstClr val="white"/>
                </a:solidFill>
                <a:effectLst>
                  <a:glow rad="101600">
                    <a:srgbClr val="C00000">
                      <a:alpha val="60000"/>
                    </a:srgbClr>
                  </a:glow>
                  <a:outerShdw blurRad="38100" dist="38100" dir="2700000" algn="tl">
                    <a:srgbClr val="000000">
                      <a:alpha val="43137"/>
                    </a:srgbClr>
                  </a:outerShdw>
                </a:effectLst>
                <a:uLnTx/>
                <a:uFillTx/>
                <a:latin typeface="Goudy Stout" panose="0202090407030B020401" pitchFamily="18" charset="0"/>
                <a:ea typeface="+mn-ea"/>
                <a:cs typeface="+mn-cs"/>
              </a:rPr>
              <a:t>ASUNCIÓN DE maría</a:t>
            </a:r>
            <a:r>
              <a:rPr kumimoji="0" lang="es-ES" sz="3200" b="1" i="0" u="none" strike="noStrike" kern="1200" cap="none" spc="0" normalizeH="0" baseline="0" noProof="0" dirty="0">
                <a:ln>
                  <a:noFill/>
                </a:ln>
                <a:solidFill>
                  <a:prstClr val="white"/>
                </a:solidFill>
                <a:effectLst>
                  <a:glow rad="101600">
                    <a:srgbClr val="C00000">
                      <a:alpha val="60000"/>
                    </a:srgbClr>
                  </a:glow>
                  <a:outerShdw blurRad="38100" dist="38100" dir="2700000" algn="tl">
                    <a:srgbClr val="000000">
                      <a:alpha val="43137"/>
                    </a:srgbClr>
                  </a:outerShdw>
                </a:effectLst>
                <a:uLnTx/>
                <a:uFillTx/>
                <a:latin typeface="Goudy Stout" panose="0202090407030B020401" pitchFamily="18" charset="0"/>
                <a:ea typeface="+mn-ea"/>
                <a:cs typeface="+mn-cs"/>
              </a:rPr>
              <a:t>.</a:t>
            </a:r>
          </a:p>
        </p:txBody>
      </p:sp>
    </p:spTree>
    <p:extLst>
      <p:ext uri="{BB962C8B-B14F-4D97-AF65-F5344CB8AC3E}">
        <p14:creationId xmlns:p14="http://schemas.microsoft.com/office/powerpoint/2010/main" val="381024402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6000"/>
                            </p:stCondLst>
                            <p:childTnLst>
                              <p:par>
                                <p:cTn id="17" presetID="2" presetClass="entr" presetSubtype="4" fill="hold" grpId="0" nodeType="afterEffect">
                                  <p:stCondLst>
                                    <p:cond delay="1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8225"/>
                            </p:stCondLst>
                            <p:childTnLst>
                              <p:par>
                                <p:cTn id="22" presetID="9" presetClass="exit" presetSubtype="0" fill="hold" grpId="1" nodeType="afterEffect">
                                  <p:stCondLst>
                                    <p:cond delay="4000"/>
                                  </p:stCondLst>
                                  <p:iterate type="lt">
                                    <p:tmPct val="0"/>
                                  </p:iterate>
                                  <p:childTnLst>
                                    <p:animEffect transition="out" filter="dissolve">
                                      <p:cBhvr>
                                        <p:cTn id="23" dur="750"/>
                                        <p:tgtEl>
                                          <p:spTgt spid="5"/>
                                        </p:tgtEl>
                                      </p:cBhvr>
                                    </p:animEffect>
                                    <p:set>
                                      <p:cBhvr>
                                        <p:cTn id="24"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vena Asunción Virgen Maria - Red Mundial Cristiana de Oración (RM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3" y="504317"/>
            <a:ext cx="8065695" cy="588777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709522" y="504317"/>
            <a:ext cx="7894926" cy="582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6 CuadroTexto"/>
          <p:cNvSpPr txBox="1"/>
          <p:nvPr/>
        </p:nvSpPr>
        <p:spPr>
          <a:xfrm>
            <a:off x="485782" y="1213040"/>
            <a:ext cx="2934789" cy="30469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1" u="none" strike="noStrike" kern="1200" cap="none" spc="0" normalizeH="0" baseline="0" noProof="0" dirty="0">
                <a:ln>
                  <a:noFill/>
                </a:ln>
                <a:solidFill>
                  <a:prstClr val="white"/>
                </a:solidFill>
                <a:effectLst>
                  <a:glow rad="101600">
                    <a:srgbClr val="421906"/>
                  </a:glow>
                  <a:outerShdw blurRad="38100" dist="38100" dir="2700000" algn="tl">
                    <a:srgbClr val="000000">
                      <a:alpha val="43137"/>
                    </a:srgbClr>
                  </a:outerShdw>
                </a:effectLst>
                <a:uLnTx/>
                <a:uFillTx/>
                <a:latin typeface="Arial Narrow" panose="020B0606020202030204" pitchFamily="34" charset="0"/>
                <a:ea typeface="+mn-ea"/>
                <a:cs typeface="+mn-cs"/>
              </a:rPr>
              <a:t>En la solemnidad de la Asunción proclamamos junto con la Iglesia entera que María ha entrado en la Gloria de su Hijo Jesús con todo lo que ella es, con la humildad de su vida, </a:t>
            </a:r>
            <a:r>
              <a:rPr kumimoji="0" lang="es-ES" sz="2400" b="0" i="1" u="none" strike="noStrike" kern="1200" cap="none" spc="0" normalizeH="0" baseline="0" noProof="0" dirty="0" smtClean="0">
                <a:ln>
                  <a:noFill/>
                </a:ln>
                <a:solidFill>
                  <a:prstClr val="white"/>
                </a:solidFill>
                <a:effectLst>
                  <a:glow rad="101600">
                    <a:srgbClr val="421906"/>
                  </a:glow>
                  <a:outerShdw blurRad="38100" dist="38100" dir="2700000" algn="tl">
                    <a:srgbClr val="000000">
                      <a:alpha val="43137"/>
                    </a:srgbClr>
                  </a:outerShdw>
                </a:effectLst>
                <a:uLnTx/>
                <a:uFillTx/>
                <a:latin typeface="Arial Narrow" panose="020B0606020202030204" pitchFamily="34" charset="0"/>
                <a:ea typeface="+mn-ea"/>
                <a:cs typeface="+mn-cs"/>
              </a:rPr>
              <a:t>de</a:t>
            </a:r>
            <a:endParaRPr kumimoji="0" lang="es-ES" sz="2400" b="0" i="1" u="none" strike="noStrike" kern="1200" cap="none" spc="0" normalizeH="0" baseline="0" noProof="0" dirty="0">
              <a:ln>
                <a:noFill/>
              </a:ln>
              <a:solidFill>
                <a:prstClr val="white"/>
              </a:solidFill>
              <a:effectLst>
                <a:glow rad="101600">
                  <a:srgbClr val="421906"/>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11" name="10 Rectángulo"/>
          <p:cNvSpPr/>
          <p:nvPr/>
        </p:nvSpPr>
        <p:spPr>
          <a:xfrm>
            <a:off x="3504968" y="504317"/>
            <a:ext cx="2495620" cy="40011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Square721 BT" panose="020B0504020202060204" pitchFamily="34" charset="0"/>
                <a:ea typeface="+mn-ea"/>
                <a:cs typeface="+mn-cs"/>
              </a:rPr>
              <a:t>AMBIENTACIÓN: </a:t>
            </a:r>
            <a:endParaRPr kumimoji="0" lang="es-ES" sz="2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Square721 BT" panose="020B0504020202060204" pitchFamily="34" charset="0"/>
              <a:ea typeface="+mn-ea"/>
              <a:cs typeface="+mn-cs"/>
            </a:endParaRPr>
          </a:p>
        </p:txBody>
      </p:sp>
      <p:sp>
        <p:nvSpPr>
          <p:cNvPr id="6" name="6 CuadroTexto"/>
          <p:cNvSpPr txBox="1"/>
          <p:nvPr/>
        </p:nvSpPr>
        <p:spPr>
          <a:xfrm>
            <a:off x="5722630" y="1213040"/>
            <a:ext cx="2934789"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1" u="none" strike="noStrike" kern="1200" cap="none" spc="0" normalizeH="0" baseline="0" noProof="0" dirty="0" smtClean="0">
                <a:ln>
                  <a:noFill/>
                </a:ln>
                <a:solidFill>
                  <a:prstClr val="white"/>
                </a:solidFill>
                <a:effectLst>
                  <a:glow rad="101600">
                    <a:srgbClr val="421906"/>
                  </a:glow>
                  <a:outerShdw blurRad="38100" dist="38100" dir="2700000" algn="tl">
                    <a:srgbClr val="000000">
                      <a:alpha val="43137"/>
                    </a:srgbClr>
                  </a:outerShdw>
                </a:effectLst>
                <a:uLnTx/>
                <a:uFillTx/>
                <a:latin typeface="Arial Narrow" panose="020B0606020202030204" pitchFamily="34" charset="0"/>
                <a:ea typeface="+mn-ea"/>
                <a:cs typeface="+mn-cs"/>
              </a:rPr>
              <a:t>su </a:t>
            </a:r>
            <a:r>
              <a:rPr kumimoji="0" lang="es-ES" sz="2400" b="0" i="1" u="none" strike="noStrike" kern="1200" cap="none" spc="0" normalizeH="0" baseline="0" noProof="0" dirty="0">
                <a:ln>
                  <a:noFill/>
                </a:ln>
                <a:solidFill>
                  <a:prstClr val="white"/>
                </a:solidFill>
                <a:effectLst>
                  <a:glow rad="101600">
                    <a:srgbClr val="421906"/>
                  </a:glow>
                  <a:outerShdw blurRad="38100" dist="38100" dir="2700000" algn="tl">
                    <a:srgbClr val="000000">
                      <a:alpha val="43137"/>
                    </a:srgbClr>
                  </a:outerShdw>
                </a:effectLst>
                <a:uLnTx/>
                <a:uFillTx/>
                <a:latin typeface="Arial Narrow" panose="020B0606020202030204" pitchFamily="34" charset="0"/>
                <a:ea typeface="+mn-ea"/>
                <a:cs typeface="+mn-cs"/>
              </a:rPr>
              <a:t>silencio, de su entrega discreta, de su camino en el seguimiento hasta los pies de la cruz. Con María, nos abrimos a la acción del </a:t>
            </a:r>
            <a:r>
              <a:rPr kumimoji="0" lang="es-ES" sz="2400" b="0" i="1" u="none" strike="noStrike" kern="1200" cap="none" spc="0" normalizeH="0" baseline="0" noProof="0" dirty="0" smtClean="0">
                <a:ln>
                  <a:noFill/>
                </a:ln>
                <a:solidFill>
                  <a:prstClr val="white"/>
                </a:solidFill>
                <a:effectLst>
                  <a:glow rad="101600">
                    <a:srgbClr val="421906"/>
                  </a:glow>
                  <a:outerShdw blurRad="38100" dist="38100" dir="2700000" algn="tl">
                    <a:srgbClr val="000000">
                      <a:alpha val="43137"/>
                    </a:srgbClr>
                  </a:outerShdw>
                </a:effectLst>
                <a:uLnTx/>
                <a:uFillTx/>
                <a:latin typeface="Arial Narrow" panose="020B0606020202030204" pitchFamily="34" charset="0"/>
                <a:ea typeface="+mn-ea"/>
                <a:cs typeface="+mn-cs"/>
              </a:rPr>
              <a:t>Espíritu</a:t>
            </a:r>
            <a:r>
              <a:rPr kumimoji="0" lang="es-ES" sz="2400" b="0" i="1" u="none" strike="noStrike" kern="1200" cap="none" spc="0" normalizeH="0" baseline="0" noProof="0" dirty="0">
                <a:ln>
                  <a:noFill/>
                </a:ln>
                <a:solidFill>
                  <a:prstClr val="white"/>
                </a:solidFill>
                <a:effectLst>
                  <a:glow rad="101600">
                    <a:srgbClr val="421906"/>
                  </a:glow>
                  <a:outerShdw blurRad="38100" dist="38100" dir="2700000" algn="tl">
                    <a:srgbClr val="000000">
                      <a:alpha val="43137"/>
                    </a:srgbClr>
                  </a:outerShdw>
                </a:effectLst>
                <a:uLnTx/>
                <a:uFillTx/>
                <a:latin typeface="Arial Narrow" panose="020B0606020202030204" pitchFamily="34" charset="0"/>
                <a:ea typeface="+mn-ea"/>
                <a:cs typeface="+mn-cs"/>
              </a:rPr>
              <a:t>.</a:t>
            </a:r>
          </a:p>
        </p:txBody>
      </p:sp>
    </p:spTree>
    <p:extLst>
      <p:ext uri="{BB962C8B-B14F-4D97-AF65-F5344CB8AC3E}">
        <p14:creationId xmlns:p14="http://schemas.microsoft.com/office/powerpoint/2010/main" val="2182739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 calcmode="lin" valueType="num">
                                      <p:cBhvr>
                                        <p:cTn id="9" dur="1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28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500" fill="hold"/>
                                        <p:tgtEl>
                                          <p:spTgt spid="6"/>
                                        </p:tgtEl>
                                        <p:attrNameLst>
                                          <p:attrName>ppt_w</p:attrName>
                                        </p:attrNameLst>
                                      </p:cBhvr>
                                      <p:tavLst>
                                        <p:tav tm="0">
                                          <p:val>
                                            <p:fltVal val="0"/>
                                          </p:val>
                                        </p:tav>
                                        <p:tav tm="100000">
                                          <p:val>
                                            <p:strVal val="#ppt_w"/>
                                          </p:val>
                                        </p:tav>
                                      </p:tavLst>
                                    </p:anim>
                                    <p:anim calcmode="lin" valueType="num">
                                      <p:cBhvr>
                                        <p:cTn id="15" dur="1500" fill="hold"/>
                                        <p:tgtEl>
                                          <p:spTgt spid="6"/>
                                        </p:tgtEl>
                                        <p:attrNameLst>
                                          <p:attrName>ppt_h</p:attrName>
                                        </p:attrNameLst>
                                      </p:cBhvr>
                                      <p:tavLst>
                                        <p:tav tm="0">
                                          <p:val>
                                            <p:fltVal val="0"/>
                                          </p:val>
                                        </p:tav>
                                        <p:tav tm="100000">
                                          <p:val>
                                            <p:strVal val="#ppt_h"/>
                                          </p:val>
                                        </p:tav>
                                      </p:tavLst>
                                    </p:anim>
                                    <p:anim calcmode="lin" valueType="num">
                                      <p:cBhvr>
                                        <p:cTn id="16" dur="1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5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elebran la Asunción de la Virgen María - Diario Panorama Mov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66" y="483741"/>
            <a:ext cx="7986460" cy="587351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2 Marcador de contenido"/>
          <p:cNvSpPr>
            <a:spLocks noGrp="1"/>
          </p:cNvSpPr>
          <p:nvPr>
            <p:ph idx="1"/>
          </p:nvPr>
        </p:nvSpPr>
        <p:spPr>
          <a:xfrm>
            <a:off x="532018" y="1010742"/>
            <a:ext cx="3553796" cy="4208417"/>
          </a:xfrm>
        </p:spPr>
        <p:txBody>
          <a:bodyPr/>
          <a:lstStyle/>
          <a:p>
            <a:pPr marL="0" indent="0">
              <a:spcBef>
                <a:spcPts val="0"/>
              </a:spcBef>
              <a:buNone/>
            </a:pPr>
            <a:r>
              <a:rPr lang="es-ES" sz="24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Mujer vestida de sol, </a:t>
            </a:r>
            <a:r>
              <a:rPr lang="es-ES" sz="24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                              tu </a:t>
            </a:r>
            <a:r>
              <a:rPr lang="es-ES" sz="24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das a luz al Salvador</a:t>
            </a:r>
          </a:p>
          <a:p>
            <a:pPr marL="0" indent="0">
              <a:spcBef>
                <a:spcPts val="0"/>
              </a:spcBef>
              <a:buNone/>
            </a:pPr>
            <a:r>
              <a:rPr lang="es-ES" sz="24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que empuja hacia el nuevo nacimiento</a:t>
            </a:r>
          </a:p>
          <a:p>
            <a:pPr marL="0" indent="0">
              <a:spcBef>
                <a:spcPts val="0"/>
              </a:spcBef>
              <a:buNone/>
            </a:pPr>
            <a:r>
              <a:rPr lang="es-ES" sz="24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Dichosa tú que has creído, porque lo que se te ha </a:t>
            </a:r>
            <a:r>
              <a:rPr lang="es-ES" sz="24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dicho de </a:t>
            </a:r>
            <a:r>
              <a:rPr lang="es-ES" sz="24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parte del Señor, en ti ya se ha cumplido.</a:t>
            </a:r>
          </a:p>
          <a:p>
            <a:pPr marL="0" indent="0">
              <a:spcBef>
                <a:spcPts val="0"/>
              </a:spcBef>
              <a:buNone/>
            </a:pPr>
            <a:r>
              <a:rPr lang="es-ES" sz="24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María Asunta, signo de esperanza y de consuelo</a:t>
            </a:r>
            <a:r>
              <a:rPr lang="es-ES" sz="24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a:t>
            </a:r>
          </a:p>
          <a:p>
            <a:pPr marL="0" indent="0">
              <a:spcBef>
                <a:spcPts val="0"/>
              </a:spcBef>
              <a:buNone/>
            </a:pPr>
            <a:r>
              <a:rPr lang="es-ES" sz="2400" dirty="0" smtClean="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rPr>
              <a:t>de humanidad nueva                        y redimida,                                        danos de tu  Hijo</a:t>
            </a:r>
            <a:endParaRPr lang="es-ES" sz="2400" dirty="0">
              <a:solidFill>
                <a:schemeClr val="bg1"/>
              </a:solidFill>
              <a:effectLst>
                <a:glow rad="101600">
                  <a:srgbClr val="540000">
                    <a:alpha val="60000"/>
                  </a:srgbClr>
                </a:glow>
                <a:outerShdw blurRad="50800" dist="38100" sx="101000" sy="101000" algn="l" rotWithShape="0">
                  <a:prstClr val="black"/>
                </a:outerShdw>
              </a:effectLst>
              <a:latin typeface="Berlin Sans FB" pitchFamily="34" charset="0"/>
            </a:endParaRPr>
          </a:p>
        </p:txBody>
      </p:sp>
      <p:sp>
        <p:nvSpPr>
          <p:cNvPr id="4" name="WordArt 2" descr="Bolsa de papel"/>
          <p:cNvSpPr>
            <a:spLocks noChangeArrowheads="1" noChangeShapeType="1" noTextEdit="1"/>
          </p:cNvSpPr>
          <p:nvPr/>
        </p:nvSpPr>
        <p:spPr bwMode="auto">
          <a:xfrm>
            <a:off x="1043608" y="990600"/>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200" b="0" i="0" u="none" strike="noStrike" kern="10" cap="none" spc="0" normalizeH="0" baseline="0" noProof="0" dirty="0">
              <a:ln w="9525">
                <a:round/>
                <a:headEnd/>
                <a:tailEnd/>
              </a:ln>
              <a:solidFill>
                <a:srgbClr val="FFFF00"/>
              </a:solidFill>
              <a:effectLst/>
              <a:uLnTx/>
              <a:uFillTx/>
              <a:latin typeface="Arial Black"/>
              <a:ea typeface="+mn-ea"/>
              <a:cs typeface="+mn-cs"/>
            </a:endParaRPr>
          </a:p>
        </p:txBody>
      </p:sp>
      <p:sp>
        <p:nvSpPr>
          <p:cNvPr id="5" name="WordArt 2" descr="Bolsa de papel"/>
          <p:cNvSpPr>
            <a:spLocks noChangeArrowheads="1" noChangeShapeType="1" noTextEdit="1"/>
          </p:cNvSpPr>
          <p:nvPr/>
        </p:nvSpPr>
        <p:spPr bwMode="auto">
          <a:xfrm>
            <a:off x="3388070" y="483741"/>
            <a:ext cx="3168352" cy="388876"/>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a:ln w="6600">
                  <a:solidFill>
                    <a:srgbClr val="1C4622"/>
                  </a:solidFill>
                  <a:prstDash val="solid"/>
                </a:ln>
                <a:solidFill>
                  <a:srgbClr val="FFFFFF"/>
                </a:solidFill>
                <a:effectLst>
                  <a:outerShdw dist="38100" dir="2700000" algn="tl" rotWithShape="0">
                    <a:srgbClr val="C0504D"/>
                  </a:outerShdw>
                </a:effectLst>
                <a:uLnTx/>
                <a:uFillTx/>
                <a:latin typeface="Comic Sans MS" panose="030F0702030302020204" pitchFamily="66" charset="0"/>
                <a:ea typeface="+mn-ea"/>
                <a:cs typeface="+mn-cs"/>
              </a:rPr>
              <a:t>Oración </a:t>
            </a:r>
            <a:r>
              <a:rPr kumimoji="0" lang="es-ES_tradnl" sz="2800" b="1" i="0" u="none" strike="noStrike" kern="1200" cap="none" spc="0" normalizeH="0" baseline="0" noProof="0" dirty="0" smtClean="0">
                <a:ln w="6600">
                  <a:solidFill>
                    <a:srgbClr val="1C4622"/>
                  </a:solidFill>
                  <a:prstDash val="solid"/>
                </a:ln>
                <a:solidFill>
                  <a:srgbClr val="FFFFFF"/>
                </a:solidFill>
                <a:effectLst>
                  <a:outerShdw dist="38100" dir="2700000" algn="tl" rotWithShape="0">
                    <a:srgbClr val="C0504D"/>
                  </a:outerShdw>
                </a:effectLst>
                <a:uLnTx/>
                <a:uFillTx/>
                <a:latin typeface="Comic Sans MS" panose="030F0702030302020204" pitchFamily="66" charset="0"/>
                <a:ea typeface="+mn-ea"/>
                <a:cs typeface="+mn-cs"/>
              </a:rPr>
              <a:t>inicial</a:t>
            </a:r>
            <a:endParaRPr kumimoji="0" lang="es-PE" sz="2800" b="1" i="0" u="none" strike="noStrike" kern="10" cap="none" spc="0" normalizeH="0" baseline="0" noProof="0" dirty="0">
              <a:ln w="6600">
                <a:solidFill>
                  <a:srgbClr val="1C4622"/>
                </a:solidFill>
                <a:prstDash val="solid"/>
              </a:ln>
              <a:solidFill>
                <a:srgbClr val="FFFFFF"/>
              </a:solidFill>
              <a:effectLst>
                <a:outerShdw dist="38100" dir="2700000" algn="tl" rotWithShape="0">
                  <a:srgbClr val="C0504D"/>
                </a:outerShdw>
              </a:effectLst>
              <a:uLnTx/>
              <a:uFillTx/>
              <a:latin typeface="Comic Sans MS" panose="030F0702030302020204" pitchFamily="66" charset="0"/>
              <a:ea typeface="+mn-ea"/>
              <a:cs typeface="+mn-cs"/>
            </a:endParaRPr>
          </a:p>
        </p:txBody>
      </p:sp>
      <p:sp>
        <p:nvSpPr>
          <p:cNvPr id="7" name="2 Marcador de contenido"/>
          <p:cNvSpPr txBox="1">
            <a:spLocks/>
          </p:cNvSpPr>
          <p:nvPr/>
        </p:nvSpPr>
        <p:spPr bwMode="auto">
          <a:xfrm>
            <a:off x="5059676" y="1039490"/>
            <a:ext cx="3499003" cy="44643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ts val="0"/>
              </a:spcBef>
              <a:spcAft>
                <a:spcPct val="0"/>
              </a:spcAft>
              <a:buClrTx/>
              <a:buSzTx/>
              <a:buFont typeface="Arial" charset="0"/>
              <a:buNone/>
              <a:tabLst/>
              <a:defRPr/>
            </a:pPr>
            <a:r>
              <a:rPr kumimoji="0" lang="es-ES" sz="2400" b="0"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rPr>
              <a:t>ser como tú llenas del Espíritu Santo,</a:t>
            </a:r>
          </a:p>
          <a:p>
            <a:pPr marL="0" marR="0" lvl="0" indent="0" algn="r" defTabSz="914400" rtl="0" eaLnBrk="0" fontAlgn="base" latinLnBrk="0" hangingPunct="0">
              <a:lnSpc>
                <a:spcPct val="100000"/>
              </a:lnSpc>
              <a:spcBef>
                <a:spcPts val="0"/>
              </a:spcBef>
              <a:spcAft>
                <a:spcPct val="0"/>
              </a:spcAft>
              <a:buClrTx/>
              <a:buSzTx/>
              <a:buFont typeface="Arial" charset="0"/>
              <a:buNone/>
              <a:tabLst/>
              <a:defRPr/>
            </a:pPr>
            <a:r>
              <a:rPr kumimoji="0" lang="es-ES" sz="2400" b="0"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rPr>
              <a:t>para ser fieles a la Palabra que nos                            llama a ser, </a:t>
            </a:r>
          </a:p>
          <a:p>
            <a:pPr marL="0" marR="0" lvl="0" indent="0" algn="r" defTabSz="914400" rtl="0" eaLnBrk="0" fontAlgn="base" latinLnBrk="0" hangingPunct="0">
              <a:lnSpc>
                <a:spcPct val="100000"/>
              </a:lnSpc>
              <a:spcBef>
                <a:spcPts val="0"/>
              </a:spcBef>
              <a:spcAft>
                <a:spcPct val="0"/>
              </a:spcAft>
              <a:buClrTx/>
              <a:buSzTx/>
              <a:buFont typeface="Arial" charset="0"/>
              <a:buNone/>
              <a:tabLst/>
              <a:defRPr/>
            </a:pPr>
            <a:r>
              <a:rPr kumimoji="0" lang="es-ES" sz="2400" b="0"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rPr>
              <a:t>también como tú, sacramentos del Reino.</a:t>
            </a:r>
          </a:p>
          <a:p>
            <a:pPr marL="0" marR="0" lvl="0" indent="0" algn="r" defTabSz="914400" rtl="0" eaLnBrk="0" fontAlgn="base" latinLnBrk="0" hangingPunct="0">
              <a:lnSpc>
                <a:spcPct val="100000"/>
              </a:lnSpc>
              <a:spcBef>
                <a:spcPts val="0"/>
              </a:spcBef>
              <a:spcAft>
                <a:spcPct val="0"/>
              </a:spcAft>
              <a:buClrTx/>
              <a:buSzTx/>
              <a:buFont typeface="Arial" charset="0"/>
              <a:buNone/>
              <a:tabLst/>
              <a:defRPr/>
            </a:pPr>
            <a:r>
              <a:rPr kumimoji="0" lang="es-ES" sz="2400" b="0"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rPr>
              <a:t>Hoy, tu sí, María,                          tu </a:t>
            </a:r>
            <a:r>
              <a:rPr kumimoji="0" lang="es-ES" sz="2400" b="0" i="0" u="none" strike="noStrike" kern="1200" cap="none" spc="0" normalizeH="0" baseline="0" noProof="0" dirty="0" err="1"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rPr>
              <a:t>fiat</a:t>
            </a:r>
            <a:r>
              <a:rPr kumimoji="0" lang="es-ES" sz="2400" b="0"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rPr>
              <a:t>, se encuentra                          con el sí de Dios</a:t>
            </a:r>
          </a:p>
          <a:p>
            <a:pPr marL="0" marR="0" lvl="0" indent="0" algn="r" defTabSz="914400" rtl="0" eaLnBrk="0" fontAlgn="base" latinLnBrk="0" hangingPunct="0">
              <a:lnSpc>
                <a:spcPct val="100000"/>
              </a:lnSpc>
              <a:spcBef>
                <a:spcPts val="0"/>
              </a:spcBef>
              <a:spcAft>
                <a:spcPct val="0"/>
              </a:spcAft>
              <a:buClrTx/>
              <a:buSzTx/>
              <a:buFont typeface="Arial" charset="0"/>
              <a:buNone/>
              <a:tabLst/>
              <a:defRPr/>
            </a:pPr>
            <a:r>
              <a:rPr kumimoji="0" lang="es-ES" sz="2400" b="0"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rPr>
              <a:t>a su criatura en la realización de su alianza,</a:t>
            </a:r>
          </a:p>
          <a:p>
            <a:pPr marL="0" marR="0" lvl="0" indent="0" algn="r" defTabSz="914400" rtl="0" eaLnBrk="0" fontAlgn="base" latinLnBrk="0" hangingPunct="0">
              <a:lnSpc>
                <a:spcPct val="100000"/>
              </a:lnSpc>
              <a:spcBef>
                <a:spcPts val="0"/>
              </a:spcBef>
              <a:spcAft>
                <a:spcPct val="0"/>
              </a:spcAft>
              <a:buClrTx/>
              <a:buSzTx/>
              <a:buFont typeface="Arial" charset="0"/>
              <a:buNone/>
              <a:tabLst/>
              <a:defRPr/>
            </a:pPr>
            <a:r>
              <a:rPr kumimoji="0" lang="es-ES" sz="2400" b="0"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rPr>
              <a:t>en el abrazo de un solo sí.</a:t>
            </a:r>
          </a:p>
          <a:p>
            <a:pPr marL="0" marR="0" lvl="0" indent="0" algn="r" defTabSz="914400" rtl="0" eaLnBrk="0" fontAlgn="base" latinLnBrk="0" hangingPunct="0">
              <a:lnSpc>
                <a:spcPct val="100000"/>
              </a:lnSpc>
              <a:spcBef>
                <a:spcPts val="0"/>
              </a:spcBef>
              <a:spcAft>
                <a:spcPct val="0"/>
              </a:spcAft>
              <a:buClrTx/>
              <a:buSzTx/>
              <a:buFont typeface="Arial" charset="0"/>
              <a:buNone/>
              <a:tabLst/>
              <a:defRPr/>
            </a:pPr>
            <a:r>
              <a:rPr kumimoji="0" lang="es-ES" sz="2400" b="0" i="0" u="none" strike="noStrike" kern="1200" cap="none" spc="0" normalizeH="0" baseline="0" noProof="0" dirty="0" smtClean="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rPr>
              <a:t>Amén.</a:t>
            </a:r>
          </a:p>
          <a:p>
            <a:pPr marL="0" marR="0" lvl="0" indent="0" algn="r" defTabSz="914400" rtl="0" eaLnBrk="0" fontAlgn="base" latinLnBrk="0" hangingPunct="0">
              <a:lnSpc>
                <a:spcPct val="100000"/>
              </a:lnSpc>
              <a:spcBef>
                <a:spcPts val="0"/>
              </a:spcBef>
              <a:spcAft>
                <a:spcPct val="0"/>
              </a:spcAft>
              <a:buClrTx/>
              <a:buSzTx/>
              <a:buFont typeface="Arial" charset="0"/>
              <a:buNone/>
              <a:tabLst/>
              <a:defRPr/>
            </a:pPr>
            <a:endParaRPr kumimoji="0" lang="es-ES" sz="2400" b="0" i="0" u="none" strike="noStrike" kern="1200" cap="none" spc="0" normalizeH="0" baseline="0" noProof="0" dirty="0">
              <a:ln>
                <a:noFill/>
              </a:ln>
              <a:solidFill>
                <a:prstClr val="white"/>
              </a:solidFill>
              <a:effectLst>
                <a:glow rad="101600">
                  <a:srgbClr val="540000">
                    <a:alpha val="60000"/>
                  </a:srgbClr>
                </a:glow>
                <a:outerShdw blurRad="50800" dist="38100" sx="101000" sy="101000" algn="l" rotWithShape="0">
                  <a:prstClr val="black"/>
                </a:outerShdw>
              </a:effectLst>
              <a:uLnTx/>
              <a:uFillTx/>
              <a:latin typeface="Berlin Sans FB" pitchFamily="34" charset="0"/>
              <a:ea typeface="+mn-ea"/>
              <a:cs typeface="+mn-cs"/>
            </a:endParaRPr>
          </a:p>
        </p:txBody>
      </p:sp>
    </p:spTree>
    <p:extLst>
      <p:ext uri="{BB962C8B-B14F-4D97-AF65-F5344CB8AC3E}">
        <p14:creationId xmlns:p14="http://schemas.microsoft.com/office/powerpoint/2010/main" val="4099339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15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A PALABRA DE DIOS EN EL CATEQUISTA Y EN LA CATEQUESIS | Delegación  Diocesana de Catequ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1" y="521751"/>
            <a:ext cx="8039191" cy="584421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349137" y="824675"/>
            <a:ext cx="237329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1"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Raavi" pitchFamily="2"/>
              </a:rPr>
              <a:t>Motivación</a:t>
            </a:r>
            <a:r>
              <a:rPr kumimoji="0" lang="es-PE" sz="2400" b="1" i="1"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Raavi" pitchFamily="2"/>
              </a:rPr>
              <a:t>: </a:t>
            </a:r>
            <a:endParaRPr kumimoji="0" lang="es-ES_tradnl" sz="2400" b="1" i="1"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Raavi" pitchFamily="2"/>
            </a:endParaRPr>
          </a:p>
        </p:txBody>
      </p:sp>
      <p:sp>
        <p:nvSpPr>
          <p:cNvPr id="6" name="7 CuadroTexto"/>
          <p:cNvSpPr txBox="1"/>
          <p:nvPr/>
        </p:nvSpPr>
        <p:spPr>
          <a:xfrm>
            <a:off x="715431" y="1711779"/>
            <a:ext cx="7805363"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1"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Raavi" pitchFamily="2"/>
              </a:rPr>
              <a:t>En un mundo en el que la desesperanza, las crisis –económicas, de valores, de sistemas…-, y el individualismo se van adueñando de todo, hoy la Palabra de Dios resuena, casi a gritos de alegría, anunciando el gozo de la presencia de Dios entre los hombres. Escuchemos a María y a Isabel en esos himnos de alabanza a Dios que entonan y dejémonos llenar de su alegría.</a:t>
            </a:r>
            <a:r>
              <a:rPr kumimoji="0" lang="es-PE" sz="2400" b="1" i="1"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Raavi" pitchFamily="2"/>
              </a:rPr>
              <a:t>         </a:t>
            </a:r>
            <a:endParaRPr kumimoji="0" lang="es-ES_tradnl" sz="2400" b="1" i="1"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Raavi" pitchFamily="2"/>
            </a:endParaRPr>
          </a:p>
        </p:txBody>
      </p:sp>
      <p:pic>
        <p:nvPicPr>
          <p:cNvPr id="10" name="Imagen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179" y="545451"/>
            <a:ext cx="4121902" cy="726000"/>
          </a:xfrm>
          <a:prstGeom prst="roundRect">
            <a:avLst/>
          </a:prstGeom>
        </p:spPr>
      </p:pic>
      <p:sp>
        <p:nvSpPr>
          <p:cNvPr id="9" name="Rectángulo redondeado 8"/>
          <p:cNvSpPr>
            <a:spLocks noChangeArrowheads="1"/>
          </p:cNvSpPr>
          <p:nvPr/>
        </p:nvSpPr>
        <p:spPr bwMode="auto">
          <a:xfrm>
            <a:off x="715431" y="500244"/>
            <a:ext cx="3778191" cy="832167"/>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LECTIO</a:t>
            </a:r>
            <a:endParaRPr kumimoji="0" lang="es-PE" sz="18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a:ln>
                  <a:noFill/>
                </a:ln>
                <a:solidFill>
                  <a:srgbClr val="010914"/>
                </a:solidFill>
                <a:effectLst/>
                <a:uLnTx/>
                <a:uFillTx/>
                <a:latin typeface="Times New Roman" panose="02020603050405020304" pitchFamily="18" charset="0"/>
                <a:ea typeface="Times New Roman" panose="02020603050405020304" pitchFamily="18" charset="0"/>
                <a:cs typeface="+mn-cs"/>
              </a:rPr>
              <a:t>¿Qué dice el texto? Lucas </a:t>
            </a:r>
            <a:r>
              <a:rPr kumimoji="0" lang="es-ES_tradnl" sz="1800" b="1" i="0" u="none" strike="noStrike" kern="1200" cap="none" spc="0" normalizeH="0" baseline="0" noProof="0" dirty="0" smtClean="0">
                <a:ln>
                  <a:noFill/>
                </a:ln>
                <a:solidFill>
                  <a:srgbClr val="010914"/>
                </a:solidFill>
                <a:effectLst/>
                <a:uLnTx/>
                <a:uFillTx/>
                <a:latin typeface="Times New Roman" panose="02020603050405020304" pitchFamily="18" charset="0"/>
                <a:ea typeface="Times New Roman" panose="02020603050405020304" pitchFamily="18" charset="0"/>
                <a:cs typeface="+mn-cs"/>
              </a:rPr>
              <a:t>1,39-56</a:t>
            </a:r>
            <a:endParaRPr kumimoji="0" lang="es-PE" sz="1800" b="0" i="0" u="none" strike="noStrike" kern="1200" cap="none" spc="0" normalizeH="0" baseline="0" noProof="0" dirty="0">
              <a:ln>
                <a:noFill/>
              </a:ln>
              <a:solidFill>
                <a:srgbClr val="010914"/>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39178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 calcmode="lin" valueType="num">
                                      <p:cBhvr>
                                        <p:cTn id="17"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7077" y="480060"/>
            <a:ext cx="8049846" cy="5897880"/>
          </a:xfrm>
          <a:prstGeom prst="rect">
            <a:avLst/>
          </a:prstGeom>
        </p:spPr>
      </p:pic>
      <p:sp>
        <p:nvSpPr>
          <p:cNvPr id="4" name="WordArt 2" descr="Bolsa de papel"/>
          <p:cNvSpPr>
            <a:spLocks noChangeArrowheads="1" noChangeShapeType="1" noTextEdit="1"/>
          </p:cNvSpPr>
          <p:nvPr/>
        </p:nvSpPr>
        <p:spPr bwMode="auto">
          <a:xfrm>
            <a:off x="793950" y="512831"/>
            <a:ext cx="3204754" cy="390757"/>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Lucas </a:t>
            </a:r>
            <a:r>
              <a:rPr kumimoji="0" lang="es-ES" sz="28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1,  39-56</a:t>
            </a:r>
            <a:endParaRPr kumimoji="0" lang="es-PE" sz="1100" b="1" i="0" u="none" strike="noStrike" kern="1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ial Black"/>
              <a:ea typeface="+mn-ea"/>
              <a:cs typeface="+mn-cs"/>
            </a:endParaRPr>
          </a:p>
        </p:txBody>
      </p:sp>
      <p:sp>
        <p:nvSpPr>
          <p:cNvPr id="2" name="Rectangle 2"/>
          <p:cNvSpPr>
            <a:spLocks noChangeArrowheads="1"/>
          </p:cNvSpPr>
          <p:nvPr/>
        </p:nvSpPr>
        <p:spPr bwMode="auto">
          <a:xfrm>
            <a:off x="674352" y="1613118"/>
            <a:ext cx="3512166" cy="304698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mn-cs"/>
              </a:rPr>
              <a:t>En aquellos días, María se puso en camino y fue aprisa a la montaña, a un pueblo de Judá; entró en casa de Zacarías y saludó a Isabel. </a:t>
            </a:r>
          </a:p>
        </p:txBody>
      </p:sp>
    </p:spTree>
    <p:extLst>
      <p:ext uri="{BB962C8B-B14F-4D97-AF65-F5344CB8AC3E}">
        <p14:creationId xmlns:p14="http://schemas.microsoft.com/office/powerpoint/2010/main" val="29686522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3192" t="6254" b="7810"/>
          <a:stretch/>
        </p:blipFill>
        <p:spPr>
          <a:xfrm>
            <a:off x="548640" y="513805"/>
            <a:ext cx="8011886" cy="5860869"/>
          </a:xfrm>
          <a:prstGeom prst="rect">
            <a:avLst/>
          </a:prstGeom>
        </p:spPr>
      </p:pic>
      <p:sp>
        <p:nvSpPr>
          <p:cNvPr id="5" name="Rectangle 2"/>
          <p:cNvSpPr>
            <a:spLocks noChangeArrowheads="1"/>
          </p:cNvSpPr>
          <p:nvPr/>
        </p:nvSpPr>
        <p:spPr bwMode="auto">
          <a:xfrm>
            <a:off x="5617029" y="513805"/>
            <a:ext cx="2943497" cy="5693866"/>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rPr>
              <a:t>¿Quién soy yo para que me visite la madre de mi Señor? En cuanto tu saludo llegó a mis oídos, la criatura saltó de alegría en mi vientre. Dichosa tú, que has creído, porque lo que te ha dicho el Señor se cumplirá.» </a:t>
            </a:r>
          </a:p>
        </p:txBody>
      </p:sp>
      <p:sp>
        <p:nvSpPr>
          <p:cNvPr id="4" name="Rectangle 2"/>
          <p:cNvSpPr>
            <a:spLocks noChangeArrowheads="1"/>
          </p:cNvSpPr>
          <p:nvPr/>
        </p:nvSpPr>
        <p:spPr bwMode="auto">
          <a:xfrm>
            <a:off x="656934" y="602924"/>
            <a:ext cx="3218379" cy="4524315"/>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mn-cs"/>
              </a:rPr>
              <a:t>En cuanto Isabel oyó el saludo de María, saltó la criatura en su </a:t>
            </a:r>
            <a:r>
              <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mn-cs"/>
              </a:rPr>
              <a:t>vientre. Se llenó Isabel del Espíritu Santo y dijo a voz en grito: </a:t>
            </a:r>
            <a:r>
              <a:rPr kumimoji="0" lang="es-ES" sz="2400" b="1" i="0" u="none" strike="noStrike" kern="1200" cap="none" spc="0" normalizeH="0" baseline="0" noProof="0" dirty="0" smtClean="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mn-cs"/>
              </a:rPr>
              <a:t>                         «¡</a:t>
            </a:r>
            <a:r>
              <a:rPr kumimoji="0" lang="es-ES" sz="24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mn-cs"/>
              </a:rPr>
              <a:t>Bendita tú entre las mujeres, y bendito el fruto de tu vientre! </a:t>
            </a:r>
          </a:p>
        </p:txBody>
      </p:sp>
    </p:spTree>
    <p:extLst>
      <p:ext uri="{BB962C8B-B14F-4D97-AF65-F5344CB8AC3E}">
        <p14:creationId xmlns:p14="http://schemas.microsoft.com/office/powerpoint/2010/main" val="9711236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par>
                          <p:cTn id="12" fill="hold">
                            <p:stCondLst>
                              <p:cond delay="169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 calcmode="lin" valueType="num">
                                      <p:cBhvr>
                                        <p:cTn id="17"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7797" y="512500"/>
            <a:ext cx="8001437" cy="5853466"/>
          </a:xfrm>
          <a:prstGeom prst="rect">
            <a:avLst/>
          </a:prstGeom>
          <a:scene3d>
            <a:camera prst="orthographicFront"/>
            <a:lightRig rig="threePt" dir="t"/>
          </a:scene3d>
          <a:sp3d>
            <a:bevelT w="152400" h="50800" prst="softRound"/>
          </a:sp3d>
        </p:spPr>
      </p:pic>
      <p:sp>
        <p:nvSpPr>
          <p:cNvPr id="2" name="Rectangle 2"/>
          <p:cNvSpPr>
            <a:spLocks noChangeArrowheads="1"/>
          </p:cNvSpPr>
          <p:nvPr/>
        </p:nvSpPr>
        <p:spPr bwMode="auto">
          <a:xfrm>
            <a:off x="808082" y="4811733"/>
            <a:ext cx="7486033" cy="1384995"/>
          </a:xfrm>
          <a:prstGeom prst="rect">
            <a:avLst/>
          </a:prstGeom>
          <a:noFill/>
          <a:ln>
            <a:noFill/>
          </a:ln>
          <a:effectLst>
            <a:softEdge rad="127000"/>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Calibri"/>
                <a:ea typeface="+mn-ea"/>
                <a:cs typeface="+mn-cs"/>
              </a:rPr>
              <a:t>María dijo: «Proclama mi alma la grandeza del Señor, se alegra mi espíritu en Dios, mi salvador; porque ha mirado la humillación de su esclava.</a:t>
            </a:r>
            <a:endParaRPr kumimoji="0" lang="es-ES" sz="2800" b="1" i="0" u="none" strike="noStrike" kern="1200" cap="none" spc="0" normalizeH="0" baseline="0" noProof="0" dirty="0">
              <a:ln>
                <a:noFill/>
              </a:ln>
              <a:solidFill>
                <a:prstClr val="white"/>
              </a:solidFill>
              <a:effectLst>
                <a:glow rad="101600">
                  <a:prstClr val="black">
                    <a:lumMod val="95000"/>
                    <a:lumOff val="5000"/>
                    <a:alpha val="60000"/>
                  </a:prstClr>
                </a:glow>
                <a:outerShdw blurRad="38100" dist="38100" dir="2700000" algn="tl">
                  <a:srgbClr val="000000">
                    <a:alpha val="43137"/>
                  </a:srgbClr>
                </a:outerShdw>
              </a:effectLst>
              <a:uLnTx/>
              <a:uFillTx/>
              <a:latin typeface="AR CENA" panose="02000000000000000000" pitchFamily="2" charset="0"/>
              <a:ea typeface="+mn-ea"/>
              <a:cs typeface="+mn-cs"/>
            </a:endParaRPr>
          </a:p>
        </p:txBody>
      </p:sp>
    </p:spTree>
    <p:extLst>
      <p:ext uri="{BB962C8B-B14F-4D97-AF65-F5344CB8AC3E}">
        <p14:creationId xmlns:p14="http://schemas.microsoft.com/office/powerpoint/2010/main" val="1968746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1476</Words>
  <Application>Microsoft Office PowerPoint</Application>
  <PresentationFormat>Presentación en pantalla (4:3)</PresentationFormat>
  <Paragraphs>121</Paragraphs>
  <Slides>33</Slides>
  <Notes>4</Notes>
  <HiddenSlides>0</HiddenSlides>
  <MMClips>0</MMClips>
  <ScaleCrop>false</ScaleCrop>
  <HeadingPairs>
    <vt:vector size="6" baseType="variant">
      <vt:variant>
        <vt:lpstr>Fuentes usadas</vt:lpstr>
      </vt:variant>
      <vt:variant>
        <vt:i4>28</vt:i4>
      </vt:variant>
      <vt:variant>
        <vt:lpstr>Tema</vt:lpstr>
      </vt:variant>
      <vt:variant>
        <vt:i4>5</vt:i4>
      </vt:variant>
      <vt:variant>
        <vt:lpstr>Títulos de diapositiva</vt:lpstr>
      </vt:variant>
      <vt:variant>
        <vt:i4>33</vt:i4>
      </vt:variant>
    </vt:vector>
  </HeadingPairs>
  <TitlesOfParts>
    <vt:vector size="66" baseType="lpstr">
      <vt:lpstr>Adobe Gothic Std B</vt:lpstr>
      <vt:lpstr>AR CENA</vt:lpstr>
      <vt:lpstr>Arial</vt:lpstr>
      <vt:lpstr>Arial Black</vt:lpstr>
      <vt:lpstr>Arial Narrow</vt:lpstr>
      <vt:lpstr>Arial Rounded MT Bold</vt:lpstr>
      <vt:lpstr>Arial Unicode MS</vt:lpstr>
      <vt:lpstr>Berlin Sans FB</vt:lpstr>
      <vt:lpstr>Britannic Bold</vt:lpstr>
      <vt:lpstr>Calibri</vt:lpstr>
      <vt:lpstr>Calibri Light</vt:lpstr>
      <vt:lpstr>Comic Sans MS</vt:lpstr>
      <vt:lpstr>Goudy Stout</vt:lpstr>
      <vt:lpstr>Impact</vt:lpstr>
      <vt:lpstr>Kristen ITC</vt:lpstr>
      <vt:lpstr>Lucida Sans</vt:lpstr>
      <vt:lpstr>Matura MT Script Capitals</vt:lpstr>
      <vt:lpstr>Poor Richard</vt:lpstr>
      <vt:lpstr>Raavi</vt:lpstr>
      <vt:lpstr>Rockwell</vt:lpstr>
      <vt:lpstr>Segoe UI Semibold</vt:lpstr>
      <vt:lpstr>Showcard Gothic</vt:lpstr>
      <vt:lpstr>Square721 BT</vt:lpstr>
      <vt:lpstr>Symbol</vt:lpstr>
      <vt:lpstr>Tahoma</vt:lpstr>
      <vt:lpstr>Times</vt:lpstr>
      <vt:lpstr>Times New Roman</vt:lpstr>
      <vt:lpstr>Wingdings</vt:lpstr>
      <vt:lpstr>Diseño predeterminado</vt:lpstr>
      <vt:lpstr>1_Tema de Office</vt:lpstr>
      <vt:lpstr>2_Tema de Office</vt:lpstr>
      <vt:lpstr>En blanco</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3</cp:revision>
  <dcterms:created xsi:type="dcterms:W3CDTF">2021-08-09T16:06:37Z</dcterms:created>
  <dcterms:modified xsi:type="dcterms:W3CDTF">2021-08-09T16:22:43Z</dcterms:modified>
</cp:coreProperties>
</file>