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92" r:id="rId3"/>
    <p:sldId id="259" r:id="rId4"/>
    <p:sldId id="260" r:id="rId5"/>
    <p:sldId id="261" r:id="rId6"/>
    <p:sldId id="295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94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  <a:srgbClr val="FFFFFF"/>
    <a:srgbClr val="5F791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03B8-B870-4F67-B699-16C379095C3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0CFE-21BD-4049-9D11-7F3D1E71A9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1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03B8-B870-4F67-B699-16C379095C3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0CFE-21BD-4049-9D11-7F3D1E71A9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1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03B8-B870-4F67-B699-16C379095C3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0CFE-21BD-4049-9D11-7F3D1E71A9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9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03B8-B870-4F67-B699-16C379095C3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0CFE-21BD-4049-9D11-7F3D1E71A9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5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03B8-B870-4F67-B699-16C379095C3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0CFE-21BD-4049-9D11-7F3D1E71A9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6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03B8-B870-4F67-B699-16C379095C3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0CFE-21BD-4049-9D11-7F3D1E71A9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6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03B8-B870-4F67-B699-16C379095C3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0CFE-21BD-4049-9D11-7F3D1E71A9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5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03B8-B870-4F67-B699-16C379095C3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0CFE-21BD-4049-9D11-7F3D1E71A9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6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03B8-B870-4F67-B699-16C379095C3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0CFE-21BD-4049-9D11-7F3D1E71A9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4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03B8-B870-4F67-B699-16C379095C3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0CFE-21BD-4049-9D11-7F3D1E71A9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7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03B8-B870-4F67-B699-16C379095C3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0CFE-21BD-4049-9D11-7F3D1E71A9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8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03B8-B870-4F67-B699-16C379095C3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12/07/2021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0CFE-21BD-4049-9D11-7F3D1E71A9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1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 Nostalgia de D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" y="452217"/>
            <a:ext cx="8133806" cy="59519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ángulo 4"/>
          <p:cNvSpPr/>
          <p:nvPr/>
        </p:nvSpPr>
        <p:spPr>
          <a:xfrm>
            <a:off x="985634" y="5907393"/>
            <a:ext cx="1104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800" dirty="0">
                <a:solidFill>
                  <a:srgbClr val="00CC99">
                    <a:lumMod val="75000"/>
                  </a:srgbClr>
                </a:solidFill>
                <a:latin typeface="Bodoni MT" panose="02070603080606020203" pitchFamily="18" charset="0"/>
              </a:rPr>
              <a:t>Imagen: </a:t>
            </a:r>
          </a:p>
          <a:p>
            <a:pPr algn="ctr"/>
            <a:r>
              <a:rPr lang="es-PE" sz="800" dirty="0">
                <a:solidFill>
                  <a:srgbClr val="00CC99">
                    <a:lumMod val="75000"/>
                  </a:srgbClr>
                </a:solidFill>
                <a:latin typeface="Bodoni MT" panose="02070603080606020203" pitchFamily="18" charset="0"/>
              </a:rPr>
              <a:t>P. Erick Félix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2" y="6133161"/>
            <a:ext cx="1414395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3" y="380129"/>
            <a:ext cx="8312767" cy="602938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00701" y="445460"/>
            <a:ext cx="68248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fueron en la barca a un sitio tranquilo y apartado.</a:t>
            </a:r>
          </a:p>
        </p:txBody>
      </p:sp>
    </p:spTree>
    <p:extLst>
      <p:ext uri="{BB962C8B-B14F-4D97-AF65-F5344CB8AC3E}">
        <p14:creationId xmlns:p14="http://schemas.microsoft.com/office/powerpoint/2010/main" val="8218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" y="404514"/>
            <a:ext cx="8331925" cy="603112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0188" y="491603"/>
            <a:ext cx="815775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Muchos los vieron marcharse  y  los reconocieron; entonces de todos los pueblos fueron corriendo por tierra a aquel sitio y se les adelantaron.</a:t>
            </a:r>
          </a:p>
        </p:txBody>
      </p:sp>
    </p:spTree>
    <p:extLst>
      <p:ext uri="{BB962C8B-B14F-4D97-AF65-F5344CB8AC3E}">
        <p14:creationId xmlns:p14="http://schemas.microsoft.com/office/powerpoint/2010/main" val="35173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9" y="347906"/>
            <a:ext cx="8360664" cy="611385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0955" y="465897"/>
            <a:ext cx="82100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dirty="0"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desembarcar, </a:t>
            </a:r>
            <a:r>
              <a:rPr lang="es-ES" sz="2800" dirty="0" smtClean="0"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Jesús </a:t>
            </a:r>
            <a:r>
              <a:rPr lang="es-ES" sz="2800" dirty="0"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vio una multitud y sintió compasión de ellos, porque andaban como ovejas sin </a:t>
            </a:r>
            <a:r>
              <a:rPr lang="es-ES" sz="2800" dirty="0" smtClean="0"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pastor </a:t>
            </a:r>
            <a:r>
              <a:rPr lang="es-PE" sz="2800" dirty="0" smtClean="0"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E" sz="2800" dirty="0"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puso a enseñarles </a:t>
            </a:r>
            <a:r>
              <a:rPr lang="es-PE" sz="2800" dirty="0" smtClean="0"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muchas cosas.</a:t>
            </a:r>
            <a:endParaRPr lang="es-ES" sz="2800" dirty="0">
              <a:solidFill>
                <a:prstClr val="white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7" y="431073"/>
            <a:ext cx="8204780" cy="59784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178719" y="535577"/>
            <a:ext cx="6785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Preguntas para la lectura: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14977" y="4773577"/>
            <a:ext cx="7084292" cy="1323439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PE" sz="40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erlin Sans FB" pitchFamily="34" charset="0"/>
              </a:rPr>
              <a:t>¿De dónde regresan los Apóstoles?</a:t>
            </a:r>
            <a:endParaRPr lang="es-ES" sz="40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dist="38100" dir="2700000" algn="tl" rotWithShape="0">
                  <a:srgbClr val="C0504D"/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1" y="463879"/>
            <a:ext cx="8140336" cy="593692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96685" y="4695374"/>
            <a:ext cx="7460057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ChevronInverted">
              <a:avLst/>
            </a:prstTxWarp>
            <a:spAutoFit/>
            <a:sp3d extrusionH="57150">
              <a:bevelT w="50800" h="38100" prst="riblet"/>
            </a:sp3d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PE" sz="4400" b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¿Qué le </a:t>
            </a:r>
            <a:r>
              <a:rPr lang="es-PE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cuentan a </a:t>
            </a:r>
            <a:r>
              <a:rPr lang="es-PE" sz="4400" b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Jesús?</a:t>
            </a:r>
            <a:endParaRPr lang="es-ES" sz="4400" b="1" dirty="0">
              <a:solidFill>
                <a:srgbClr val="FFFF0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9" y="448053"/>
            <a:ext cx="8142949" cy="598757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739789" y="700602"/>
            <a:ext cx="6967297" cy="631809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s-PE" sz="40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erlin Sans FB Demi" panose="020E0802020502020306" pitchFamily="34" charset="0"/>
              </a:rPr>
              <a:t>. ¿</a:t>
            </a:r>
            <a:r>
              <a:rPr lang="es-PE" sz="40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erlin Sans FB Demi" panose="020E0802020502020306" pitchFamily="34" charset="0"/>
              </a:rPr>
              <a:t>Cómo responde Jesús? </a:t>
            </a:r>
            <a:r>
              <a:rPr lang="es-PE" sz="40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erlin Sans FB Demi" panose="020E0802020502020306" pitchFamily="34" charset="0"/>
              </a:rPr>
              <a:t>                       </a:t>
            </a:r>
            <a:endParaRPr lang="es-ES" sz="4000" b="1" dirty="0">
              <a:ln w="6600">
                <a:solidFill>
                  <a:srgbClr val="C0504D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rgbClr val="C0504D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210269" y="4789714"/>
            <a:ext cx="6714308" cy="1318039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s-PE" sz="40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erlin Sans FB Demi" panose="020E0802020502020306" pitchFamily="34" charset="0"/>
              </a:rPr>
              <a:t>¿A </a:t>
            </a:r>
            <a:r>
              <a:rPr lang="es-PE" sz="40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erlin Sans FB Demi" panose="020E0802020502020306" pitchFamily="34" charset="0"/>
              </a:rPr>
              <a:t>qué los invita? </a:t>
            </a:r>
            <a:r>
              <a:rPr lang="es-PE" sz="40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erlin Sans FB Demi" panose="020E0802020502020306" pitchFamily="34" charset="0"/>
              </a:rPr>
              <a:t>                    ¿</a:t>
            </a:r>
            <a:r>
              <a:rPr lang="es-PE" sz="40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erlin Sans FB Demi" panose="020E0802020502020306" pitchFamily="34" charset="0"/>
              </a:rPr>
              <a:t>Por qué razón</a:t>
            </a:r>
            <a:r>
              <a:rPr lang="es-PE" sz="40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erlin Sans FB Demi" panose="020E0802020502020306" pitchFamily="34" charset="0"/>
              </a:rPr>
              <a:t>?</a:t>
            </a:r>
            <a:endParaRPr lang="es-ES" sz="40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  <a:outerShdw dist="38100" dir="2700000" algn="tl" rotWithShape="0">
                  <a:srgbClr val="C0504D"/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" y="426719"/>
            <a:ext cx="8264434" cy="5974080"/>
          </a:xfrm>
          <a:prstGeom prst="rect">
            <a:avLst/>
          </a:prstGeom>
        </p:spPr>
      </p:pic>
      <p:sp>
        <p:nvSpPr>
          <p:cNvPr id="5" name="2 Rectángulo"/>
          <p:cNvSpPr/>
          <p:nvPr/>
        </p:nvSpPr>
        <p:spPr>
          <a:xfrm>
            <a:off x="603268" y="847697"/>
            <a:ext cx="7669874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Chevron">
              <a:avLst/>
            </a:prstTxWarp>
            <a:spAutoFit/>
            <a:sp3d extrusionH="57150">
              <a:bevelT w="50800" h="38100" prst="riblet"/>
            </a:sp3d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PE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¿Qué hace Jesús al darse </a:t>
            </a:r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cuenta</a:t>
            </a:r>
            <a:endParaRPr lang="es-E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1291245" y="1793965"/>
            <a:ext cx="2827909" cy="10101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Inflate">
              <a:avLst/>
            </a:prstTxWarp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de </a:t>
            </a:r>
            <a:r>
              <a:rPr lang="es-PE" sz="36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que hay gente </a:t>
            </a:r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que</a:t>
            </a:r>
            <a:endParaRPr lang="es-ES" sz="36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2 Rectángulo"/>
          <p:cNvSpPr/>
          <p:nvPr/>
        </p:nvSpPr>
        <p:spPr>
          <a:xfrm rot="204367">
            <a:off x="950325" y="4453268"/>
            <a:ext cx="7269472" cy="11117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ArchDown">
              <a:avLst>
                <a:gd name="adj" fmla="val 21599998"/>
              </a:avLst>
            </a:prstTxWarp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busca </a:t>
            </a:r>
            <a:r>
              <a:rPr lang="es-PE" sz="3600" b="1" dirty="0">
                <a:solidFill>
                  <a:schemeClr val="bg1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y necesita algo</a:t>
            </a:r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?</a:t>
            </a:r>
            <a:endParaRPr lang="es-ES" sz="3600" b="1" dirty="0">
              <a:solidFill>
                <a:schemeClr val="bg1"/>
              </a:solidFill>
              <a:effectLst>
                <a:glow rad="1016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4" y="460248"/>
            <a:ext cx="8100765" cy="5914426"/>
          </a:xfrm>
          <a:prstGeom prst="rect">
            <a:avLst/>
          </a:prstGeom>
        </p:spPr>
      </p:pic>
      <p:sp>
        <p:nvSpPr>
          <p:cNvPr id="4" name="2 Rectángulo"/>
          <p:cNvSpPr/>
          <p:nvPr/>
        </p:nvSpPr>
        <p:spPr>
          <a:xfrm>
            <a:off x="755857" y="746995"/>
            <a:ext cx="7595658" cy="5157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Chevron">
              <a:avLst/>
            </a:prstTxWarp>
            <a:spAutoFit/>
            <a:sp3d extrusionH="57150">
              <a:bevelT w="50800" h="38100" prst="riblet"/>
            </a:sp3d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PE" sz="36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¿Qué sentimientos de </a:t>
            </a:r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Jesús</a:t>
            </a:r>
            <a:endParaRPr lang="es-ES" sz="36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2 Rectángulo"/>
          <p:cNvSpPr/>
          <p:nvPr/>
        </p:nvSpPr>
        <p:spPr>
          <a:xfrm>
            <a:off x="755857" y="4807131"/>
            <a:ext cx="7595658" cy="7411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ArchDown">
              <a:avLst/>
            </a:prstTxWarp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deben </a:t>
            </a:r>
            <a:r>
              <a:rPr lang="es-PE" sz="36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encarnar los discípulos?</a:t>
            </a:r>
            <a:endParaRPr lang="es-ES" sz="36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3" y="406255"/>
            <a:ext cx="8136853" cy="598583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75922" y="1481585"/>
            <a:ext cx="81368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i="1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Jesús </a:t>
            </a:r>
            <a:r>
              <a:rPr lang="es-PE" sz="2600" b="1" i="1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reúne a sus discípulos para descansar y es para ellos modelo de solicitud hacia la gente. También nosotros estamos llamados y hemos sido enviados con una misión que es continuación de la de Jesús.  Debemos, pues, fijarnos en todos los detalles del Maestro y aprender de cada uno de ellos. </a:t>
            </a:r>
            <a:endParaRPr lang="es-ES_tradnl" sz="2600" b="1" i="1" dirty="0">
              <a:solidFill>
                <a:schemeClr val="bg1"/>
              </a:solidFill>
              <a:effectLst>
                <a:glow rad="139700">
                  <a:srgbClr val="000000"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35300" y="636794"/>
            <a:ext cx="2129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u="sng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obe Caslon Pro Bold" pitchFamily="18" charset="0"/>
              </a:rPr>
              <a:t>Motivación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obe Caslon Pro Bold" pitchFamily="18" charset="0"/>
              </a:rPr>
              <a:t>: </a:t>
            </a:r>
            <a:endParaRPr lang="en-US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6" y="438272"/>
            <a:ext cx="3373266" cy="920265"/>
          </a:xfrm>
          <a:prstGeom prst="round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34674" y="493029"/>
            <a:ext cx="2096330" cy="39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MEDITATIO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5271" y="750379"/>
            <a:ext cx="3115136" cy="39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¿Qué me </a:t>
            </a:r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dice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el Texto?</a:t>
            </a:r>
            <a:endParaRPr lang="es-E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37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68521"/>
            <a:ext cx="8180068" cy="594098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65760" y="468521"/>
            <a:ext cx="760258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ctr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PE" sz="4000" b="1" kern="0" dirty="0"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¿Busco momentos de soledad al lado del Maestro? ¿Soy capaz de descansar “en” Jesús?</a:t>
            </a:r>
          </a:p>
        </p:txBody>
      </p:sp>
    </p:spTree>
    <p:extLst>
      <p:ext uri="{BB962C8B-B14F-4D97-AF65-F5344CB8AC3E}">
        <p14:creationId xmlns:p14="http://schemas.microsoft.com/office/powerpoint/2010/main" val="6796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8" y="470235"/>
            <a:ext cx="8199991" cy="5939274"/>
          </a:xfrm>
          <a:prstGeom prst="rect">
            <a:avLst/>
          </a:prstGeom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753263" y="1619794"/>
            <a:ext cx="5762043" cy="267353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2">
              <a:avLst/>
            </a:prstTxWarp>
          </a:bodyPr>
          <a:lstStyle/>
          <a:p>
            <a:pPr algn="ctr"/>
            <a:r>
              <a:rPr lang="es-PE" sz="4000" b="1" kern="10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ritannic Bold" panose="020B0903060703020204" pitchFamily="34" charset="0"/>
              </a:rPr>
              <a:t>“Y </a:t>
            </a:r>
            <a:r>
              <a:rPr lang="es-PE" sz="4000" b="1" kern="10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ritannic Bold" panose="020B0903060703020204" pitchFamily="34" charset="0"/>
              </a:rPr>
              <a:t>SE PUSO A </a:t>
            </a:r>
          </a:p>
          <a:p>
            <a:pPr algn="ctr"/>
            <a:r>
              <a:rPr lang="es-PE" sz="4000" b="1" kern="10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ritannic Bold" panose="020B0903060703020204" pitchFamily="34" charset="0"/>
              </a:rPr>
              <a:t>ENSEÑARLES </a:t>
            </a:r>
          </a:p>
          <a:p>
            <a:pPr algn="ctr"/>
            <a:r>
              <a:rPr lang="es-PE" sz="4000" b="1" kern="10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ritannic Bold" panose="020B0903060703020204" pitchFamily="34" charset="0"/>
              </a:rPr>
              <a:t>CON </a:t>
            </a:r>
            <a:r>
              <a:rPr lang="es-PE" sz="4000" b="1" kern="10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Britannic Bold" panose="020B0903060703020204" pitchFamily="34" charset="0"/>
              </a:rPr>
              <a:t>CALMA”</a:t>
            </a:r>
            <a:endParaRPr lang="es-PE" sz="4000" b="1" kern="10" dirty="0">
              <a:ln w="6600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C0504D"/>
                </a:outerShdw>
              </a:effectLst>
              <a:latin typeface="Britannic Bold" panose="020B0903060703020204" pitchFamily="34" charset="0"/>
            </a:endParaRPr>
          </a:p>
          <a:p>
            <a:pPr algn="ctr"/>
            <a:endParaRPr lang="es-PE" sz="4000" b="1" kern="10" dirty="0">
              <a:ln w="6600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C0504D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843451" y="480756"/>
            <a:ext cx="26644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Mc 6, </a:t>
            </a: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30-34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323557" y="5921720"/>
            <a:ext cx="2392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r">
              <a:defRPr/>
            </a:pPr>
            <a:r>
              <a:rPr lang="es-ES" sz="2400" b="1" dirty="0" smtClean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18 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Julio </a:t>
            </a:r>
            <a:r>
              <a:rPr lang="es-ES" sz="2400" b="1" dirty="0" smtClean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2021</a:t>
            </a:r>
            <a:endParaRPr lang="es-ES" sz="2400" b="1" dirty="0"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5" y="470235"/>
            <a:ext cx="4165995" cy="670588"/>
          </a:xfrm>
          <a:prstGeom prst="roundRect">
            <a:avLst>
              <a:gd name="adj" fmla="val 22596"/>
            </a:avLst>
          </a:prstGeom>
        </p:spPr>
      </p:pic>
      <p:sp>
        <p:nvSpPr>
          <p:cNvPr id="13" name="Text Box 136"/>
          <p:cNvSpPr txBox="1">
            <a:spLocks noChangeArrowheads="1"/>
          </p:cNvSpPr>
          <p:nvPr/>
        </p:nvSpPr>
        <p:spPr bwMode="auto">
          <a:xfrm>
            <a:off x="1239131" y="553942"/>
            <a:ext cx="3273340" cy="46163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fontAlgn="base">
              <a:spcBef>
                <a:spcPct val="0"/>
              </a:spcBef>
              <a:spcAft>
                <a:spcPct val="0"/>
              </a:spcAft>
            </a:pPr>
            <a:r>
              <a:rPr lang="es-ES_tradnl" sz="1000" b="1" dirty="0">
                <a:solidFill>
                  <a:srgbClr val="4C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LECTIO  DIVINA –  DOMINGO 16° TO- Ciclo  “B”</a:t>
            </a:r>
            <a:endParaRPr lang="es-PE" sz="1200" b="1" dirty="0">
              <a:solidFill>
                <a:srgbClr val="4C0000"/>
              </a:solidFill>
              <a:ea typeface="Times New Roman" panose="02020603050405020304" pitchFamily="18" charset="0"/>
            </a:endParaRPr>
          </a:p>
          <a:p>
            <a:pPr indent="19050" algn="r" fontAlgn="base">
              <a:spcBef>
                <a:spcPct val="0"/>
              </a:spcBef>
              <a:spcAft>
                <a:spcPct val="0"/>
              </a:spcAft>
            </a:pPr>
            <a:r>
              <a:rPr lang="es-PE" sz="11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ea typeface="Times New Roman" panose="02020603050405020304" pitchFamily="18" charset="0"/>
              </a:rPr>
              <a:t>“Y SE  PUSO A ENSEÑARLES CON CALMA”</a:t>
            </a:r>
            <a:r>
              <a:rPr lang="es-ES_tradnl" sz="800" b="1" dirty="0">
                <a:solidFill>
                  <a:srgbClr val="8A21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s-PE" sz="900" b="1" dirty="0">
              <a:solidFill>
                <a:srgbClr val="8A2100"/>
              </a:solidFill>
              <a:ea typeface="Times New Roman" panose="02020603050405020304" pitchFamily="18" charset="0"/>
            </a:endParaRPr>
          </a:p>
        </p:txBody>
      </p:sp>
      <p:pic>
        <p:nvPicPr>
          <p:cNvPr id="14" name="Picture 137" descr="lecti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1" y="533174"/>
            <a:ext cx="556706" cy="503171"/>
          </a:xfrm>
          <a:prstGeom prst="rect">
            <a:avLst/>
          </a:prstGeom>
          <a:solidFill>
            <a:srgbClr val="2D6D11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6" y="452848"/>
            <a:ext cx="8187155" cy="5930536"/>
          </a:xfrm>
          <a:prstGeom prst="rect">
            <a:avLst/>
          </a:prstGeom>
        </p:spPr>
      </p:pic>
      <p:sp>
        <p:nvSpPr>
          <p:cNvPr id="10" name="2 Rectángulo"/>
          <p:cNvSpPr/>
          <p:nvPr/>
        </p:nvSpPr>
        <p:spPr>
          <a:xfrm>
            <a:off x="2138853" y="564501"/>
            <a:ext cx="4558038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s-PE" sz="4000" b="1" dirty="0">
                <a:ln w="11430"/>
                <a:solidFill>
                  <a:srgbClr val="FFFF00"/>
                </a:solidFill>
                <a:effectLst>
                  <a:glow rad="101600">
                    <a:srgbClr val="0000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cript MT Bold" pitchFamily="66" charset="0"/>
              </a:rPr>
              <a:t>No tenía ni tiempo para comer</a:t>
            </a:r>
            <a:r>
              <a:rPr lang="es-PE" sz="4000" b="1" dirty="0" smtClean="0">
                <a:ln w="11430"/>
                <a:solidFill>
                  <a:srgbClr val="FFFF00"/>
                </a:solidFill>
                <a:effectLst>
                  <a:glow rad="101600">
                    <a:srgbClr val="0000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cript MT Bold" pitchFamily="66" charset="0"/>
              </a:rPr>
              <a:t>… </a:t>
            </a:r>
            <a:r>
              <a:rPr lang="es-PE" sz="4000" dirty="0" smtClean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cript MT Bold" pitchFamily="66" charset="0"/>
              </a:rPr>
              <a:t>¿</a:t>
            </a:r>
            <a:r>
              <a:rPr lang="es-PE" sz="4000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cript MT Bold" pitchFamily="66" charset="0"/>
              </a:rPr>
              <a:t>doy mi tiempo para ayudar al que necesita?</a:t>
            </a:r>
            <a:r>
              <a:rPr lang="es-PE" sz="4000" b="1" dirty="0">
                <a:ln w="11430"/>
                <a:solidFill>
                  <a:srgbClr val="FFFF00"/>
                </a:solidFill>
                <a:effectLst>
                  <a:glow rad="101600">
                    <a:srgbClr val="0000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cript MT Bold" pitchFamily="66" charset="0"/>
              </a:rPr>
              <a:t> </a:t>
            </a:r>
            <a:endParaRPr lang="es-ES" sz="4000" b="1" dirty="0">
              <a:ln w="11430"/>
              <a:solidFill>
                <a:srgbClr val="FFFF00"/>
              </a:solidFill>
              <a:effectLst>
                <a:glow rad="101600">
                  <a:srgbClr val="000066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9" y="452641"/>
            <a:ext cx="8196507" cy="59394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3 Rectángulo"/>
          <p:cNvSpPr/>
          <p:nvPr/>
        </p:nvSpPr>
        <p:spPr>
          <a:xfrm>
            <a:off x="787426" y="5264677"/>
            <a:ext cx="7600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600" b="1" dirty="0">
              <a:solidFill>
                <a:srgbClr val="8064A2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Raavi" pitchFamily="2"/>
            </a:endParaRPr>
          </a:p>
        </p:txBody>
      </p:sp>
      <p:sp>
        <p:nvSpPr>
          <p:cNvPr id="5" name="2 Rectángulo"/>
          <p:cNvSpPr/>
          <p:nvPr/>
        </p:nvSpPr>
        <p:spPr>
          <a:xfrm>
            <a:off x="578630" y="452641"/>
            <a:ext cx="3984661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50800" h="38100" prst="riblet"/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PE" sz="36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El Señor tenía compasión… </a:t>
            </a:r>
            <a:r>
              <a:rPr lang="es-PE" sz="36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s-PE" sz="36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porque </a:t>
            </a:r>
            <a:r>
              <a:rPr lang="es-PE" sz="3600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los </a:t>
            </a:r>
            <a:r>
              <a:rPr lang="es-PE" sz="36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veía </a:t>
            </a:r>
            <a:r>
              <a:rPr lang="es-PE" sz="3600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como </a:t>
            </a:r>
            <a:r>
              <a:rPr lang="es-PE" sz="36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ovejas                      sin </a:t>
            </a:r>
            <a:r>
              <a:rPr lang="es-PE" sz="3600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pastor</a:t>
            </a:r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. </a:t>
            </a:r>
          </a:p>
        </p:txBody>
      </p:sp>
      <p:sp>
        <p:nvSpPr>
          <p:cNvPr id="10" name="2 Rectángulo"/>
          <p:cNvSpPr/>
          <p:nvPr/>
        </p:nvSpPr>
        <p:spPr>
          <a:xfrm>
            <a:off x="2923795" y="4253362"/>
            <a:ext cx="5464628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¿</a:t>
            </a:r>
            <a:r>
              <a:rPr lang="es-PE" sz="36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Tengo los mismos  sentimientos </a:t>
            </a:r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que </a:t>
            </a:r>
            <a:r>
              <a:rPr lang="es-PE" sz="36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tenía Jesús por la gente</a:t>
            </a:r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?</a:t>
            </a:r>
            <a:endParaRPr lang="es-ES" sz="3600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440652"/>
            <a:ext cx="8186058" cy="59688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2 Rectángulo"/>
          <p:cNvSpPr/>
          <p:nvPr/>
        </p:nvSpPr>
        <p:spPr>
          <a:xfrm>
            <a:off x="744473" y="360307"/>
            <a:ext cx="8016350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50800" h="38100" prst="riblet"/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PE" sz="36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¿Qué puedo hacer </a:t>
            </a:r>
            <a:r>
              <a:rPr lang="es-PE" sz="36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para parecerme </a:t>
            </a:r>
            <a:r>
              <a:rPr lang="es-PE" sz="36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 </a:t>
            </a:r>
            <a:endParaRPr lang="es-PE" sz="3600" b="1" dirty="0" smtClean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s-PE" sz="36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modelo </a:t>
            </a:r>
            <a:r>
              <a:rPr lang="es-PE" sz="36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que es </a:t>
            </a:r>
            <a:r>
              <a:rPr lang="es-PE" sz="36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</a:t>
            </a:r>
          </a:p>
          <a:p>
            <a:r>
              <a:rPr lang="es-PE" sz="36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Jesús?</a:t>
            </a:r>
            <a:endParaRPr lang="es-ES" sz="36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ilueta de una joven hermosa mujer — gente, Dios - Stock Photo | #248421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1855"/>
            <a:ext cx="8198483" cy="59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96131" y="1575210"/>
            <a:ext cx="2301448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s-ES_tradnl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Motivación</a:t>
            </a:r>
            <a:r>
              <a:rPr lang="es-ES_tradnl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  <a:endParaRPr lang="es-ES_tradnl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384392" y="3936318"/>
            <a:ext cx="8364786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s-PE" sz="2400" b="1" i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PE" sz="2400" b="1" i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Palabra de Dios nos ha mostrado aspectos importantes: necesidad de la oración, de la soledad, del encuentro con el Señor que nos envía, </a:t>
            </a:r>
            <a:r>
              <a:rPr lang="es-PE" sz="2400" b="1" i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</a:t>
            </a:r>
            <a:r>
              <a:rPr lang="es-PE" sz="2400" b="1" i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diálogo con él, la contemplación de su rostro y de sus sentimientos… Todo esto es necesario para que nuestra misión no sea un trabajo agotador sin corazón. Dirijamos nuestra oración a Jesús el pastor compasivo.</a:t>
            </a:r>
            <a:endParaRPr lang="es-ES_tradnl" sz="2400" b="1" i="1" dirty="0">
              <a:solidFill>
                <a:prstClr val="white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6" y="468698"/>
            <a:ext cx="3438013" cy="1106512"/>
          </a:xfrm>
          <a:prstGeom prst="roundRect">
            <a:avLst/>
          </a:prstGeom>
        </p:spPr>
      </p:pic>
      <p:sp>
        <p:nvSpPr>
          <p:cNvPr id="7" name="Rectángulo redondeado 6"/>
          <p:cNvSpPr>
            <a:spLocks noChangeArrowheads="1"/>
          </p:cNvSpPr>
          <p:nvPr/>
        </p:nvSpPr>
        <p:spPr bwMode="auto">
          <a:xfrm>
            <a:off x="467544" y="509951"/>
            <a:ext cx="3581942" cy="1089879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ORATIO</a:t>
            </a:r>
            <a:endParaRPr lang="es-PE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/>
            <a:r>
              <a:rPr lang="es-ES_tradnl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le digo al Señor motivado por su Palabra?</a:t>
            </a:r>
            <a:endParaRPr lang="es-PE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7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das Santas: Evangelio Diciembre 2,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7751"/>
            <a:ext cx="8189554" cy="591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65714" y="371957"/>
            <a:ext cx="52213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0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•	Luego de un tiempo de oración personal, podemos compartir en voz alta nuestra oración, siempre dirigiéndonos a Dios mediante la alabanza, la acción </a:t>
            </a:r>
            <a:r>
              <a:rPr lang="es-PE" sz="20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                         de </a:t>
            </a:r>
            <a:r>
              <a:rPr lang="es-PE" sz="20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gracias o la súplica confiada.</a:t>
            </a:r>
            <a:endParaRPr lang="es-ES" sz="20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ágenes de la vida y pasión de Jesucr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0261"/>
            <a:ext cx="8198632" cy="59044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19287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a-E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6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</a:t>
            </a:r>
            <a:r>
              <a:rPr lang="ca-E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ca-ES" sz="6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211960" y="659873"/>
            <a:ext cx="424847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90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ca-ES" sz="2800" dirty="0">
                <a:solidFill>
                  <a:srgbClr val="FFFF00"/>
                </a:solidFill>
              </a:rPr>
              <a:t> </a:t>
            </a:r>
            <a:endParaRPr lang="ca-ES" sz="2800" b="1" i="1" dirty="0">
              <a:solidFill>
                <a:srgbClr val="FFFF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7544" y="980049"/>
            <a:ext cx="812781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34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Señor es mi pastor, nada me falta: en verdes praderas me hace recostar; me conduce hacia fuentes tranquilas y repara mis fuerzas. </a:t>
            </a:r>
            <a:endParaRPr lang="es-ES" sz="3400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31839" y="5556408"/>
            <a:ext cx="76700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40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Señor es mi pastor, nada me </a:t>
            </a:r>
            <a:r>
              <a:rPr lang="es-PE" sz="40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falta.</a:t>
            </a:r>
            <a:endParaRPr lang="es-ES" sz="4000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9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ajero de tiro completo en el bosque con lindo perro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3" y="462960"/>
            <a:ext cx="8169818" cy="59204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9415" y="657836"/>
            <a:ext cx="399723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4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 guía por el sendero justo por el honor de  su nombre. Aunque camine por cañadas oscuras, nada temo, porque tú vas conmigo: tu vara y tu cayado me </a:t>
            </a:r>
            <a:r>
              <a:rPr lang="es-ES" sz="34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sosiegan. </a:t>
            </a:r>
            <a:endParaRPr lang="es-ES" sz="3400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10149" y="5059944"/>
            <a:ext cx="4737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40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Señor es mi pastor, nada me </a:t>
            </a:r>
            <a:r>
              <a:rPr lang="es-PE" sz="40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falta.</a:t>
            </a:r>
            <a:endParaRPr lang="es-ES" sz="4000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7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2" y="444137"/>
            <a:ext cx="8152968" cy="59392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51019" y="405436"/>
            <a:ext cx="6505301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3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Preparas una mesa ante mí, enfrente de mis enemigos; me unges </a:t>
            </a:r>
            <a:r>
              <a:rPr lang="es-PE" sz="3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la </a:t>
            </a:r>
            <a:r>
              <a:rPr lang="es-PE" sz="3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cabeza con </a:t>
            </a:r>
            <a:r>
              <a:rPr lang="es-PE" sz="3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perfume y                                         mi </a:t>
            </a:r>
            <a:r>
              <a:rPr lang="es-PE" sz="3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copa rebosa. </a:t>
            </a:r>
            <a:endParaRPr lang="es-ES" sz="3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14652" y="4572001"/>
            <a:ext cx="46416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4000" b="1" dirty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Señor es mi pastor, nada me </a:t>
            </a:r>
            <a:r>
              <a:rPr lang="es-PE" sz="4000" b="1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falta.</a:t>
            </a:r>
            <a:endParaRPr lang="es-ES" sz="4000" b="1" dirty="0">
              <a:solidFill>
                <a:srgbClr val="FFFF00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2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2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0" y="439346"/>
            <a:ext cx="8160969" cy="59614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5350" y="2511986"/>
            <a:ext cx="341375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Tu </a:t>
            </a:r>
            <a:r>
              <a:rPr lang="es-ES" sz="3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bondad y tu misericordia me </a:t>
            </a:r>
            <a:endParaRPr lang="es-ES" sz="3400" b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s-ES" sz="3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acompañan </a:t>
            </a:r>
            <a:r>
              <a:rPr lang="es-ES" sz="3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todos los días de mi vida y habitaré en la casa del Señor por años sin termino.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233851" y="4162698"/>
            <a:ext cx="31873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36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Señor es mi pastor, nada me </a:t>
            </a:r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falta.</a:t>
            </a:r>
            <a:endParaRPr lang="es-ES" sz="3600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8" y="411440"/>
            <a:ext cx="8276422" cy="602419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783771" y="2487984"/>
            <a:ext cx="69668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“Pidámosle, pues, a Dios, hermanos míos, que nos dé este espíritu de compasión y de misericordia, que nos llene de él, que nos lo conserve, de forma que quienes vean a un misionero puedan decir: "He aquí un hombre lleno de misericordia". Pensemos un poco en la necesidad que tenemos de misericordia, nosotros que debemos ejercitarla con los demás y </a:t>
            </a:r>
          </a:p>
          <a:p>
            <a:pPr algn="ctr"/>
            <a:r>
              <a:rPr lang="es-P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llevar </a:t>
            </a:r>
            <a:r>
              <a:rPr lang="es-PE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 misericordia a toda clase de lugares,                                 sufriéndolo todo por misericordia</a:t>
            </a:r>
            <a:r>
              <a:rPr lang="es-P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PE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2" y="536599"/>
            <a:ext cx="3591208" cy="836182"/>
          </a:xfrm>
          <a:prstGeom prst="round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267198" y="829716"/>
            <a:ext cx="255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effectLst>
                  <a:glow rad="101600">
                    <a:srgbClr val="2211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Motivación: </a:t>
            </a:r>
            <a:endParaRPr lang="es-ES_tradnl" sz="2400" b="1" dirty="0" smtClean="0">
              <a:solidFill>
                <a:prstClr val="white"/>
              </a:solidFill>
              <a:effectLst>
                <a:glow rad="101600">
                  <a:srgbClr val="2211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419085" y="496123"/>
            <a:ext cx="3756674" cy="761549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b="1" dirty="0">
                <a:solidFill>
                  <a:schemeClr val="tx1"/>
                </a:solidFill>
                <a:ea typeface="Times New Roman" panose="02020603050405020304" pitchFamily="18" charset="0"/>
              </a:rPr>
              <a:t>CONTEMPLATIO</a:t>
            </a:r>
            <a:endParaRPr lang="es-PE" sz="20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19050" algn="ctr"/>
            <a:r>
              <a:rPr lang="es-ES_tradnl" sz="2000" b="1" dirty="0">
                <a:solidFill>
                  <a:schemeClr val="tx1"/>
                </a:solidFill>
                <a:ea typeface="Times New Roman" panose="02020603050405020304" pitchFamily="18" charset="0"/>
              </a:rPr>
              <a:t>¿Qué me lleva a hacer el texto?</a:t>
            </a:r>
            <a:endParaRPr lang="es-PE" sz="20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6 CuadroTexto"/>
          <p:cNvSpPr txBox="1"/>
          <p:nvPr/>
        </p:nvSpPr>
        <p:spPr>
          <a:xfrm>
            <a:off x="995019" y="1506175"/>
            <a:ext cx="6544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i="1" dirty="0" smtClean="0">
                <a:solidFill>
                  <a:prstClr val="white"/>
                </a:solidFill>
                <a:effectLst>
                  <a:glow rad="101600">
                    <a:srgbClr val="2211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</a:t>
            </a:r>
            <a:r>
              <a:rPr lang="es-PE" sz="2400" i="1" dirty="0">
                <a:solidFill>
                  <a:prstClr val="white"/>
                </a:solidFill>
                <a:effectLst>
                  <a:glow rad="101600">
                    <a:srgbClr val="2211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Vicente, hablando a los misioneros sobre el espíritu de compasión y de misericordia les dice: </a:t>
            </a:r>
            <a:endParaRPr lang="es-ES" sz="2400" i="1" dirty="0">
              <a:solidFill>
                <a:prstClr val="white"/>
              </a:solidFill>
              <a:effectLst>
                <a:glow rad="101600">
                  <a:srgbClr val="2211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54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6" y="441532"/>
            <a:ext cx="8149046" cy="5994107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461761" y="2377440"/>
            <a:ext cx="170688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3200" b="1" i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ekton Pro Ext" pitchFamily="34" charset="0"/>
              </a:rPr>
              <a:t>Frase: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10391" y="354442"/>
            <a:ext cx="8307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u="sng" dirty="0"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88900" algn="l" rotWithShape="0">
                    <a:prstClr val="black">
                      <a:alpha val="23000"/>
                    </a:prst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Ambientación</a:t>
            </a:r>
            <a:r>
              <a:rPr lang="es-ES_tradnl" sz="2800" b="1" dirty="0"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88900" algn="l" rotWithShape="0">
                    <a:prstClr val="black">
                      <a:alpha val="23000"/>
                    </a:prst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: </a:t>
            </a:r>
            <a:r>
              <a:rPr lang="es-ES_tradnl" sz="2800" b="1" dirty="0"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88900" algn="l" rotWithShape="0">
                    <a:prstClr val="black">
                      <a:alpha val="23000"/>
                    </a:prstClr>
                  </a:outerShdw>
                </a:effectLst>
                <a:latin typeface="Arial Narrow" panose="020B0606020202030204" pitchFamily="34" charset="0"/>
                <a:ea typeface="Adobe Heiti Std R" panose="020B0400000000000000" pitchFamily="34" charset="-128"/>
              </a:rPr>
              <a:t>Imagen del Buen Pastor; 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88900" algn="l" rotWithShape="0">
                    <a:prstClr val="black">
                      <a:alpha val="23000"/>
                    </a:prstClr>
                  </a:outerShdw>
                </a:effectLst>
                <a:latin typeface="Arial Narrow" panose="020B0606020202030204" pitchFamily="34" charset="0"/>
                <a:ea typeface="Adobe Heiti Std R" panose="020B0400000000000000" pitchFamily="34" charset="-128"/>
              </a:rPr>
              <a:t>Biblia, cirio; Frase: “Sintió compasión de ellos”.</a:t>
            </a:r>
            <a:endParaRPr lang="es-PE" sz="2800" b="1" dirty="0">
              <a:solidFill>
                <a:srgbClr val="FFFF00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88900" algn="l" rotWithShape="0">
                  <a:prstClr val="black">
                    <a:alpha val="23000"/>
                  </a:prstClr>
                </a:outerShdw>
              </a:effectLst>
              <a:latin typeface="Arial Narrow" panose="020B0606020202030204" pitchFamily="34" charset="0"/>
              <a:ea typeface="Adobe Heiti Std R" panose="020B0400000000000000" pitchFamily="34" charset="-128"/>
            </a:endParaRPr>
          </a:p>
        </p:txBody>
      </p:sp>
      <p:sp>
        <p:nvSpPr>
          <p:cNvPr id="13" name="12 Rectángulo"/>
          <p:cNvSpPr/>
          <p:nvPr/>
        </p:nvSpPr>
        <p:spPr>
          <a:xfrm rot="21178269">
            <a:off x="5684427" y="3494305"/>
            <a:ext cx="3250958" cy="1384995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s-ES_tradnl" sz="2800" i="1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s-ES_tradnl" sz="2800" i="1" dirty="0">
                <a:solidFill>
                  <a:prstClr val="white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“Sintió Compasión  </a:t>
            </a:r>
          </a:p>
          <a:p>
            <a:pPr algn="ctr"/>
            <a:r>
              <a:rPr lang="es-ES_tradnl" sz="2800" i="1" dirty="0">
                <a:solidFill>
                  <a:prstClr val="white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de ellos”</a:t>
            </a:r>
            <a:endParaRPr lang="es-ES" sz="2800" dirty="0">
              <a:solidFill>
                <a:prstClr val="white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57348" y="5894996"/>
            <a:ext cx="5738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u="sng" dirty="0">
                <a:solidFill>
                  <a:schemeClr val="bg1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 sugerido</a:t>
            </a:r>
            <a:r>
              <a:rPr lang="es-ES_tradnl" sz="2800" b="1" dirty="0">
                <a:solidFill>
                  <a:schemeClr val="bg1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Señor es mi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pastor.</a:t>
            </a:r>
            <a:endParaRPr lang="es-PE" sz="2800" b="1" dirty="0">
              <a:solidFill>
                <a:schemeClr val="bg1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53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9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825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625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8" y="436064"/>
            <a:ext cx="8223741" cy="59386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7 Rectángulo"/>
          <p:cNvSpPr/>
          <p:nvPr/>
        </p:nvSpPr>
        <p:spPr>
          <a:xfrm>
            <a:off x="493539" y="392519"/>
            <a:ext cx="6429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i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Así </a:t>
            </a:r>
            <a:r>
              <a:rPr lang="es-PE" sz="2400" b="1" i="1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pues, tengamos misericordia, hermanos míos, y ejercitemos con toda nuestra compasión, de forma que nunca encontremos un pobre sin consolarlo, si podemos, ni a un </a:t>
            </a:r>
            <a:r>
              <a:rPr lang="es-PE" sz="2400" b="1" i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                                  hombre </a:t>
            </a:r>
            <a:r>
              <a:rPr lang="es-PE" sz="2400" b="1" i="1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ignorante sin enseñarle </a:t>
            </a:r>
            <a:r>
              <a:rPr lang="es-PE" sz="2400" b="1" i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                                           en </a:t>
            </a:r>
            <a:r>
              <a:rPr lang="es-PE" sz="2400" b="1" i="1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pocas palabras las </a:t>
            </a:r>
            <a:r>
              <a:rPr lang="es-PE" sz="2400" b="1" i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                                                                 cosas que necesita </a:t>
            </a:r>
          </a:p>
          <a:p>
            <a:r>
              <a:rPr lang="es-PE" sz="2400" b="1" i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creer y hacer para </a:t>
            </a:r>
          </a:p>
          <a:p>
            <a:r>
              <a:rPr lang="es-PE" sz="2400" b="1" i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su salvación.</a:t>
            </a:r>
            <a:endParaRPr lang="es-PE" sz="2400" b="1" i="1" dirty="0">
              <a:solidFill>
                <a:srgbClr val="0000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</a:endParaRPr>
          </a:p>
        </p:txBody>
      </p:sp>
      <p:sp>
        <p:nvSpPr>
          <p:cNvPr id="5" name="7 Rectángulo"/>
          <p:cNvSpPr/>
          <p:nvPr/>
        </p:nvSpPr>
        <p:spPr>
          <a:xfrm>
            <a:off x="3413760" y="4624480"/>
            <a:ext cx="5242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i="1" dirty="0" smtClean="0">
                <a:solidFill>
                  <a:srgbClr val="000000"/>
                </a:solidFill>
              </a:rPr>
              <a:t> </a:t>
            </a:r>
            <a:r>
              <a:rPr lang="es-PE" sz="2400" b="1" i="1" dirty="0">
                <a:solidFill>
                  <a:srgbClr val="000000"/>
                </a:solidFill>
              </a:rPr>
              <a:t>¡Oh Salvador, no permitas que abusemos de nuestra vocación ni quites de esta compañía el espíritu de misericordia!” </a:t>
            </a:r>
            <a:r>
              <a:rPr lang="es-PE" sz="1600" b="1" i="1" dirty="0" smtClean="0">
                <a:solidFill>
                  <a:srgbClr val="000000"/>
                </a:solidFill>
              </a:rPr>
              <a:t>(San Vicente de Paúl XI</a:t>
            </a:r>
            <a:r>
              <a:rPr lang="es-PE" sz="1600" b="1" i="1" dirty="0">
                <a:solidFill>
                  <a:srgbClr val="000000"/>
                </a:solidFill>
              </a:rPr>
              <a:t>, 234</a:t>
            </a:r>
            <a:r>
              <a:rPr lang="es-PE" sz="1600" b="1" i="1" dirty="0" smtClean="0">
                <a:solidFill>
                  <a:srgbClr val="000000"/>
                </a:solidFill>
              </a:rPr>
              <a:t>)</a:t>
            </a:r>
            <a:endParaRPr lang="es-PE" sz="16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625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1" y="432815"/>
            <a:ext cx="8159842" cy="5924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Rectángulo"/>
          <p:cNvSpPr/>
          <p:nvPr/>
        </p:nvSpPr>
        <p:spPr>
          <a:xfrm>
            <a:off x="2199519" y="569106"/>
            <a:ext cx="4552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 BT" pitchFamily="34" charset="0"/>
              </a:rPr>
              <a:t>Compromisos : </a:t>
            </a:r>
          </a:p>
        </p:txBody>
      </p:sp>
      <p:sp>
        <p:nvSpPr>
          <p:cNvPr id="7" name="4 CuadroTexto"/>
          <p:cNvSpPr txBox="1"/>
          <p:nvPr/>
        </p:nvSpPr>
        <p:spPr>
          <a:xfrm>
            <a:off x="5765074" y="2930513"/>
            <a:ext cx="2873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</a:rPr>
              <a:t>de </a:t>
            </a:r>
            <a:r>
              <a:rPr lang="es-PE" sz="3200" dirty="0"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</a:rPr>
              <a:t>su paso salvador, </a:t>
            </a:r>
            <a:r>
              <a:rPr lang="es-PE" sz="3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</a:rPr>
              <a:t>             sobre </a:t>
            </a:r>
            <a:r>
              <a:rPr lang="es-PE" sz="3200" dirty="0"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</a:rPr>
              <a:t>todo </a:t>
            </a:r>
            <a:r>
              <a:rPr lang="es-PE" sz="3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</a:rPr>
              <a:t>                sus </a:t>
            </a:r>
            <a:r>
              <a:rPr lang="es-PE" sz="3200" dirty="0"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</a:rPr>
              <a:t>gestos </a:t>
            </a:r>
            <a:r>
              <a:rPr lang="es-PE" sz="3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</a:rPr>
              <a:t>de </a:t>
            </a:r>
            <a:r>
              <a:rPr lang="es-PE" sz="3200" dirty="0"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</a:rPr>
              <a:t>misericordia. </a:t>
            </a:r>
            <a:endParaRPr lang="es-ES" sz="3200" dirty="0">
              <a:solidFill>
                <a:prstClr val="white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38100" dir="10800000" sx="101000" sy="101000" algn="r" rotWithShape="0">
                  <a:prstClr val="black">
                    <a:lumMod val="95000"/>
                    <a:lumOff val="5000"/>
                  </a:prst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9061" y="1544003"/>
            <a:ext cx="3135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</a:rPr>
              <a:t>• Imitar el ejemplo pastoral de Cristo hacia todos aquellos </a:t>
            </a:r>
            <a:r>
              <a:rPr lang="es-PE" sz="3200" dirty="0" smtClean="0"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</a:rPr>
              <a:t>necesitados</a:t>
            </a:r>
            <a:endParaRPr lang="es-ES" sz="3200" dirty="0">
              <a:solidFill>
                <a:prstClr val="white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38100" dir="10800000" sx="101000" sy="101000" algn="r" rotWithShape="0">
                  <a:prstClr val="black">
                    <a:lumMod val="95000"/>
                    <a:lumOff val="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731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2" y="466779"/>
            <a:ext cx="8164721" cy="59514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CuadroTexto"/>
          <p:cNvSpPr txBox="1"/>
          <p:nvPr/>
        </p:nvSpPr>
        <p:spPr>
          <a:xfrm>
            <a:off x="152859" y="396070"/>
            <a:ext cx="292096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or Richard" pitchFamily="18" charset="0"/>
              </a:rPr>
              <a:t>Oración final </a:t>
            </a:r>
            <a:endParaRPr lang="es-ES" sz="32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oor Richard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17074" y="395510"/>
            <a:ext cx="57848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Señor Jesús,</a:t>
            </a:r>
          </a:p>
          <a:p>
            <a:pPr algn="ctr"/>
            <a:r>
              <a:rPr lang="es-PE" sz="26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Tú que has sentido compasión de la gente que estaba contigo y   </a:t>
            </a:r>
            <a:endParaRPr lang="es-PE" sz="2600" b="1" i="1" dirty="0" smtClean="0"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s-PE" sz="2600" b="1" i="1" dirty="0" smtClean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que </a:t>
            </a:r>
            <a:r>
              <a:rPr lang="es-PE" sz="26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 buscaba;</a:t>
            </a:r>
          </a:p>
          <a:p>
            <a:pPr algn="ctr"/>
            <a:r>
              <a:rPr lang="es-PE" sz="26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Tú que los veías como ovejas sin pastor, ven hoy a nosotros,</a:t>
            </a:r>
          </a:p>
          <a:p>
            <a:pPr algn="ctr"/>
            <a:r>
              <a:rPr lang="es-PE" sz="26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ten nuevamente compasión de nosotros, regálanos tu amor y tu misericordia, </a:t>
            </a:r>
            <a:r>
              <a:rPr lang="es-PE" sz="2600" b="1" i="1" dirty="0" smtClean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haz </a:t>
            </a:r>
            <a:r>
              <a:rPr lang="es-PE" sz="26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que hoy nuevamente, experimentemos tu presencia viva junto a nosotros,                                                              para que conociéndote y viviendo</a:t>
            </a:r>
          </a:p>
          <a:p>
            <a:pPr algn="ctr"/>
            <a:r>
              <a:rPr lang="es-PE" sz="26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 que Tú nos pides y lo que Tú quieres, podamos encontrar en ti,</a:t>
            </a:r>
          </a:p>
          <a:p>
            <a:pPr algn="ctr"/>
            <a:r>
              <a:rPr lang="es-PE" sz="26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Aquel que nos llena de su amor y paz</a:t>
            </a:r>
            <a:r>
              <a:rPr lang="es-PE" sz="2600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4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6" y="463731"/>
            <a:ext cx="8210283" cy="5945778"/>
          </a:xfrm>
          <a:prstGeom prst="rect">
            <a:avLst/>
          </a:prstGeom>
        </p:spPr>
      </p:pic>
      <p:sp>
        <p:nvSpPr>
          <p:cNvPr id="5" name="3 CuadroTexto"/>
          <p:cNvSpPr txBox="1"/>
          <p:nvPr/>
        </p:nvSpPr>
        <p:spPr>
          <a:xfrm>
            <a:off x="4188821" y="805130"/>
            <a:ext cx="44786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Danos Señor, </a:t>
            </a:r>
            <a:r>
              <a:rPr lang="es-PE" sz="2800" b="1" i="1" dirty="0" smtClean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la </a:t>
            </a:r>
            <a:r>
              <a:rPr lang="es-PE" sz="28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gracia de encontrar en ti,</a:t>
            </a:r>
          </a:p>
          <a:p>
            <a:pPr algn="ctr"/>
            <a:r>
              <a:rPr lang="es-PE" sz="28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sentido y la razón de nuestra vida,</a:t>
            </a:r>
          </a:p>
          <a:p>
            <a:pPr algn="ctr"/>
            <a:r>
              <a:rPr lang="es-PE" sz="28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para así tener el corazón lleno de ti,</a:t>
            </a:r>
          </a:p>
          <a:p>
            <a:pPr algn="ctr"/>
            <a:r>
              <a:rPr lang="es-PE" sz="28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viviendo en plenitud, </a:t>
            </a:r>
          </a:p>
          <a:p>
            <a:pPr algn="ctr"/>
            <a:r>
              <a:rPr lang="es-PE" sz="28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gozo, </a:t>
            </a:r>
          </a:p>
          <a:p>
            <a:pPr algn="ctr"/>
            <a:r>
              <a:rPr lang="es-PE" sz="28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alegría y </a:t>
            </a:r>
          </a:p>
          <a:p>
            <a:pPr algn="ctr"/>
            <a:r>
              <a:rPr lang="es-PE" sz="28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paz,</a:t>
            </a:r>
          </a:p>
          <a:p>
            <a:pPr algn="ctr"/>
            <a:r>
              <a:rPr lang="es-PE" sz="28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que Tú nos das.                 </a:t>
            </a:r>
            <a:endParaRPr lang="es-PE" sz="2800" b="1" i="1" dirty="0" smtClean="0"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s-PE" sz="2800" b="1" i="1" dirty="0" smtClean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PE" sz="28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Que así sea.</a:t>
            </a:r>
          </a:p>
        </p:txBody>
      </p:sp>
    </p:spTree>
    <p:extLst>
      <p:ext uri="{BB962C8B-B14F-4D97-AF65-F5344CB8AC3E}">
        <p14:creationId xmlns:p14="http://schemas.microsoft.com/office/powerpoint/2010/main" val="42188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6" y="450760"/>
            <a:ext cx="8228251" cy="5976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16393" y="6352109"/>
            <a:ext cx="4810255" cy="430887"/>
          </a:xfrm>
          <a:prstGeom prst="rect">
            <a:avLst/>
          </a:prstGeom>
          <a:solidFill>
            <a:srgbClr val="6E123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Divina:    Padre César Chávez  Alva (Chuno) </a:t>
            </a:r>
            <a:r>
              <a:rPr lang="es-PE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Point :  Sor Pilar Caycho Vela  - Hija de la Caridad de San Vicente de Paúl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15155" y="450761"/>
            <a:ext cx="3837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de Julio </a:t>
            </a:r>
            <a:r>
              <a:rPr lang="es-PE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es-PE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 </a:t>
            </a:r>
            <a:r>
              <a:rPr lang="es-PE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años de la Primera Aparición de la Virgen Santísima a Santa Catalina Labouré- Francia</a:t>
            </a:r>
          </a:p>
        </p:txBody>
      </p:sp>
    </p:spTree>
    <p:extLst>
      <p:ext uri="{BB962C8B-B14F-4D97-AF65-F5344CB8AC3E}">
        <p14:creationId xmlns:p14="http://schemas.microsoft.com/office/powerpoint/2010/main" val="234006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0" y="486374"/>
            <a:ext cx="8140912" cy="58883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19767" y="486374"/>
            <a:ext cx="2615615" cy="461665"/>
          </a:xfrm>
          <a:prstGeom prst="rect">
            <a:avLst/>
          </a:prstGeom>
          <a:solidFill>
            <a:srgbClr val="5F791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AMBIENTACIÓN: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25486" y="2607423"/>
            <a:ext cx="5965371" cy="353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Caminos de justicia son los que señala Jesús, para conducirnos a verdes praderas y  fuentes tranquilas de paz. Dios  continúa  llamándonos  para  que  seamos discípulos  incansables  que, como Jesucristo, tengamos  un  corazón sensible  y  atento  a  las necesidades  de  la  gente  que  nos  rodea.</a:t>
            </a:r>
            <a:endParaRPr lang="es-ES_tradnl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omingo del Buen Pastor ¿Por qué Jesús es el Buen Pasto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0" y="433655"/>
            <a:ext cx="8156135" cy="59845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75360" y="433655"/>
            <a:ext cx="38823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_tradnl" sz="3600" b="1" dirty="0"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anose="02040804060705020204" pitchFamily="18" charset="0"/>
              </a:rPr>
              <a:t>Oración inicial</a:t>
            </a:r>
            <a:endParaRPr lang="es-ES" sz="3600" b="1" dirty="0">
              <a:solidFill>
                <a:srgbClr val="FFFFFF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706 BT" panose="02040804060705020204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2839" y="1154965"/>
            <a:ext cx="4795166" cy="20928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 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Atento a nuestros extravíos,</a:t>
            </a:r>
          </a:p>
          <a:p>
            <a:pPr algn="ctr"/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te conmueve la opresión de tus hermanos,</a:t>
            </a:r>
          </a:p>
          <a:p>
            <a:pPr algn="ctr"/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oh Cristo, pastor misericordioso,</a:t>
            </a:r>
          </a:p>
          <a:p>
            <a:pPr algn="ctr"/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salvador de los que en Ti esperan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...</a:t>
            </a:r>
            <a:endParaRPr lang="es-PE" sz="2600" b="1" dirty="0">
              <a:solidFill>
                <a:schemeClr val="bg1"/>
              </a:solidFill>
              <a:effectLst>
                <a:glow rad="635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3788229" y="3716198"/>
            <a:ext cx="4841966" cy="24929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 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Envíanos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también a nosotros,</a:t>
            </a:r>
          </a:p>
          <a:p>
            <a:pPr algn="ctr"/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discípulos de tu mirada misericordiosa,</a:t>
            </a:r>
          </a:p>
          <a:p>
            <a:pPr algn="ctr"/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 todos aquellos que esperan en Ti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 a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nuestros hermanos                       abandonados de todos.</a:t>
            </a:r>
          </a:p>
        </p:txBody>
      </p:sp>
    </p:spTree>
    <p:extLst>
      <p:ext uri="{BB962C8B-B14F-4D97-AF65-F5344CB8AC3E}">
        <p14:creationId xmlns:p14="http://schemas.microsoft.com/office/powerpoint/2010/main" val="27353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s pobres como Jesucristo &amp;quot;son unos mediocres&amp;quot; para un colegio religio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7" y="444138"/>
            <a:ext cx="8140587" cy="59218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 CuadroTexto"/>
          <p:cNvSpPr txBox="1"/>
          <p:nvPr/>
        </p:nvSpPr>
        <p:spPr>
          <a:xfrm>
            <a:off x="618308" y="426720"/>
            <a:ext cx="6096000" cy="16927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Y acrecienta en nuestro servicio al Reino :                                                                      una paciencia generosa,</a:t>
            </a:r>
          </a:p>
          <a:p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una solicitud </a:t>
            </a:r>
            <a:endParaRPr lang="es-PE" sz="2600" b="1" dirty="0" smtClean="0">
              <a:solidFill>
                <a:schemeClr val="bg1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hacia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todos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</a:t>
            </a:r>
            <a:endParaRPr lang="es-PE" sz="2600" b="1" dirty="0">
              <a:solidFill>
                <a:schemeClr val="bg1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7 CuadroTexto"/>
          <p:cNvSpPr txBox="1"/>
          <p:nvPr/>
        </p:nvSpPr>
        <p:spPr>
          <a:xfrm>
            <a:off x="1537068" y="3300544"/>
            <a:ext cx="5917475" cy="2893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una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atención para con los más pobres,                                                  </a:t>
            </a:r>
          </a:p>
          <a:p>
            <a:pPr algn="ctr"/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entrañas de misericordia hacia el hombre, 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    para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nuestra comunidad sea siempre,                                     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      la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casa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de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la reconciliación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y de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la paz,</a:t>
            </a:r>
          </a:p>
          <a:p>
            <a:pPr algn="ctr"/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el lugar de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encuentro de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los hermanos…</a:t>
            </a:r>
          </a:p>
          <a:p>
            <a:pPr algn="ctr"/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tu rebaño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congregado en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el amor.                                                                                Amén.</a:t>
            </a:r>
          </a:p>
        </p:txBody>
      </p:sp>
    </p:spTree>
    <p:extLst>
      <p:ext uri="{BB962C8B-B14F-4D97-AF65-F5344CB8AC3E}">
        <p14:creationId xmlns:p14="http://schemas.microsoft.com/office/powerpoint/2010/main" val="26450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uestro Buen Pastor - Medit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500223"/>
            <a:ext cx="8194947" cy="59092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18250" y="3752890"/>
            <a:ext cx="8146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La </a:t>
            </a:r>
            <a:r>
              <a:rPr lang="es-PE" sz="26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misión de anunciar el Reino es una tarea que requiere una entrega generosa que puede acarrear la pérdida de la misma vida.  </a:t>
            </a:r>
            <a:r>
              <a:rPr lang="es-PE" sz="26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Hoy </a:t>
            </a:r>
            <a:r>
              <a:rPr lang="es-PE" sz="26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" pitchFamily="34" charset="0"/>
                <a:cs typeface="Arial" panose="020B0604020202020204" pitchFamily="34" charset="0"/>
              </a:rPr>
              <a:t>Jesús se presenta con la delicadeza de quien venda una herida y la solicitud de quien va en busca de un ser querido perdido en el monte. Por eso podemos confiar en Él: porque Jesús es creíble, es digno de fe. Escuchemos</a:t>
            </a:r>
            <a:endParaRPr lang="es-ES_tradnl" sz="2600" b="1" i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49683" y="1473650"/>
            <a:ext cx="2018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i="1" dirty="0"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50800" dist="38100" dir="10800000" algn="r" rotWithShape="0">
                    <a:srgbClr val="003300"/>
                  </a:outerShdw>
                </a:effectLst>
                <a:latin typeface="Adobe Devanagari" panose="02040503050201020203" pitchFamily="18" charset="0"/>
                <a:ea typeface="Segoe UI" pitchFamily="34" charset="0"/>
                <a:cs typeface="Adobe Devanagari" panose="02040503050201020203" pitchFamily="18" charset="0"/>
              </a:rPr>
              <a:t>Motivación: </a:t>
            </a:r>
            <a:endParaRPr lang="en-U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5686"/>
            <a:ext cx="4350550" cy="858315"/>
          </a:xfrm>
          <a:prstGeom prst="roundRect">
            <a:avLst/>
          </a:prstGeom>
        </p:spPr>
      </p:pic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466526" y="388223"/>
            <a:ext cx="4354286" cy="1025778"/>
          </a:xfrm>
          <a:prstGeom prst="roundRect">
            <a:avLst>
              <a:gd name="adj" fmla="val 20368"/>
            </a:avLst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LECTIO</a:t>
            </a:r>
            <a:endParaRPr lang="es-PE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kern="0" dirty="0"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ea typeface="Times New Roman" panose="02020603050405020304" pitchFamily="18" charset="0"/>
              </a:rPr>
              <a:t>¿Qué dice el texto?  Mc 6, 30-34</a:t>
            </a:r>
            <a:endParaRPr lang="es-PE" sz="2400" kern="0" dirty="0"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7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78" y="409621"/>
            <a:ext cx="8168641" cy="60085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2903" y="487997"/>
            <a:ext cx="83781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MARCOS 6,30-34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: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En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aquel tiempo,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los apóstoles volvieron a reunirse con Jesús y le contaron todo 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 lo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que habían hecho y enseñado. </a:t>
            </a:r>
            <a:endParaRPr lang="es-ES" sz="2800" dirty="0">
              <a:solidFill>
                <a:schemeClr val="bg1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479310" y="418011"/>
            <a:ext cx="8194426" cy="600020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9303" y="330928"/>
            <a:ext cx="82644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 les dijo: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–“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Vengan ustedes solos a un sitio tranquilo a descansar un poco”.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eran tantos los que iban y venían que no encontraban tiempo ni para comer.</a:t>
            </a:r>
          </a:p>
        </p:txBody>
      </p:sp>
    </p:spTree>
    <p:extLst>
      <p:ext uri="{BB962C8B-B14F-4D97-AF65-F5344CB8AC3E}">
        <p14:creationId xmlns:p14="http://schemas.microsoft.com/office/powerpoint/2010/main" val="23907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1267</Words>
  <Application>Microsoft Office PowerPoint</Application>
  <PresentationFormat>Presentación en pantalla (4:3)</PresentationFormat>
  <Paragraphs>111</Paragraphs>
  <Slides>34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61" baseType="lpstr">
      <vt:lpstr>Adobe Caslon Pro Bold</vt:lpstr>
      <vt:lpstr>Adobe Devanagari</vt:lpstr>
      <vt:lpstr>Adobe Heiti Std R</vt:lpstr>
      <vt:lpstr>Arial</vt:lpstr>
      <vt:lpstr>Arial Black</vt:lpstr>
      <vt:lpstr>Arial Narrow</vt:lpstr>
      <vt:lpstr>Arial Rounded MT Bold</vt:lpstr>
      <vt:lpstr>Bahnschrift</vt:lpstr>
      <vt:lpstr>Berlin Sans FB</vt:lpstr>
      <vt:lpstr>Berlin Sans FB Demi</vt:lpstr>
      <vt:lpstr>Bodoni MT</vt:lpstr>
      <vt:lpstr>Britannic Bold</vt:lpstr>
      <vt:lpstr>Calibri</vt:lpstr>
      <vt:lpstr>Comic Sans MS</vt:lpstr>
      <vt:lpstr>News706 BT</vt:lpstr>
      <vt:lpstr>Poor Richard</vt:lpstr>
      <vt:lpstr>Raavi</vt:lpstr>
      <vt:lpstr>Rockwell Condensed</vt:lpstr>
      <vt:lpstr>Script MT Bold</vt:lpstr>
      <vt:lpstr>Segoe UI</vt:lpstr>
      <vt:lpstr>Segoe UI Black</vt:lpstr>
      <vt:lpstr>Swis721 Blk BT</vt:lpstr>
      <vt:lpstr>Tekton Pro Ext</vt:lpstr>
      <vt:lpstr>Times New Roman</vt:lpstr>
      <vt:lpstr>Verdana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114</cp:revision>
  <dcterms:created xsi:type="dcterms:W3CDTF">2018-07-16T21:50:06Z</dcterms:created>
  <dcterms:modified xsi:type="dcterms:W3CDTF">2021-07-12T14:43:29Z</dcterms:modified>
</cp:coreProperties>
</file>