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C4"/>
    <a:srgbClr val="F6EAA3"/>
    <a:srgbClr val="C486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F792-059C-4F8B-AA58-E13CAA06F36D}" type="datetimeFigureOut">
              <a:rPr lang="es-PE" smtClean="0"/>
              <a:t>5/07/2021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56A0-2D32-443C-B8CB-17B8B8AD43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01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9A993-5C98-4F68-818B-BF971A24991C}" type="slidenum">
              <a:rPr lang="pt-BR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0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FF15-8812-4529-8588-C95F86CB3413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1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FF15-8812-4529-8588-C95F86CB3413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7593-A3A4-4184-BC2A-F4C7791D3B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691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55C1-A327-4042-A35A-A5A22494AD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095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4538-89BE-43E3-B11A-48E4CB0CD2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62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fld id="{1A0E44AA-792F-4086-AB5C-FE0178C1E65C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latin typeface="Book Antiqua" pitchFamily="18" charset="0"/>
              </a:defRPr>
            </a:lvl1pPr>
          </a:lstStyle>
          <a:p>
            <a:fld id="{0311B73D-7201-4AF6-A538-9E85CD5EC87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72D89-DA95-4020-ACC7-FB25DC107DF8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42F5A-1E51-4942-AE14-3331A229F70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BB5A2-3F99-442B-A6AE-800F885E046F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C0DD-D212-4605-983D-2E4D5F446E6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AC280-532F-405C-B3D7-878D4E4A61BE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7A95-0743-4EDA-A112-E8BF2289EB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1A6C3-EB30-422E-82C4-6ABF8B986170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5D65-CD4B-4F20-9DFC-BCFFABD914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281AC-C2B7-4D64-9BC1-132F99E72F26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9FAC-0A73-4920-90AF-D0D7F84FABA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45759-AD50-4135-90E4-A09BE97D8301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A5D8D-703C-4F52-95F1-2CAE8679A6C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287469-6EA8-4D28-9BC3-41B7758DE035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317-09AF-4029-A852-A1AFCB471F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7768-2D50-4C83-904C-93B10CB2418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872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79B6B-E3CA-40CC-89FD-76C4FEE47998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00F4-89CE-40EF-91A8-B4ED6B47DA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2F807-D4DD-42AA-BA45-EF2133496629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A60F7-1658-4F7D-B62A-D63A0443EB3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DE072-9586-4C54-9DC3-A5E7E1F7967A}" type="datetime1">
              <a:rPr lang="en-US">
                <a:solidFill>
                  <a:srgbClr val="000000"/>
                </a:solidFill>
              </a:rPr>
              <a:pPr/>
              <a:t>7/5/2021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C368-04BE-40BA-AA9B-B26D45AF35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5C2855FE-A5CD-4C85-8931-7E1472CA72D3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5CE72018-B71D-4797-ABA4-A05EA75CE4A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E2616-3984-40DE-A1E5-1583E89A8845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7662-8A23-44D4-A067-FB0EEFD6569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E1617-F745-449D-A6C4-105BBA6AF86D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308E-355B-4A82-9932-9F530D38B04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8D7C1-0B4B-4D99-BAB8-B6909A91561F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A4EC7-5BCD-4365-AFF9-BBFEE90A838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D782F-8640-48A7-98BB-01B6BC915F8C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0F609-C67F-49D5-8622-551025876FE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FEF05-F29D-4778-8803-E36E74CCA2CD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0EAE-3D79-476A-B397-8A11FCC5A48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C5313-7C83-4014-ABAD-7688A3F993F0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75147-095F-495D-89C0-C1CB772F20A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86C-6E8F-4D93-A19F-38CDD980A6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6270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59715-E3A5-4608-926E-DE57A397C5BD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55E6-81E3-4078-8BD7-45EA74E6A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33A577-27C5-4999-9D75-25D5ACEE7244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2FAF-08C5-4EE9-9BB4-B579E75B8A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837DE-22F1-4D6D-A051-F17F665CB71D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4F6E-FD85-421E-A200-2A8551E5AD0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75F1C-A9EF-46FB-9BE4-A537C372708B}" type="datetime1">
              <a:rPr lang="en-US">
                <a:solidFill>
                  <a:srgbClr val="FFFFFF"/>
                </a:solidFill>
              </a:rPr>
              <a:pPr/>
              <a:t>7/5/2021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7A4C9-F786-4870-A3A0-142E903D756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F666-6239-4685-BBA6-13B280A8432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373A-D945-45F7-A081-20F6A2E7565E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FAD6-C81B-4BC9-98D6-4D0362230F2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0BA89-8F56-4B09-8CCD-5DABF7766E19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932A7-294B-46C7-A592-CA59134ECCDC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46A9-9017-43AE-A1F8-AF2F1752EAB2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881B-6A88-4DB1-BB8C-5130B2014A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68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E817-FD77-4528-979C-0F79D259A24E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1C26D-7D45-4454-AC03-B56B7F9CE92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784F-618D-4B68-8E3B-76F6CAEC1C0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351C-121A-4FA8-A25C-929E1BECE272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BDFDB-C2C2-4961-BC15-2CB50131CCB7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8E8E-8CC5-4157-A1B4-40DD2163978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65167"/>
      </p:ext>
    </p:extLst>
  </p:cSld>
  <p:clrMapOvr>
    <a:masterClrMapping/>
  </p:clrMapOvr>
  <p:transition spd="med">
    <p:comb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82D3-692D-46D8-9407-A60537664B6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32764"/>
      </p:ext>
    </p:extLst>
  </p:cSld>
  <p:clrMapOvr>
    <a:masterClrMapping/>
  </p:clrMapOvr>
  <p:transition spd="med">
    <p:comb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3D39-208B-455E-8158-90C4A6356F4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590"/>
      </p:ext>
    </p:extLst>
  </p:cSld>
  <p:clrMapOvr>
    <a:masterClrMapping/>
  </p:clrMapOvr>
  <p:transition spd="med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549D-CDF1-4549-A5D4-0FF295942F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380"/>
      </p:ext>
    </p:extLst>
  </p:cSld>
  <p:clrMapOvr>
    <a:masterClrMapping/>
  </p:clrMapOvr>
  <p:transition spd="med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6CAD-4BCE-48E5-B90F-0220DD2E5E5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82008"/>
      </p:ext>
    </p:extLst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F9C1-CA19-4524-8749-918A670B1D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965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13885-02C5-4982-8993-F1BFD7E9B7F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46001"/>
      </p:ext>
    </p:extLst>
  </p:cSld>
  <p:clrMapOvr>
    <a:masterClrMapping/>
  </p:clrMapOvr>
  <p:transition spd="med">
    <p:comb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8126-03D0-4D08-9C5E-EAF3485ABCD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5139"/>
      </p:ext>
    </p:extLst>
  </p:cSld>
  <p:clrMapOvr>
    <a:masterClrMapping/>
  </p:clrMapOvr>
  <p:transition spd="med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27CA-34BB-4812-9731-045A5E8664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0025"/>
      </p:ext>
    </p:extLst>
  </p:cSld>
  <p:clrMapOvr>
    <a:masterClrMapping/>
  </p:clrMapOvr>
  <p:transition spd="med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4B55-5712-4BFD-BD90-0E2076D9762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6246"/>
      </p:ext>
    </p:extLst>
  </p:cSld>
  <p:clrMapOvr>
    <a:masterClrMapping/>
  </p:clrMapOvr>
  <p:transition spd="med">
    <p:comb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ED07-53E4-4B5B-8834-D311A57E679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11932"/>
      </p:ext>
    </p:extLst>
  </p:cSld>
  <p:clrMapOvr>
    <a:masterClrMapping/>
  </p:clrMapOvr>
  <p:transition spd="med">
    <p:comb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A0257-591C-405F-AA41-1C87591D3E0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5723"/>
      </p:ext>
    </p:extLst>
  </p:cSld>
  <p:clrMapOvr>
    <a:masterClrMapping/>
  </p:clrMapOvr>
  <p:transition spd="med">
    <p:comb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451AB5-F782-4898-A745-CAC1004D927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0253"/>
      </p:ext>
    </p:extLst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A02D-CD0B-4440-A14E-147FF63203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2806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1BE6-92ED-4FD1-88AC-9C037563FB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911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B095-D5BD-4D20-89D6-CEEECAD22E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8764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BE3C-62DE-4858-8F14-F6D83406C8F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1686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2107B-D0E7-4262-9356-129DA791C4B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12C05-ABEA-4C08-AF9F-0E584C7DF9FD}" type="datetime1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7/5/2021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908AA-87BB-458C-AC1B-2AFC5D5D8E2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C2F80-9953-431E-8B17-9BD27FB90A11}" type="datetime1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7/5/2021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7ACA5-99F4-466A-8B14-FABD82D22365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63587-8E45-45BA-98FF-CE039B44F457}" type="slidenum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FF5B97-C56A-48FD-97EC-F44F4809F5E8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36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neto al claro de lu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" y="535910"/>
            <a:ext cx="7968343" cy="5864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ángulo 4"/>
          <p:cNvSpPr/>
          <p:nvPr/>
        </p:nvSpPr>
        <p:spPr>
          <a:xfrm>
            <a:off x="515155" y="6031468"/>
            <a:ext cx="1789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b="1" i="1" dirty="0"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Imagen: P. Erick Félix</a:t>
            </a:r>
            <a:endParaRPr lang="es-PE" sz="1600" dirty="0">
              <a:solidFill>
                <a:srgbClr val="00CC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" y="6175228"/>
            <a:ext cx="1414395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" y="525997"/>
            <a:ext cx="7994469" cy="5866093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49476" y="5119187"/>
            <a:ext cx="76284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que llevasen sandalias,                                          pero no una túnica de repuesto. 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AutoShape 2" descr="http://img.webme.com/pic/p/pueblo-cautivo/1tunica.jpg"/>
          <p:cNvSpPr>
            <a:spLocks noChangeAspect="1" noChangeArrowheads="1"/>
          </p:cNvSpPr>
          <p:nvPr/>
        </p:nvSpPr>
        <p:spPr bwMode="auto">
          <a:xfrm>
            <a:off x="155575" y="-2133600"/>
            <a:ext cx="333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5" y="498129"/>
            <a:ext cx="8080442" cy="592008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2481" y="5234298"/>
            <a:ext cx="8146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Y añadió: </a:t>
            </a: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“Cuando entren en una casa, quédense en ella hasta que se vayan de  aquel lugar.</a:t>
            </a:r>
            <a:endParaRPr lang="es-ES" sz="28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9" y="147220"/>
            <a:ext cx="8746020" cy="652354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3027" y="5312823"/>
            <a:ext cx="81088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márchense </a:t>
            </a: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de allí, sacúdanse el polvo de los pies, para que les sirva a ellos de advertencia”.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3027" y="452018"/>
            <a:ext cx="8108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Y si en algún sitio no los reciben ni los escuchan, 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560542"/>
            <a:ext cx="7992971" cy="58402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1413" y="5311940"/>
            <a:ext cx="78306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echando </a:t>
            </a:r>
            <a:r>
              <a:rPr lang="es-E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muchos demonios, ungían con aceite a muchos enfermos y los curaban</a:t>
            </a: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Arial" charset="0"/>
                <a:cs typeface="Times New Roman" pitchFamily="18" charset="0"/>
              </a:rPr>
              <a:t>.</a:t>
            </a:r>
            <a:endParaRPr lang="es-ES" sz="24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3681" y="500636"/>
            <a:ext cx="7830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Ellos salieron a predicar la conversión, </a:t>
            </a:r>
            <a:endParaRPr lang="es-ES" sz="24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1" y="545700"/>
            <a:ext cx="8018960" cy="58899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1151948" y="4182759"/>
            <a:ext cx="703668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¿A quiénes reúne Jesús mientras recorre las aldeas? ¿Para qué?</a:t>
            </a:r>
            <a:endParaRPr lang="es-ES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2789" y="862327"/>
            <a:ext cx="534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3333CC"/>
                  </a:outerShdw>
                </a:effectLst>
              </a:rPr>
              <a:t>Preguntas para la lectura:</a:t>
            </a:r>
            <a:endParaRPr lang="es-ES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3333CC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61871" y="5229199"/>
            <a:ext cx="26642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4000" dirty="0"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" y="557139"/>
            <a:ext cx="8009436" cy="5852369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846173" y="651600"/>
            <a:ext cx="7282067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Qué órdenes concretas les da a los Doce?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63500" y="-11477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3" name="AutoShape 4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215900" y="-9953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4" name="AutoShape 6" descr="data:image/jpeg;base64,/9j/4AAQSkZJRgABAQAAAQABAAD/2wCEAAkGBhQSERUUExQWFRQWGBkZGBgYGRocHBwaIBkcGh0aGhgdHCYgGB0jGh0dIC8gIycpLCwsFx4xNTAqNSYrLCkBCQoKDgwOGg8PGiwkHyQsLSwsLywsLCwsLCwsLCwsLCwsLCwsLCwsLCwsLCwsLCwsLCwsKSwsLCwsLCwsLCwsLP/AABEIAPkAygMBIgACEQEDEQH/xAAbAAACAwEBAQAAAAAAAAAAAAAFBgMEBwIBAP/EAEEQAAEDAgQDBgQDBwQCAQUBAAECAxEAIQQFEjEGQVETImFxgZEyQqGxUsHRBxQjYnLh8BWSovEzgjQlQ1NzwiT/xAAaAQACAwEBAAAAAAAAAAAAAAADBAECBQAG/8QAKREAAgIBBAEEAgIDAQAAAAAAAQIAEQMEEiExQRMiUWEFcTKRFCOB8P/aAAwDAQACEQMRAD8A2gVE5io2rt1VqGOt9PvXKLku1T17GGoDiPE/5514prxqPs6YAETZjJFOmuQJqM+Zrk7Wv61apS5KrpafWvAvwmoUb17icQhpJU4oJSNySBXdThZkhFeBJ8qyzOOOX8S4UsrDDQMDfUocpUNpqxk2dYoKCu0KwPiCipW3I0m+sxoaMbXSORc1FDlQ45CFoIXtF6G5NnqcQkkDSU2UDyP6URJnemRtyLY6MAbU0Zn+KdU2rufAhUzcSZ2r13GvqUvTrAOw5+njTw5hEncJjfauigHkJG3h60i2jYm7EJ6sTM1wa2kpc+UgEg7z0KedRM8UK7Oec/COQHMx1tTTmuSpfgqJtyFU8s4WQ1rgypfUWHhHMVV9KbAAkjL8xfXxH+8LRsi4kEyn+xo7hsRpUEoK8QmDZJgJ9SYNQ4Lg1TTwc7RKk7qTpFyfCmTSEg7JEcoFdi05F3OOQeIsZhnhSoIKVNmYUnVuNwbGxqfC5x2RDsqcQTpi/d8ImKA55hUNu9oFFZV3pm/ueVU1Y0mEhegIFxBJJN5JFqUyfyI8QimxcccRxo2PiSpXeII2KfbnVbCcUqU7CDqbFwpU2B6gbkUHyzANLQVLcKp8NlGTImvF4Ut6JKHEnZKRBVyJJ6jxoAsmXBqaBheJmnlIQhd4kE2Co3SOh86IYbMlKXBQQnr/AJf1pGdYZGHCY0FJ1TEqTOxkfejuR4tcABaVI2B5m2/vyq3+Q131LA3G8GvKH5XiiqQq8c+vWr9aCZA4sSZBilGqSjVp0TeRVZY8qcHUWeRrdAFyB5mg+Hxiw6sKuibK5Qdr8o2qPiPArI1tSVD5ZO3gBzoLg+IFrPZKSrX8MKBSehNxtSWo1DYyOI3ptOuRTZ5jiUTzrjRFQYN6IQveLE2B8utTDGhSilsa1DeCIHr18KdTKGXdEmwkNU4eUEgqUYAuSaxzjri396cKEqPZpVATFjynxrTuLcM+9h1tIQpBNiSREc9vCkDAcEKbSpalalwYJ+48KV1GooUI1ptPZswVk2LDjSMPdIkly3xGZAB6Cn/J0rw69PZp7Aj4wQIHUzvWfIwDmGxICoBUBp3jVY1oHDin8Qspd0hpASVCN7zE+W9ZDJufia29UQ3DeS4BOp10HuuK7kbaRz9TJoopuph4RFVcxxgaTqItIB9edegwLsTbPP5TvYmdBNcdlFSIUCJBkeFdhNHDA9QVTgMztXoaqQGu4rrkgSHs/CqeaZch1shU2BNjB8qIgV1p61BFipNTMWuEXXiQpKghIUUXgzyTJqbF5Y62httatKlgzGwgbKPO9aPHtVXG5W25pK0yUmQehpM6UfMJuMUMq4eLqUg6mVQkqTuFRzB6HpRnMcDhGmw05/DBkpV0PMhV4NW89zHsW5G9osY9az/P8+U6uDIBA1gX0kbEJOxPOKGypi5rmTZaMTuXIOGK2XdRIiVncc5HS1d5bm8OaOyQlCRCgkySfxD/ADnSvl+ICx2SfgUQDygc46UTzLBNMtKKBJAsS6CSfICszKVbioVeI98LuEAhRTpnuXBIHQ0yTWc8MZgpSyGWVaQE6hYFJO4vy50/IWqBb60xgyBVqoU8zjFLvVUip3VedQ9a0yeIqe5Eu9Z7jsY4vNglEqH/AIxHhc+V/tWirpJwzycLjXHXB3lLITIPwkyTPlSecb12/MPgO1rjxjsAlTJESUiR5i/+edC8RlAQlt9iRpKSUzYpJE+tFsFmjboWpKpQDE+lCcvzHTDKrw4puPA3TVqUAQlkw+tex3EwfXaqWPyJDgI+Em4I3CvDzqZhB1uIO0JI9oP1FXwYirbQZwNGZpxJwyp9YCIDjSkrUY3SOQ/tR7J2G2UFKZEkElV51bX6UXzZelxpdvi0k+BB/MUKYF2wof8AkQrw2VI9gaSYDE8ObyjmEgmg3EgGgDtQ3Nr7HwPShq87daxTmHUrVKSWjFzNxPXp6UCw2crcCkLUFLW5BBFtosD8NNHUACZ5SjCGW5ypoaEHUlEajuTJ5elEXuJSlxaQgqA0x6i5V5GllSZxKwAEBIgEfDI5xzBph4fWEFfbFIXYzaAnr4eVATUG6E4oDzGVtyUg9alBqhis1Q0QFHfaKvsrCkgg2NaKvcFU6mvVIr7aq2Y40NoJO57qeuo7b1ZstC5ZVviT6h1FdxWP5zgl4Z1CFLKi4nWCTEKm95v6UT4Z43eZITiJWyogap1KRPU7kefQ0quqBMZbSsBH/NsuLzSmwQnVaYmPS16Tsy4EKZUV6gYBMmQIN/G8elP4MiQbV4UzuLVfKBkEXAKmY8jDOYdBcN4skcwZ39TyNWFNLdxB7QJQsoCyoXGkDcjrTbnGQp7ygNTqQSBNlt+XVPvahnE+GUgpfSBpW2Ep/qsAPWTbwpBsXBMMByDL+D4kQl9Bbv8ACFQkgGBBv4j7VoaX5E9aybg/GrOJCFJAKViUmZA5/retZAqMJcWFMY20BcpkGuF2uTAHWu8diEoEm/gL0v5ln/dUEtnYzq29qfLARQqYRczRsJK9Q0hWkkddqq5w2y+0UlaRNkqkd1XI1nwdgRrIC4KdBlMnkU1w60lTRb7QlSjJVeAQdvClDno0ZANQ0xnLmHbU2oNqbKlJUpKuY5gVexGN/jMOfK4hCyf5hY0iv5toWvUbKtpmRtvHOr2U5iopDRVYd9M9DuB61UZN0ZU7hNdbxSS62sGziCn1Bmrj2IhxCeZn2ik7g/G9q0lK/iZc1AnpcH8quOZ5L63BslCgkC8nlTKvQnbb6hDOz2pbbBvrCvRMk/ePWheZPE4lmDZE7eYTXWUPLW32qhCljS2DyHX1N/QVBinkt9q8bhsBI8SLn3Uay9VmskiPY0riLXHbam8QjFBXd1aPIp/LegCs7g9pAK+0JAT4jwvben7NMi/ecIGplwI1p/8A2G9/OY9ay13+G6o6TY6SIuFbbHnNSuQZFieZKMLYnEgpSez0gklStZMkcjPWZq+06vstRSFBwJ1KJIKdJsPEfrQkvBxCSCApJlQ2jpI2Iq6/ii8kp1KLkWSI0EcyI2jlVTY6i0YzjkJUNcuJQopQJ3VvcnYCaZsszEObaRYQEqBPjMVm+EwtgeyJQTBkmJj4gDsaYMgllVoWB8Ji8dP8NOYcpvmT6d9R4NKmYupxHaIVJWlRQQNkwZsJ3jnRR/PwhClKSRpBPsKy5riU9q48telSzOlCZ/z+1F1LWvEZ0ihXtoZ/aSlSgy23DmiJi6gdvrFLzOcIaSe6oqXZxCgIkCJHKmPhpLzylqR3UKgyoSZHO9LOYtPMurQ8CouKKoImQT8ST1pBHv2nxNJlobhNV4ezHsctZdeJACB5mT3QBzPKieUZ43iEFaZASYIV7+VJmaZmXW8KyoHupSVpj5o0pHoNR9Ku4jELcZ7LsdMndFrcjA3p5XPAmS69mOGKwTbqYWApP+bEbUu8QZEUYc9k6s6YKULVqB0mQEk3BHKqOT4x1tCENKKjqJUkix6AHlV7NMkxWJMmGymLAmJmQaNuxt2ZVUYGKDmYJGLXiG1gXQqOewCwR1HStUw+aakJMbgHccxWe5lwWpp1JUqQ8e8bWOx9xTvhsgKEJSF2SkDnyEdaTyWrErGhtoXLGMgSNydopXxrAcUtJWNQ+IA7Dc/Spl5g4b6pVFhyJ5eVK+aY4qWSsqQ+oQBA7w6SPCbmoyckiLsani8AgNFxCyUBV489o5UHDikpBB0mYUNjfbeiTaXS0QFJQmADztMgkUDzXGo+EfxHrA6b2Fr8hSwQmDC7+pWICl6+SVAat99hHWreXpc1hKkLK0qOmBaJ5+Br5ppKWil46QpabAiU2JBimHLGEkCMSgA9bGPGKg5CvUex4QRUM8O5RC16ndJXbs0wTtzPy0ZxmEFmWhoST/EXz08xPU7VSyZxhiezUXln8I/P8zRdlok61iOembDzPM1X17HJjAxhZMvupKxYJTCEx/m9KGZ5kHMOttE6WoK1H5lkiw9zRLiLPtSFNsHUbBShsnUYt1ND3cDCXkJHxOso9gCaFkIJEso4jPl+OHdiSpQFtrAUoftKwyNPbNtELChqUBZQ8fLrTFluKCQCkanHPgT0SLSeg60XaYsQ4rtCsfDACY6ARt51bAxFXA5VDTG8E4lyApKQdjG5E3B61cRi20LQWxpAUqDudMXkVX4oydzL3yR8K1amzMwAZjbcf3q6MkcdUlRLQO575neeQj260w4C8mJrgLHiWlZuFJUkTp1JuSRHgaZMreOmVFO9iDI/vSVj3S1inUIKZMGANSDYHTfzq+1njglkJShQAKoFkzyAHOKNixNkYBYDL/rBvxDWecVNtHQRrJtpAn0J5Uq5vxKe6yyyhsOWKiASOZj0qTBtBSwqLaQYN9yRfzio8PhmlYsqUApLSh3ep3JMVsvogqfJiWPU2w+I88LpUGQFCCAB51YzdtrSCogLSZTNz7b0vL4oecUQ0ENtg77x69eVeYpZ0KUSVKVaTuSbDyvyrzT4/Rfa3c9hhxnNj3VQlXLMentStYF5jpAOkGeWyj/7Ux5o/pRraWnYSg7+MTS3g8ShpSgY0CEAnmEiD7malGeJS+2lLauycMAqTABO2nnHhRFykmopqdAyqHWEcBgcQhaXkGQCYBSSIPWL0bw3ED4CtSUknncR4Qar/vZQqxI8qWcNxQ7icaW1FPZIJmw2HMneaKDVtM/GPUNCOL+ZdqSHE92DEctoPvR/CKPZo7w+Ech0rIcfjC5jYSVNsghIIJInrP8AMa1nCg6E/wBI+1SXHRhfSNWYnvYZQWlCuUX8tq4x2SIW7qOqQIHQXm1MGaYBZVqTBM7bSPyoW6y5rJ0xeuc1fzKEhgOIicZNHCMAJclbilTvtvIvaNqXskQ5olpMqVYqMmOtvCjP7UsIqWnCe73kx0O/1pTyziBxkBIJ0zcCLg73q2wtj9vcvh2qZoWUYFsS08A4pYKVECSIEyDyoXhARDa0aY2JSe8OtqucJlTqkPJUEDvdxI9O8escqucdvOamCk/EFdLEH8xSY8pHQvG6FWs9Qw2LiQOQgT4czXrX7xioK1KbbNgnYkczHIR13qThbIGQgPrlSuqyISfAbUdceBiN3DpSP5eZ9qTbj+Mv+4KdwiQplCBAUvVEfKkQPc3qLGvXsbl5xX+1Efei7CAvFqV8rSAkdJ3NAcYqVI/oWr/e4B9hViKuQTcI8Pph5w/gbQj3kmiv+phtl7EquEghI8E2+qqG5Y+UtvuRcuGPRIArjEsB3BMtqslcKX/SCVGjYv5QTiBswwrWOSkF0yYWo6p72nlOw8BVXKnkMOJZBUoXSk3Gq8n5gLe1KDmcunELdZUUoUqEpGwSLCx8BUeLxT6nO1WSdKbbT5W286b9EuaLSi6pF6HMYM7w6BiHFNkBxSk6VfKDF5OxM1SUxoJ0qCXTcnUSVeYNoO1WcmxaHMPrXFyAfAzaKA8S5mlejsz3gpSVfr6716XTadcC35nntRlbPk2+Jfy/MCAdVpSVeQmAPSh+W5ipCnSFQlZvbvK5RPKarP4ghRTyCUiZPT618y2SJNgOf6UtrdVXtUzX/F/jgfe4jLhXyopmBHwo5AfiV1NTnOgpdrpaBUo8pGw/3Ee1BEMudxKSE61Dlfcb/pT1mnDCXGYJCFwJ0CAuLwUwOdebIF2Z6rLkIG0RVwbwSO3cEiYQn86Mu4rtEJtKkhKx5zI+n3pWzXGBTrbYEJQBP0n9KP4RClalERqsLbJi1UcVTGGCDIrKPiHc7zFSG0lMAqggn70v5o6G8K4pIh1Z0lY3M3P0mvsxC1sIXMpSNKp5EGNud6A5wpehvfSok22B2v503hG/Mo8TzboMWBiO5ofAi21YZLa9Pgaf2W4SB0A+1YzhZbZQ4gnuiYkbjfzFa9luK1stqg95CT7pBrVzab3dRcZVdQQZK6QarPYfzr16KhfxKQmTyrLZrcgiK2QOJlv7W8E53FSS3zA2CuvqPtWe4FpR+FGrkbTuIrS+O+Iy82UMjuTdf4oIFp5eNXOFsmS8ylaIkjvJNtJ6QN6IzPiT+McwJfcpZLw05hMGXd1wFneAIn1tUTWYrxmgLBDYJjRBM/zc/SmbP0KTg9KknSCEuQY7moTB9qB5bkYQ7oSuAQFbgd09fGk9hZDk8xwtR2+IfyxgqCWkn+Gjf9D1onlKg44t6+lAKEdIG5HmfsKpnFJZacCIOlHxdVGw9B9avZez2WF8dP1pIijc4nifYIww85+IqI/Kg60gPBP4Q0n2SVmjeIY04dtvmtSRbxMmgE6n3VTYLc/4pSn9aJXHMoO4UZwhVhSBEqJVfxJoNxVmoYwLKFbrRp9Jv72FMjSFFtDaNykSY2HWkr9pCU9s2xJ7jQ5XuomfpRtKl2T1A6h6EWsDghIPyqHMGB/1NFXcnSlSQpwCRMRN+h6SNqqMOqSkFwns7gRsoi0VxjcQglJgpOn0Vfrytzo9kmwZlg0YRwvAalT2b4DajquJI9rGpMZkOGy5lSz/ABXVSElQ5noBt1opwxiUyUJVMXvveJg9KF/tOw//AIVT3ZV62Bn6U4utyNSEw2DCrZL+YipR8yp/WrmBXqUVrHcRsnlPIeJqkHNRtz2HTxovhWgSlvkm6vOgZW45nq8Cjx1LJxnY6HVAKcUoEJ8OQjzpnyTjRDitD0NLBiJMfWlnDw5jAT8DCVLP/qJ+8UAUNRC3JOpWpUb3MmKEmJXFHiDzuQxodRn4jyRBeeWydu91B6x6zXOXoWjSCtUrTKFTKT/KRU2RZkh55WgEIShKRPnevXP/AIxBiWV29DH2P0rtQuxtlw+kJOMMfM9GOKm3UKGkBSVEHkrVB94mvcZjQnBuJgSezANrXufep22daHYG6ULFuYlP2NBs3n9223WmdjtJ+9dpecyH7mbrfbjyiF8hv3EnUk94pmQOQJPWeVbThIDaBb4Rz8POsa4KfShtUI1OKhKQfH7AXvWt4NENotHdTb0r0WqzKpqeb02NttyDHDpSDxhmfaPIwrZibukHlvp/WnvN8QG21LPIE+wpH4eyAFaHnCVuPStQJsEnwrEyZceB9+SPYsZeCceUFSWzYEFuNokd0j1AodhMQoIUpBKShxIJBIuoQr/kJ9aK8dZQGlhxE6CmU+BFx6TVbJGA7h19XtSvI8vaK0hkTUY+IdeDcYXM61YApcClKclueivGhi3Jw6NQh1Hdnn3CAQTH4TXeDM4Tf521nznSfqKpYjEfxHgr4RiEyPBfdNZ2nbtT8GN58dciM+W4btAhKtyvUqegsJo7mnwBI+YgCg+RLCArqDp9qKukKdbHJI1H8qxmJ3ytcT3ELnEtp5NpKj5xStgnAUOOfyrV/uUo/aKKN4shGKePQge1qo8NMygiJEIB9ED9aMD4PzKdRuyV5pTSS0oKECSDN459KSOIy0cxcUvUVIKAmB/KPcXq1mmWfu6u3S8MKeu884DfzEilHEZm4/iVvpJErkQOcBInkJ6U6AAhESzHkRzeyzDqSItpCiPYgmKo4HIMM4kSSoWKeRFo9vCl7D5iWVlCkqJjvKnvJO5Am0TXSMwDR7o1LgaTPM7mPKlPTPgwG4R4y/Im2R3bnmf7Uv8A7T1hOESFD4ljTbpv9Ku8Ml4hMk6CSSbRM7XuKCftUeCw0iYhSlEeEVTDYzCMadCzCoj5aIlwj+miTf8ACbK1fEraqGEX2igB8IrnNcZ2rmnkLVoMpZq/uemVgie2WsISjCurM6nVpbHiJ1K+ke9Q48AEDoBVjiGG28O0NwjtFeaz+gFe5ixCdUyCkGovo/MHjWwx+JDwM/8AxVjwn2NM6knTiU/iJ+omk7hN8IfSeSpTT1iEQFGfi3H/AK/2oOq4y/1GNLzhr9zzgNxTiHFmAEgIv0Ekn/Olc55w+s4QlKpIUFCPmAkXvzmuMhyR9LKdIMGVWJG9+W9WE5ZiAISiQDqAJ5/mPCrq6K4ZexPOZc25mDeYUyjK0ssIO6wnURPzERv4D2rRMN8Cf6R9qS8BgS4pKj2jZAHc+UHY+dPbTQ0jyHKjby5LGVd0ACr4idx7iv4QbG7itO9S5GiXlH5UgNp9Bf60L48KlOshIvqMeewongXE4dIRMqEaj4msv8m3vELpV/1mBuJ3A60GgJWlxaQPK/2pQ4QxpStbJ3SZHoYIotxmSMXoSrTqWVAyR8SL/ak/KsRoxaDPzlJ351q/jAQT9yz/ADNByrDfw3G+msD0UFD70FxyNL2IQd3AFDzBMflR3ArhxZGwcSDPRSI+9COJmSjFNq/Eke2pIqUG3OR9xjId2IRqyl/tC2QfjQlXrAB+1EMQ/CHVjc90eQ3NLnCmIGpCZMo7Ro+qtSSPMCmTF4eW9I5wgepv9KzsmFkYkwAIIqDnUBOFSk/PqWfIAn9KpZRj8SzKW2UKSTOpZImwEACjOaNylQTz0sp9SCqpstzJhOIVhyYcTG8QbAwOpE12FGuVYgCJXGWf/vBbStASWwrWncajtB6xy5TQnKc0LLS2SlKiuCJ2B8epqLPkFOMxEnTDqjy6m9U0PKWnugAAd4mbnrfannW+DMpjyTCwwrbjLjrphfK536Dqat8Pp1qCF6Vixk3tEb7pI6zQjAZkQgKCAsi51SR5R5VcadV2gUpCrpmE8gfwjpS7L4kAzRGkgCIO29ZV+0on97gGQUp9PCtLad/hiTsOe8Rz8ayDGOnEYpSzsVE+k0HSD3lvAmjpVJecagy1axVXGS5eVvoSblShPlufpVhbGtyfkSKJZCAnt3//AMbZj+pfdH3NOFvaa7M3iPMGZ0922Iec5TpT5Cw+gojm9sLfePDwoO6ghn+oz9aLcTP6cMhP4gOXKJqpFsg+4UVjxN+ot4ZshsLHyqFaG25qbSqNyPqCKRG2j+5zadYifI0x8P40qw1yO4pPPlq+0TXapdw3fBqD0r7Tt+RH/B4oBpEKFkAkDyFW8FmSVkwQYAPveKz/AC/MlJcUidlKBsCo3tv4UTwTy0r0pBOkTAtuaTbGR1PLZR7yPuOisVKhfmPCf1pvb2G2wrOsHjTrhY0mbDc+3WtCa+EeQ/zamcBauZ1DxELPcwbOMSFH/wAYgnxN7eQ+9WkZnhkgwJJ9Z8ZpB41TOOWFKhJVJPSw+1WcvxDS7IsANIM96Bv5A+FaDfjUzNvcwq5yqACScZYpDj2GcQbFSQfQx+cUl4tWjEkjksGjHEGB7NaSkqKZCwDNu8NVUs/ypwanyk9ms2Vy32PTeq4MP+Pl2X4jG/eLjth3pfUgf/daEX+YAx9RVfN8T2qmVEX7JyRBsQR+dUsTjEMuNOrBs2CEjdR3AHTzqjh8+ViHXFOJ0lLS7dJ8KllIzkw7N/qAhHBrWMepKZ0uBDnkQJB+49a0d1QKkcwhOs+fKsww2Z6H8M4BPaNaCI9ByNaNgidDaDMqGpU8kjYGp14FCLpKXEDi2mWlju6XA4o+9vY1VwmWt4tjFvrSZ1KUhXOyZBHMWirOZYhWNcThkDS0oyVndUckjknxoq+yGcFjNPVYH+0JFC0+KyL68wObJ8TGMS4XnFLXzMm8+/jTjljSFYZSGgEK2UFkE+dr+VLZwC023v0ttuT5UTwTyoMxrMCwE+GwoWTGXbiJbpY4fyNQWQVECArumx9+h3pw/wBNSYMQUkEEeFhQLBdsgi1jflyplwrZIkxEbjnS+RGu5cC4P4geCMM6RNkKHS+1utZPlzPOtP44d0YNwEAAgAQb3I3FZ7glBDU8yIv9a5AUT9za/HqOSZXxi4EDnvV189ngUJ5vOEn+lIgfUn2oYka1T6AePIe9XuIVw+hoGzKAkx+IXV/y+1Grx/2abEMQPuC8wV3koHKJ9au8WKhbLROyY+woe1dxB/EsH62qDiLG68WszOlWkelqMiWw+gYHUZdoN+SP6hvMsME4YI3hafqDVDIniO2SNtJPqOlXV4kOMKV/Mj7VFlSZTiFDkg0EcIQfmEbk7h/7iXsNjWziJM6e6VxyIEUZw+aJXoQ0spOpU6hym196XshwagnUAm+5URRpWLCFJhI1HmNiOhj86DlWjxPL5mDOTGbB5eoOJUkpMX8zzrS202HkKyfJ8yXqSdPcnfl4+dau0rujyFDxbwJIvxMI/agkjFLUDaQPGYpbybMVIWNUlIN43A52p0/aFhSp/E/0pUKRMpwKnVhAMBRufDnXpMGXfuX4lsS8CatkLzDiFqaRINpKNcjoZMmelLf7QG0Jb7qdEq2A0giB8s9aD5E+/hXn0NwUNhRIVtA522J61ZenGYZ11USnYC0VlZcbYcoZj5mgGV1pRLLrYX2JJsGkH/kAf88K+zHChvEYoJ27P71HlmK1NtQbpbSD/vFiOVXM9wy14rEJG6ktgesUy3Op/qTX+qEOCjCWld1UhbY8DMyD1ItTEnF/vGKOHAUlKgAsm3d30jnfmaVuEmFJw6wYlt5UHxH96Z8Ljm230YlRIRBSqBN5tbnuR6VTVqDk58xc2VtY0rwyUYvDhIAAQoRQjijM0oQ+xMrWsGOgIBJ+n1qnmPHzX720tqVtBKgswRcm0TuRQPPcy/enlONpUkbAq5x/ami6opAmc1mcLwAUAAtIHM7GPI712codBGlYjyA+29Q4bDkSCQo+u1F8Hhf5inwj7VmlpfHiPkSXC4Jy2x6yfyAq/h8Q6IGkFMxabe9TIyswNKzPUj6RVllpYELIO86Z25WoJfmNjHEX9pGIKkoCQYm/K+8eNIqlrWkJGw58q2Xijhv97YKQdKx3kH+YbTWJ56w+wvs3RpUOX19ZoyDfUc07+mCJcyZIXiUJ+RuVq/8AUT+VUnHypTizcrUd/E1NlSdGEec5uFLSfXvK+ke9VmUDUlMzFzUkcmPYm3m5bwDf8ZudkyfRImlhx7U4pR5qJ+s/nTNhnjqXAuoFCfX4j6JpWWyYUbwDE+P/AFT2kxk20z9fnXeFHiMOXr/gOJ/mSfvTHl+EKMMtOm6gSfUQKUMhxIJCVGAVJn3rQH2CG3I+aw9bfes3U2r7fuaOnYPhY/UDJyxLbha7TUnT8oF1QIEDkD0oklrsZbd0iwIUQYAN9+YBt71Sw2RvMqHa6wjkpvaZ3nevcSpxYJPaOpBhJUqPMEDfzqrWT3POti5htvMUq0oICe8DKLp3vvYHwrXsP8CfIfasTyTBPE6UpQRvpKtvXrW2Yb4EyDOkfauA+JYLtFTK+KllWLekW0FI8YSPzpF4Wx7aHSF87A9P8603cXOacUszfUftas6zBnQ6qepmtTSC3dpZTQqaVisA3ofUkd9bcG/L8qocLNA4N8QfhBj0/tUXBrqSwtI30qJm52tbpVvgtX8DECPlP/8AQpX8saQH7Ebwdn9QTljKQ2CmAShQPiUrH60VzB7Rj1fzNoI8e7tVDJV63XG4HwOKHU2BP2rzjVejEtL2/ho+1crXmDfQhSKx/wDYY4X/APjrJNy64fqBTVmvDmrDy2TqSdY8byRHPe1JnDToLIHNSlKjzXH5Vq+WuJKY3gCra8+9BFlJUEiZzj2mlQ5h1DVspE+EzHLnNUwhY6ydvKifE/D3YYkraJSFyoQbSfjHh/egLuNUSNahCBAA6ePWggkcGLZxjbkcGGcA6QYWVaeouQfPpVlGP5IUTfeaCMYxKjKVKB5f3O1EWsa4kbJIHI/TlXGLY/UHiFWs2dCoKQfI/lNFMPnR+ZKhHOlTEumNSQlKheRO/wBqjYxanEhQWQDfagtjjitk8x+azJCrBYnzj70h/tYyYONofR8SCEr/AKTsT5H712ylSh8R9h/3XGeLWpkoUVEKISBFpJHh0+1XxKwbiE3sDzEfNHOyaYZ56S4R4r2/4gVQZBBKfmVc+Aq3xI4U4hSiPjAKD0RED6Cg3alWoJ6Ek9RTePEW4h21IxpuvmMOQJ1LUoXSkFI8ep9aoY/B6cNEDvuq9hRbhRuGhBuZP+dKmVhNXYj+dR3tXo8eEJjAE8jk1JfOWPzE/KcPqKhewpt4Mxbrqw2qVISU+kGT9qCZcyUvuJB5kW8DyrRsm4DcaRqUpJkTaQR4WtPnXm9QRvKmesxNWMEeZfzfGJGoOKECJkDb03payvCNKWkEq0AklP6+MUdHD4WrTo1KH4h9T4USwnCy0qBGgjmAPzqq+mo90DtJjBw3hGNI0NgHlIFMoSKE5XggnYaSOVF/eh2Cfb1BZe5if7QY7dRvGsfYUm56iXSYuoSLbeNO37SZ75H4hPtQnDYNDzbbigZSnT4T49ac0TWzCWUdwPwW+pLyhy0Kn2pr4PscSg/hVHXly9arYdhpgIYSf4rxhR5hI3vy6CrGTd3FuAbKbMf7P7Up+WYFdvnuM4O5Q4fTpxwHVC/D5K4/aEjvMHo2Kt4FH/1Bq0akEX/pIrvjrCSMPtdMe1AwvZB+ow38SPuc8KpBDYUYB0jyuTWi5Zh1tKKnVCAISE/MTaazPIXwlCBsAm/hymnnhd0vuFxRJbaB36/9V35Ak5Bx4EWH8Z7x6+FdkiYIUdvFNKUhJEqiJEGKKYppeIxBXMhJJgmLnl7Vy7luoypABncSSR0k1UP7eTFmoGU0YtE/EPf+1SHFAGxT5zV05Y2L6FKV47e1W8FkaFkFaE9fhIAqnqgTg8DYnMmwDKxYbb1XweLQG0CQIHjv5U7YfIWSI0JjaQmvXeFmyJEz5VI1KwoBMUWcd01Hy/vFU8ZmYJMiNAJIJ+Y2HlAk+lNDnDqhYIj+belfGZSSpYUjXpMGNrCB5wJPrTKakkUJBX5g9a23QXHymBIbRYRb7/pSmnCJCnCmY0E39Nqaxh2gJhKSLbR9+XjQzMMvW7PZjX3SBHI6rz6VqabE4f1GPcX1LBk2gS7wqn+GY3gf5tV9pqHWkxNjXPBmDhozv6eVXgQHwTsEkTynp0mtwsAvM816duak/C/AAUv94K5lSjpsOZ3kX2p0U+18KnilW2mwPtF/SlTA45SE2JAud43MxVLOMwlIUVQpKwQZvcwR4WryOUhsjG/M9ZjJCAfUb23ENFSkla1ERJA5bRtVZPFKtRTpCT4m59OdDMHilqtv4neu81aQvSOYjT1nzqg2kS24xzyDMFOcrelMITShwvgHE31QJvbc03iaugB6i2Q+6Y9+0Rv+G7yIP6UmYDPgzhupkx57/atE46wZV2gAkaT9ayIZatwW+FKSSekb+tH0Yp2jHQuXsmK3HFPKNwkkHpa3tR3hvFlWIYMyVIAM9e8PShGROQy6eQQbVf4eRodwittSjb1j86L+QxBsJP1LYjTQ/mTYaxmFMbzPrNQcUP6mcKT1Vt51c4wTpdYV0UPuaG5un/8AyMHo4ofWsTS/xX9R/ij+5RyLE6VKG8BQv01TH1rQcJiks4LskwFKN46bk+1Z5w+ZW4eYVtPI/wDVXnMyL2LCAqxSEk8gDcnwrZz4w+AN5AiHmo7ZVlTau8sKUVX3gfQ9KNpyJv8ADflJP60HwuKbCbkGLWPTpepV8VckgmPYVjjHLGoT/wBDRuCoes12zhnG/hWkjoofY8qBDjBf4U/WqGKz1xeoKJA/lJFQcYMjiM2Kzosx2jSo6ogj2FxXWFz9pYkK5c7Vn+CeUdZUtRSbJBJNgLmPOpHFALbItffwqDiF8SbjdmPEkIUWxJGxMR/eguX4clsrJ+Iknxqlj03SgW1GTysKmczNLSdIUBFh/nM0VMe2UZrgDiTApbKQDeOcSTzk0KwONUlQ0qtIt1vtRzMcEcRdDalEc4ifVVARgXFHSEm19M3gda19LqFRKaCK2Yw4HBpW+EocUhoCVaDIFuXS/LwrjD5oyyjTrkgq8eZvRvh5rsW7ti7emD4wTPnIO9Xcpy1sNp7idWxgC9yKz21DZmJJ4hmwqgG0ROVmnamEkIHVW/oKmYylkka1FwgzE29hT65w6g30pHlANVXODmz8o9LfagO1dTgpkQwDPZAtuKRO0GSPCCDV7hvh1AhxZ7RfVV7crUKxHAaSdSFqQRtCrexq3l2DxbFu0DiehGk+4rlXd5lo/MxFhU00u5Q9iVqOtOhI28aYADWphK7aESdaMTuL8PDbyv5Ky/JcNpWWV27VB09NQ5eorZuIsv7RCk9SB6C9J+f8KaezeCZ7MgwBt40bHj2vcMrWJnRytzDF1KgdJbJBI8avqthsGvmFke0GnvN8p7bDK0gAqTz6bwKpI4aDmFYkEAOT5Xii6jnEZdDR5lT9oLXcaWOSt/UUCxzpOETOyXj9RT3xbkHaNJSN/wBINL7GWBwrbKe7rQrf/J6V5zToyIAfEb3g3EfL3FNLcUoaZSSJkeUdaZOBsHpHbqSlXaK0Qq3iTJtB29K748ypR7JI3KyPIEfoKnw+VFKUpSghMeJ9Y2BNab5j6QTzAoVskxlewOGe+UIWCQCnukHpbehDiVpUW3Pl2jYjqfGpcHk6yQEjb6ePnVrHYJx13uBMpABUTufDrQD1zKH6gpTd5Fv861E8LGVQIounhRwxrdjwSn8z+lXEcINW1I1n+Yn60P07M64n4XME6tKQpauQAmaMu5e+sAJbCbzKiN/IbUcb4XZSZSgpPUKIrzEMLRZBU4rpb6nlRNlStwKxkjrjsumAkQkpPvRbDZAhu4TefiV3j7n8qssZViFjvrCR0Ej0nnRJjKF/MoH3qoABuTKKGbc5qhi+H9SypslClCFGxCh67edMasrk7x5V05grRJH3qSwqjOAi03w2tSgXHFKG5SO6Dtv02piwmFbQAkBKYi1U8SpSLBAc81RVL/UHpPcbQeQMz77H0oRWuoS/mM2geFQu4xKep8qWMQ9iXO6OkTEAeZq5lWQup+NZ8ht771wUSsuu5ko/A2s+lWssy9xw6nrfhR+Zq+wyUgRHlVxgE70xixhmAPUAzGpM02AIFdzX0V7prTC1wItc4cwwO4rxWGHSpzXlEkbjKacvQLAACuf9LRGkAaZ2q6qvK6W3GVncAlW/KoBkrUzoSCYvV+vaEcKE3UneYPxGStqglIt4Co05Kkck+1E6+FVbAjG5IyMBKH7gE7fSof8ATQflFFK+XVMuJfEsMhgo5cByrwYAnYRRM103SwHuqW9Q1BqcmG5k14nLoNhFF1VGd6ZfAtSq5TKgwZrsYTyq3Xi9qkYFAlfUaUFsdKgXh1Hl/nnV5Veo2rPI91Qu8gQDicqctp9a5e4fW4kpURBi/wCnQ0y18ram104PmV9Uwfg8pCAAb/5zq8lgdBXxqXpTC4VWDLEzwNiviK6FeGibQOpSfRXmmvRX1dOn/9k="/>
          <p:cNvSpPr>
            <a:spLocks noChangeAspect="1" noChangeArrowheads="1"/>
          </p:cNvSpPr>
          <p:nvPr/>
        </p:nvSpPr>
        <p:spPr bwMode="auto">
          <a:xfrm>
            <a:off x="368300" y="-84296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6" y="528381"/>
            <a:ext cx="8007992" cy="5881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4 Rectángulo"/>
          <p:cNvSpPr/>
          <p:nvPr/>
        </p:nvSpPr>
        <p:spPr>
          <a:xfrm>
            <a:off x="1170275" y="842401"/>
            <a:ext cx="6370744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Cómo deberán </a:t>
            </a:r>
            <a:r>
              <a:rPr lang="es-PE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actuar</a:t>
            </a:r>
            <a:endParaRPr lang="es-ES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http://elilopezlive.files.wordpress.com/2011/07/sacudir-el-polvo-de-los-pies.jpg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1398820" y="5395589"/>
            <a:ext cx="6370744" cy="646331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ante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las dificultades?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" y="528918"/>
            <a:ext cx="8011887" cy="5844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4 Rectángulo"/>
          <p:cNvSpPr/>
          <p:nvPr/>
        </p:nvSpPr>
        <p:spPr>
          <a:xfrm>
            <a:off x="590584" y="464360"/>
            <a:ext cx="7701566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Una vez que son enviados, 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1138519" y="1110691"/>
            <a:ext cx="7064188" cy="139046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¿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qué acciones realizan </a:t>
            </a: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los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 Rounded MT Bold" panose="020F0704030504030204" pitchFamily="34" charset="0"/>
              </a:rPr>
              <a:t>apóstoles?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Últimos días para inscribirse en el Encuentro de Laicos | Diócesis de  Córdob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69" y="542685"/>
            <a:ext cx="7950314" cy="58183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6519" y="2922331"/>
            <a:ext cx="3596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Aunque nos reconocemos elegidos, llamados y enviados, con frecuencia nos sorprendemos a nosotros mismos con actitudes y comportamientos </a:t>
            </a:r>
            <a:r>
              <a:rPr lang="es-PE" sz="2400" i="1" dirty="0" smtClean="0"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que</a:t>
            </a:r>
            <a:endParaRPr lang="es-ES" sz="2400" i="1" dirty="0">
              <a:solidFill>
                <a:srgbClr val="FFFF00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1553909"/>
            <a:ext cx="169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u="sng" dirty="0">
                <a:solidFill>
                  <a:srgbClr val="FFFFFF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 </a:t>
            </a:r>
            <a:endParaRPr lang="es-PE" sz="2400" dirty="0">
              <a:solidFill>
                <a:srgbClr val="000000"/>
              </a:solidFill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4920955" y="3012034"/>
            <a:ext cx="3596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 smtClean="0"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no </a:t>
            </a:r>
            <a:r>
              <a:rPr lang="es-PE" sz="2400" i="1" dirty="0"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son los de un evangelizador cristiano. </a:t>
            </a:r>
            <a:r>
              <a:rPr lang="es-ES_tradnl" sz="2400" i="1" dirty="0">
                <a:solidFill>
                  <a:srgbClr val="FFFF00"/>
                </a:solidFill>
                <a:effectLst>
                  <a:glow rad="101600">
                    <a:srgbClr val="3A1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Como un día hizo con sus discípulos, también hoy el Señor nos da instrucciones concretas para proclamar su mensaje.</a:t>
            </a:r>
            <a:endParaRPr lang="es-ES" sz="2400" i="1" dirty="0">
              <a:solidFill>
                <a:srgbClr val="FFFF00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38" y="568810"/>
            <a:ext cx="3256393" cy="850687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98803" y="542685"/>
            <a:ext cx="3131461" cy="828344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</a:pPr>
            <a:r>
              <a:rPr lang="es-ES_tradnl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MEDITATIO</a:t>
            </a:r>
            <a:endParaRPr lang="es-P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</a:pPr>
            <a:r>
              <a:rPr lang="es-ES_tradnl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ME dice el texto?</a:t>
            </a:r>
            <a:endParaRPr lang="es-PE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551686"/>
            <a:ext cx="8001000" cy="5849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437881" y="499699"/>
            <a:ext cx="792234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*¿Qué significa para mí hoy ser un “enviado” de Jesús?</a:t>
            </a:r>
            <a:r>
              <a:rPr lang="es-PE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42478" y="2693098"/>
            <a:ext cx="4157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¿A qué lugares de manera particular me envía? </a:t>
            </a:r>
            <a:r>
              <a:rPr lang="es-ES_tradnl" sz="3600" b="1" kern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s-ES" sz="3600" b="1" kern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58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84" y="1109381"/>
            <a:ext cx="6970263" cy="469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985898" y="582672"/>
            <a:ext cx="256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Marcos 6, 7-13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55538" y="3574243"/>
            <a:ext cx="5902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</a:rPr>
              <a:t>Comenzó a Enviarlos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</a:rPr>
              <a:t> de Dos en Dos.</a:t>
            </a:r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29770" y="5923085"/>
            <a:ext cx="2034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 </a:t>
            </a:r>
            <a:r>
              <a:rPr lang="es-ES" sz="24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julio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2021</a:t>
            </a:r>
            <a:endParaRPr lang="es-ES" sz="24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4" y="582672"/>
            <a:ext cx="4291584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4"/>
        <p14:pauseEvt time="876" objId="4"/>
        <p14:stopEvt time="876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8" y="542977"/>
            <a:ext cx="8010581" cy="5866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729385" y="1641038"/>
            <a:ext cx="39384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* Jesús envía a sus discípulos sin otra seguridad que la Palabra que anuncian.</a:t>
            </a:r>
            <a:r>
              <a:rPr lang="es-ES_tradnl" sz="3200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5218652" y="2672089"/>
            <a:ext cx="3376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_tradnl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¿Confío en el Señor totalmente?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                    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239456" y="5055207"/>
            <a:ext cx="6701224" cy="1077218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¿En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qué cosas, 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personas ... </a:t>
            </a:r>
            <a:r>
              <a:rPr lang="es-PE" sz="32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latin typeface="Arial Rounded MT Bold" panose="020F0704030504030204" pitchFamily="34" charset="0"/>
              </a:rPr>
              <a:t>tengo puestas mis seguridades?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85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75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ómo aprender a escuchar a Dios | Por qué seguir a Jesus. 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561703"/>
            <a:ext cx="7986939" cy="58216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57346" y="1055794"/>
            <a:ext cx="283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29000"/>
                    </a:srgbClr>
                  </a:outerShdw>
                </a:effectLst>
                <a:latin typeface="Tekton Pro" panose="020F0603020208020904" pitchFamily="34" charset="0"/>
                <a:cs typeface="Raavi" pitchFamily="2"/>
              </a:rPr>
              <a:t>* ¿Cómo reacciono  cuando alguien no quiere escuchar la Palabra de Dios? </a:t>
            </a:r>
            <a:endParaRPr lang="es-ES" sz="3600" b="1" dirty="0">
              <a:solidFill>
                <a:srgbClr val="FFFF00"/>
              </a:solidFill>
              <a:effectLst>
                <a:glow rad="63500">
                  <a:srgbClr val="000000">
                    <a:alpha val="40000"/>
                  </a:srgbClr>
                </a:glow>
                <a:outerShdw blurRad="50800" dist="38100" algn="l" rotWithShape="0">
                  <a:srgbClr val="000000">
                    <a:lumMod val="95000"/>
                    <a:lumOff val="5000"/>
                    <a:alpha val="29000"/>
                  </a:srgbClr>
                </a:outerShdw>
              </a:effectLst>
              <a:latin typeface="Tekton Pro" panose="020F0603020208020904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2174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hernandodrums1 ar Twitter: “🙏🏻ANTES DE IR A DORMIR🙏🏻 Amigos,Familia  sigamos Orando y Pidiendo a Dios por todo el mundo y por los  Doctores,Enfermeras y todo el sector salud,Quienes ponen en riesgo 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7" y="528069"/>
            <a:ext cx="7980509" cy="58901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5890" y="528069"/>
            <a:ext cx="7708761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*¿Concibo mi vida como una oportunidad de anunciar y dar a conocer al Señor,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810797" y="4402633"/>
            <a:ext cx="7671358" cy="175432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a</a:t>
            </a:r>
            <a:r>
              <a:rPr lang="es-PE" sz="36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sí en </a:t>
            </a: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mi vida personal, en mi profesión, en mi familia, en mi comunidad, ahí donde esté?, </a:t>
            </a:r>
            <a:r>
              <a:rPr lang="es-PE" sz="36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                     ¿</a:t>
            </a:r>
            <a:r>
              <a:rPr lang="es-PE" sz="3600" b="1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de qué manera?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9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0" y="536262"/>
            <a:ext cx="7959636" cy="5855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820714" y="1604640"/>
            <a:ext cx="1974737" cy="47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Futura Md BT" panose="020B0602020204020303" pitchFamily="34" charset="0"/>
              </a:rPr>
              <a:t>Motivación</a:t>
            </a:r>
            <a:r>
              <a:rPr lang="es-PE" sz="24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Futura Md BT" panose="020B0602020204020303" pitchFamily="34" charset="0"/>
              </a:rPr>
              <a:t>:</a:t>
            </a:r>
            <a:endParaRPr lang="es-PE" sz="24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Futura Md BT" panose="020B06020202040203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3259" y="764704"/>
            <a:ext cx="1847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3600" b="1" spc="150" dirty="0">
              <a:ln w="11430"/>
              <a:solidFill>
                <a:srgbClr val="F8F8F8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Georgia" pitchFamily="18" charset="0"/>
            </a:endParaRPr>
          </a:p>
        </p:txBody>
      </p:sp>
      <p:sp>
        <p:nvSpPr>
          <p:cNvPr id="10" name="6 Rectángulo"/>
          <p:cNvSpPr/>
          <p:nvPr/>
        </p:nvSpPr>
        <p:spPr>
          <a:xfrm>
            <a:off x="630760" y="2951947"/>
            <a:ext cx="3526973" cy="2778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El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Maestro, una vez más, nos llama y nos envía ofreciéndonos instrucciones concretas para el momento histórico en que vivimos.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73" y="571097"/>
            <a:ext cx="3100253" cy="914253"/>
          </a:xfrm>
          <a:prstGeom prst="roundRect">
            <a:avLst/>
          </a:prstGeom>
        </p:spPr>
      </p:pic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836769" y="520220"/>
            <a:ext cx="2749799" cy="771525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4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24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6 Rectángulo"/>
          <p:cNvSpPr/>
          <p:nvPr/>
        </p:nvSpPr>
        <p:spPr>
          <a:xfrm>
            <a:off x="5356383" y="2377441"/>
            <a:ext cx="32340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damos gracias por la elección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y la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llamada,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                    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pedimos que seamos sensibles a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la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voz de su Espíritu y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le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rogamos por todos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los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mensajeros </a:t>
            </a:r>
            <a:r>
              <a:rPr lang="es-PE" sz="2400" b="1" i="1" dirty="0" smtClean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                                   del </a:t>
            </a:r>
            <a:r>
              <a:rPr lang="es-PE" sz="2400" b="1" i="1" dirty="0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Futura Md BT" panose="020B0602020204020303" pitchFamily="34" charset="0"/>
              </a:rPr>
              <a:t>evangelio.</a:t>
            </a:r>
          </a:p>
        </p:txBody>
      </p:sp>
    </p:spTree>
    <p:extLst>
      <p:ext uri="{BB962C8B-B14F-4D97-AF65-F5344CB8AC3E}">
        <p14:creationId xmlns:p14="http://schemas.microsoft.com/office/powerpoint/2010/main" val="106510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557349"/>
            <a:ext cx="7977051" cy="585632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0915" y="5296301"/>
            <a:ext cx="826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 </a:t>
            </a:r>
            <a:r>
              <a:rPr lang="es-ES_tradnl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Luego de un tiempo de oración personal, podemos compartir en voz alta nuestra oración, siempre dirigiéndonos a Dios mediante:           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7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la alabanza,   la acción de gracias  o   la súplica confiada.</a:t>
            </a:r>
            <a:endParaRPr lang="es-ES_tradnl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7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026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a4/ce/f6/a4cef66dc6765038a7d18709b9ad7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549217"/>
            <a:ext cx="8025872" cy="586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824" y="182971"/>
            <a:ext cx="22878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 err="1" smtClean="0">
                <a:solidFill>
                  <a:schemeClr val="bg1"/>
                </a:solidFill>
                <a:latin typeface="Times New Roman" pitchFamily="18" charset="0"/>
              </a:rPr>
              <a:t>Salmo</a:t>
            </a:r>
            <a:r>
              <a:rPr lang="ca-ES" sz="3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latin typeface="Times New Roman" pitchFamily="18" charset="0"/>
              </a:rPr>
              <a:t>84</a:t>
            </a:r>
            <a:r>
              <a:rPr lang="ca-ES" sz="6600" b="1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2851" y="1438546"/>
            <a:ext cx="33308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Voy a escuchar lo que dice el Señor: “Dios anuncia la paz a su pueblo y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 amigos”. La Salvación  está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ya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 de sus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fieles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 la gloria habitará en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nuestra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tierra. </a:t>
            </a:r>
            <a:endParaRPr lang="ca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8120" y="528074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3200" i="1" dirty="0">
              <a:solidFill>
                <a:srgbClr val="11FF45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51093" y="5096073"/>
            <a:ext cx="6820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dirty="0">
                <a:latin typeface="Bodoni MT Black" pitchFamily="18" charset="0"/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878286" y="635817"/>
            <a:ext cx="27310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Señor, </a:t>
            </a:r>
            <a:r>
              <a:rPr lang="ca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tu misericordia y</a:t>
            </a:r>
            <a:r>
              <a:rPr lang="ca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3200" b="1" dirty="0" err="1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ca-ES" sz="3200" b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84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7/75/7b/77757b93d2720c355c24499e8879b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9" y="544563"/>
            <a:ext cx="7978231" cy="5864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8309" y="544563"/>
            <a:ext cx="80031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misericordia y la fidelidad se encuentran, la justicia y la paz se besan; la fidelidad brota de la tierra, y la justicia mira desde el cielo. </a:t>
            </a:r>
            <a:endParaRPr lang="ca-ES" sz="28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2587" y="5204712"/>
            <a:ext cx="75613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tu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misericordia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0960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tricor: cómo explica la ciencia el dulce olor de una tormenta de verano -  BBC News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" y="520297"/>
            <a:ext cx="7961592" cy="58630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8416" y="589965"/>
            <a:ext cx="442849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3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Señor nos dará la lluvia, y nuestra tierra dará su fruto. La justicia marchará ante él, la salvación seguirá sus pasos.</a:t>
            </a:r>
            <a:endParaRPr lang="ca-ES" sz="3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6218" y="4728012"/>
            <a:ext cx="44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Muéstranos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Señor, 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tu misericordia y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32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ca-ES" sz="3200" b="1" dirty="0" err="1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salvación</a:t>
            </a:r>
            <a:r>
              <a:rPr lang="ca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a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5282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5" y="552346"/>
            <a:ext cx="8020334" cy="5848453"/>
          </a:xfrm>
          <a:prstGeom prst="rect">
            <a:avLst/>
          </a:prstGeom>
        </p:spPr>
      </p:pic>
      <p:sp>
        <p:nvSpPr>
          <p:cNvPr id="11" name="7 CuadroTexto"/>
          <p:cNvSpPr txBox="1"/>
          <p:nvPr/>
        </p:nvSpPr>
        <p:spPr>
          <a:xfrm>
            <a:off x="601154" y="2792275"/>
            <a:ext cx="78799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1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“</a:t>
            </a:r>
            <a:r>
              <a:rPr lang="es-ES" sz="21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«Por tanto, un gran motivo que tenemos es la grandeza de la cosa: dar a conocer a Dios a los pobres, anunciarles a Jesucristo, decirles que está cerca el reino de los cielos y que ese reino es para los pobres. ¡Qué grande es esto! Y el que hayamos sido llamados para ser compañeros y para participar en los planes del Hijo de Dios, es algo que supera nuestro entendimiento. ¡Qué! ¡Hacernos..., no me atrevo a decirlo... sí: evangelizar a los pobres es un oficio tan alto que es, por excelencia, el oficio del Hijo de Dios!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44873" y="1444181"/>
            <a:ext cx="1975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Motivación: </a:t>
            </a:r>
            <a:endParaRPr lang="en-US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4459" y="1867356"/>
            <a:ext cx="6413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San Vicente nos recuerda la excelencia                     de nuestra vocación de misioneros y misioneras.                       Demos gracias a Dios por ello:     </a:t>
            </a:r>
            <a:endParaRPr lang="es-ES" sz="20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54" y="553079"/>
            <a:ext cx="3126115" cy="953717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42247" y="656109"/>
            <a:ext cx="3010850" cy="850687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</a:rPr>
              <a:t>CONTEMPLATIO</a:t>
            </a:r>
            <a:endParaRPr lang="es-PE" sz="16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1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Times New Roman" panose="02020603050405020304" pitchFamily="18" charset="0"/>
              </a:rPr>
              <a:t>¿Qué me lleva a hacer el texto?</a:t>
            </a:r>
            <a:endParaRPr lang="es-PE" sz="24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0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8/73/96/987396043cb77341f8ef1f97323101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569519"/>
            <a:ext cx="7998823" cy="58086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262743" y="1062558"/>
            <a:ext cx="6731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Y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a nosotros se nos </a:t>
            </a:r>
            <a:endParaRPr lang="es-PE" sz="21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dedica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a ello como instrumentos por los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 que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el Hijo de Dios sigue haciendo desde el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                   cielo lo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que hizo en la tierra. ¡Qué gran motivo para alabar a Dios, hermanos míos, y agradecerle incesantemente esta gracia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!”  </a:t>
            </a:r>
            <a:r>
              <a:rPr lang="es-PE" sz="1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(San </a:t>
            </a:r>
            <a:r>
              <a:rPr lang="es-PE" sz="1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Vicente de Paúl </a:t>
            </a:r>
            <a:r>
              <a:rPr lang="es-PE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, </a:t>
            </a:r>
            <a:r>
              <a:rPr lang="es-PE" sz="1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XI, </a:t>
            </a:r>
            <a:r>
              <a:rPr lang="es-PE" sz="1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Kalinga" panose="020B0502040204020203" pitchFamily="34" charset="0"/>
              </a:rPr>
              <a:t>387)</a:t>
            </a:r>
            <a:endParaRPr lang="es-PE" sz="1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1262743" y="3157466"/>
            <a:ext cx="673172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Todos tienen el   derecho de recibir el Evangelio.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 cristianos tienen el deber de anunciarlo sin excluir a nadie, no como quien impone una nueva obligación, sino como quien comparte una alegría, señala un horizonte bello, ofrece un banquete deseable. La Iglesia no crece por proselitismo </a:t>
            </a:r>
            <a:r>
              <a:rPr lang="es-PE" sz="21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sino </a:t>
            </a:r>
            <a:r>
              <a:rPr lang="es-PE" sz="21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«por atracción». </a:t>
            </a:r>
            <a:r>
              <a:rPr lang="es-PE" sz="1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(EG14)</a:t>
            </a:r>
            <a:endParaRPr lang="es-ES" sz="16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148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1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5" y="500043"/>
            <a:ext cx="8172772" cy="59810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20924" y="3371091"/>
            <a:ext cx="1234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“Nosotros no podemos callar lo que hemos visto y oído”  </a:t>
            </a:r>
            <a:r>
              <a:rPr lang="es-P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</a:t>
            </a:r>
            <a:r>
              <a:rPr lang="es-PE" sz="10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Hch</a:t>
            </a:r>
            <a:r>
              <a:rPr lang="es-PE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PE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4, 20</a:t>
            </a:r>
            <a:r>
              <a:rPr lang="es-P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0892" y="528548"/>
            <a:ext cx="8072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Ambientación: </a:t>
            </a:r>
            <a:r>
              <a:rPr lang="es-ES_tradnl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Al centro: un bastón, un  par de sandalias, la Biblia, un cirio, huellas de cartulina con el siguiente texto:</a:t>
            </a:r>
            <a:r>
              <a:rPr lang="es-PE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“Nosotros no podemos callar lo que hemos visto y oído”  </a:t>
            </a:r>
            <a:r>
              <a:rPr lang="es-PE" sz="1600" b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Hch</a:t>
            </a:r>
            <a:r>
              <a:rPr lang="es-PE" sz="16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4, 20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. </a:t>
            </a:r>
            <a:r>
              <a:rPr lang="es-PE" sz="20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Se entregará a cada participante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. </a:t>
            </a:r>
            <a:endParaRPr lang="es-PE" sz="20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64088" y="62068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PE" sz="200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0892" y="5859884"/>
            <a:ext cx="7959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Cantos sugeridos: El mensajero de la paz; Nos envías por el mundo.</a:t>
            </a:r>
            <a:endParaRPr lang="es-PE" sz="22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5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325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75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Adoración Eucarística, ¿remedio para frenar la oleada de suicidios? Ya  existen precedentes - 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3" y="540701"/>
            <a:ext cx="7986311" cy="5868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82293" y="540701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 BT" pitchFamily="34" charset="0"/>
              </a:rPr>
              <a:t>Compromiso: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4378" y="4127863"/>
            <a:ext cx="7016520" cy="1924888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 por la labor misionera de la Iglesia; Comprometernos en alguna acción misionera de nuestra parroquia.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" y="538316"/>
            <a:ext cx="8022772" cy="59495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79223" y="1714526"/>
            <a:ext cx="378250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 bendecimos, Dios de los apóstoles y los profetas, por Jesucristo, tu primer enviado en misión de paz y amor </a:t>
            </a:r>
            <a:r>
              <a:rPr lang="es-PE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anunciar a los pobres el gozo de la liberación, para dar la salud a los enfermos y cosechar la mies abundante.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3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3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Cristo delegó su misión a los suyos, a nosotros; desde  entonces evangelizar es la vocación de tu pueblo</a:t>
            </a:r>
            <a:r>
              <a:rPr lang="es-PE" sz="23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PE" sz="23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44530" y="538316"/>
            <a:ext cx="446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va Std" panose="020B0503070504090203" pitchFamily="34" charset="0"/>
              </a:rPr>
              <a:t>Oración final </a:t>
            </a:r>
            <a:endParaRPr lang="es-ES" sz="3200" dirty="0"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va Std" panose="020B0503070504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7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41960"/>
            <a:ext cx="7985760" cy="5974080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3127650" y="1960598"/>
            <a:ext cx="41117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Jesús nos  quiere disponibles, con la libertad  de la pobreza, para compartir con los demás </a:t>
            </a:r>
            <a:r>
              <a:rPr lang="es-PE" sz="24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lo </a:t>
            </a:r>
            <a:r>
              <a:rPr lang="es-PE" sz="24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tú nos das gratis.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Vacía, Señor, nuestro corazón de la soberbia para hacer sitio  a la revelación de tu nombre, y desocupa nuestras  manos  de la  codicia  para recibir  en ellas tu medida colmada. Amén</a:t>
            </a:r>
            <a:endParaRPr lang="es-ES" sz="2400" b="1" dirty="0"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" y="538567"/>
            <a:ext cx="7990549" cy="58535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3479" y="6228901"/>
            <a:ext cx="4810255" cy="4308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4267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9" y="518597"/>
            <a:ext cx="7977488" cy="5864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3 CuadroTexto"/>
          <p:cNvSpPr txBox="1"/>
          <p:nvPr/>
        </p:nvSpPr>
        <p:spPr>
          <a:xfrm>
            <a:off x="3097423" y="590053"/>
            <a:ext cx="295232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AMBIENTACIÓN</a:t>
            </a: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30133" y="1279435"/>
            <a:ext cx="424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Llamada, elección y envío: tres aspectos de una misma vocación que se vive en el desapego radical y en el servicio.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Los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Segoe UI" pitchFamily="34" charset="0"/>
                <a:cs typeface="Segoe UI" pitchFamily="34" charset="0"/>
              </a:rPr>
              <a:t>apóstoles constatan que la fidelidad a esta llamada de Dios compromete toda la vida. Elegidos en Cristo, hemos sido llamados y enviados a anunciar el evangelio.</a:t>
            </a:r>
            <a:endParaRPr lang="es-ES_tradnl" sz="2800" b="1" i="1" dirty="0">
              <a:solidFill>
                <a:schemeClr val="bg1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9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i.pinimg.com/564x/59/05/b8/5905b8a8278a3ca0b7ce09913d3216b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06" y="498040"/>
            <a:ext cx="8006293" cy="58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76109" y="509538"/>
            <a:ext cx="2010291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Oración inicial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4102" name="Picture 6" descr="Jesús nos envia a evangelizar – Expreso de Tuxpa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06" y="2085304"/>
            <a:ext cx="7969801" cy="3252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/>
          <p:cNvSpPr txBox="1"/>
          <p:nvPr/>
        </p:nvSpPr>
        <p:spPr>
          <a:xfrm>
            <a:off x="750864" y="853612"/>
            <a:ext cx="783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Señor Jesús,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Tú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que has enviado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tus discípulos para que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fueran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 anunciar tu Palabra,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para 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darte a conocer,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para invitar a la conversión, y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les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has pedido total confianza en ti, </a:t>
            </a:r>
            <a:endParaRPr lang="es-E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646638" y="5544403"/>
            <a:ext cx="783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abandono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pleno en ti,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te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pedimos que ahora que nosotros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que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estamos profundizando tu Palabra, </a:t>
            </a:r>
            <a:endParaRPr lang="es-E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8" y="471500"/>
            <a:ext cx="8112905" cy="6016385"/>
          </a:xfrm>
          <a:prstGeom prst="rect">
            <a:avLst/>
          </a:prstGeom>
        </p:spPr>
      </p:pic>
      <p:sp>
        <p:nvSpPr>
          <p:cNvPr id="4" name="4 CuadroTexto"/>
          <p:cNvSpPr txBox="1"/>
          <p:nvPr/>
        </p:nvSpPr>
        <p:spPr>
          <a:xfrm>
            <a:off x="592543" y="4399338"/>
            <a:ext cx="7959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llevando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tu mensaje de salvación,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sabiendo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 Tú actúas en y por nosotros.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Danos Señor, la gracia de que Tú, actúes en nuestra vida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que nosotros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 demos a conocer,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hoy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siempre 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confiando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y esperando todo de ti.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Que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así sea.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627379" y="524934"/>
            <a:ext cx="783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que queremos vivir y actualizar de manera más viva tus enseñanzas, que nos ayudes a ser más conscientes de lo que implica seguirte a ti,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y así salir al encuentro de los otros,</a:t>
            </a:r>
            <a:endParaRPr lang="es-E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s://i.pinimg.com/564x/ba/f6/e5/baf6e504a354d77d23ad66895284f3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410" y="549507"/>
            <a:ext cx="8011621" cy="58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ración del miércoles: «Jesús convocó a sus doce discípulos» - M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26" y="1878448"/>
            <a:ext cx="5060388" cy="3202061"/>
          </a:xfrm>
          <a:prstGeom prst="ellipse">
            <a:avLst/>
          </a:prstGeom>
          <a:noFill/>
          <a:ln w="57150">
            <a:solidFill>
              <a:srgbClr val="F6EAA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29379" y="685421"/>
            <a:ext cx="2092221" cy="461665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Motivación</a:t>
            </a:r>
            <a:r>
              <a:rPr lang="es-ES_tradnl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es-ES_tradnl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578410" y="4121398"/>
            <a:ext cx="8011621" cy="230832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El </a:t>
            </a:r>
            <a:r>
              <a:rPr lang="es-ES_tradnl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reino de  </a:t>
            </a:r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Dios </a:t>
            </a:r>
            <a:r>
              <a:rPr lang="es-ES_tradnl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ya ha llegado, por eso </a:t>
            </a:r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Él </a:t>
            </a:r>
            <a:r>
              <a:rPr lang="es-ES_tradnl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elige a sus amigos, les encarga la tarea, y les indica cómo tendrá que ser su vida: 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sin apegarse a nada ni a nadie, sin acomodarse a seguridades, sin miedo a ser rechazados por los satisfechos. Y ellos predicaron la conversión y hacían creíble con su vida el Mensaje de Jesús.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 Narrow" panose="020B0606020202030204" pitchFamily="34" charset="0"/>
                <a:ea typeface="Segoe UI" pitchFamily="34" charset="0"/>
                <a:cs typeface="Segoe UI" pitchFamily="34" charset="0"/>
              </a:rPr>
              <a:t>Escuchemos:</a:t>
            </a:r>
            <a:endParaRPr lang="es-PE" sz="2400" b="1" i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 Narrow" panose="020B0606020202030204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05" y="529237"/>
            <a:ext cx="4087831" cy="731521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686652" y="508967"/>
            <a:ext cx="3817604" cy="725621"/>
          </a:xfrm>
          <a:prstGeom prst="roundRect">
            <a:avLst>
              <a:gd name="adj" fmla="val 20368"/>
            </a:avLst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sz="1600" b="1" kern="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¿Qué dice el texto?  Mc 6, 7-13</a:t>
            </a:r>
            <a:endParaRPr lang="es-PE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5" y="525065"/>
            <a:ext cx="8007968" cy="592224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4397" y="5062312"/>
            <a:ext cx="8130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En aquel tiempo, </a:t>
            </a:r>
            <a:r>
              <a:rPr lang="es-ES" sz="2800" baseline="300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llamó Jesús a los Doce y los fue enviando de dos en dos, dándoles autoridad sobre los espíritus inmundos.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99375" y="48152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Marcos 6, 7-13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7" y="538615"/>
            <a:ext cx="7953299" cy="5853475"/>
          </a:xfrm>
          <a:prstGeom prst="rect">
            <a:avLst/>
          </a:prstGeom>
        </p:spPr>
      </p:pic>
      <p:sp>
        <p:nvSpPr>
          <p:cNvPr id="6" name="2 Rectángulo"/>
          <p:cNvSpPr/>
          <p:nvPr/>
        </p:nvSpPr>
        <p:spPr>
          <a:xfrm>
            <a:off x="595618" y="5249502"/>
            <a:ext cx="7953299" cy="101566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un </a:t>
            </a:r>
            <a:r>
              <a:rPr lang="es-PE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bastón y nada más, pero ni pan, </a:t>
            </a:r>
            <a:r>
              <a:rPr lang="es-PE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            ni </a:t>
            </a:r>
            <a:r>
              <a:rPr lang="es-PE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alforja, ni dinero suelto en la faja</a:t>
            </a:r>
            <a:r>
              <a:rPr lang="es-PE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;</a:t>
            </a:r>
            <a:endParaRPr lang="es-ES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8800" y="547325"/>
            <a:ext cx="7990117" cy="553998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Les encargó que llevaran para el </a:t>
            </a:r>
            <a:r>
              <a:rPr lang="es-ES" sz="3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camino  </a:t>
            </a:r>
            <a:endParaRPr lang="es-ES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4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FF9999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1407</Words>
  <Application>Microsoft Office PowerPoint</Application>
  <PresentationFormat>Presentación en pantalla (4:3)</PresentationFormat>
  <Paragraphs>89</Paragraphs>
  <Slides>33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63" baseType="lpstr">
      <vt:lpstr>Microsoft YaHei UI</vt:lpstr>
      <vt:lpstr>Arial</vt:lpstr>
      <vt:lpstr>Arial Narrow</vt:lpstr>
      <vt:lpstr>Arial Rounded MT Bold</vt:lpstr>
      <vt:lpstr>Berlin Sans FB</vt:lpstr>
      <vt:lpstr>Bodoni MT Black</vt:lpstr>
      <vt:lpstr>Book Antiqua</vt:lpstr>
      <vt:lpstr>Brush Script MT</vt:lpstr>
      <vt:lpstr>Calibri</vt:lpstr>
      <vt:lpstr>Calibri Light</vt:lpstr>
      <vt:lpstr>Forte</vt:lpstr>
      <vt:lpstr>Futura Md BT</vt:lpstr>
      <vt:lpstr>Georgia</vt:lpstr>
      <vt:lpstr>Kalinga</vt:lpstr>
      <vt:lpstr>Nueva Std</vt:lpstr>
      <vt:lpstr>Poor Richard</vt:lpstr>
      <vt:lpstr>Raavi</vt:lpstr>
      <vt:lpstr>Rockwell</vt:lpstr>
      <vt:lpstr>Segoe UI</vt:lpstr>
      <vt:lpstr>Swis721 Blk BT</vt:lpstr>
      <vt:lpstr>Swis721 BlkCn BT</vt:lpstr>
      <vt:lpstr>Tahoma</vt:lpstr>
      <vt:lpstr>Tekton Pro</vt:lpstr>
      <vt:lpstr>Times</vt:lpstr>
      <vt:lpstr>Times New Roman</vt:lpstr>
      <vt:lpstr>Diseño predeterminado</vt:lpstr>
      <vt:lpstr>1_Tema de Office</vt:lpstr>
      <vt:lpstr>2_Tema de Office</vt:lpstr>
      <vt:lpstr>1_En blanco</vt:lpstr>
      <vt:lpstr>1_Default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122</cp:revision>
  <dcterms:created xsi:type="dcterms:W3CDTF">2018-07-09T18:43:01Z</dcterms:created>
  <dcterms:modified xsi:type="dcterms:W3CDTF">2021-07-06T01:14:20Z</dcterms:modified>
</cp:coreProperties>
</file>