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44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93288-1287-491C-B297-20745D6458E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3B51A-51EF-4877-918D-14AC8710BD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7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44664-500F-48A2-BCE4-B01BB1409E1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32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44664-500F-48A2-BCE4-B01BB1409E1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94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392D6-FFA6-4A24-9095-35AF8B40268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845068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B59FF-B9A6-471F-AD12-7E02D878589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870093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64525-F117-4D7C-8BD0-D2216C5BCC6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9987296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176DC-F0C7-42F7-96D4-6F0741D03BD4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4144C-F750-4082-B208-869A9E7DC177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99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DC8BA-BD0B-4B60-8EB4-3DB5D7A8BE98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FD1C0-0787-46C9-9AF6-C61A4F41FD9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94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99BBF-5247-4F80-AAC2-A510F6366375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CC232-FFE9-49C8-B0C5-BDE08232500C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115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FE907-03CB-460A-8CE5-B601855A966E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0033-6990-4465-B83F-97BC22B84909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10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83634-FC51-4ACC-B9D0-8F38F3DDD55D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96509-E125-4A6A-B730-878B573E6912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22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D923-6D35-46CE-A16F-2C02112B5D70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D6F83-032C-44F2-ACA9-CA6E8CABA8F7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804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CF01C-40FC-4D3E-A758-861233A84D3C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A10E1-B94F-4596-99F2-9280D9482BFB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532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D8A01-076F-438F-8645-D0ACED49CBCD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C3626-2A9E-475E-8C58-110C3107C0F4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59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E6E7D-CE1E-4F0D-9097-48870C92EC3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4410477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CF1EB3-AC5C-48DE-A4A0-826CDBB487BA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377CF-EA0E-4ADB-81F1-D8860321D35B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324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450E6-6A0C-4024-8DAC-A772F829CE5F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847A4-CE7C-4E41-A8A3-389D95EFE167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005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53A28-3E1F-433C-8710-EFF368524664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E10F0-6282-4E58-9D55-460A6340DAF4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505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BECDD2-8C45-4D68-A09A-91C94CF476C8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E2297-9233-4DB0-A5C6-B9B3CF190C44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654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CBBB9-1750-4665-82A7-49C5AE183BB4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C44E1-CD0E-475E-85DC-3B7C6DDA767C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247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EFF77-F53D-4FB2-B81D-7C3ED7C79FF1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F302E-A71E-4B5A-90A3-C45B62C59A54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122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284D4-9FBE-43CB-9300-9C800C54AE30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94706F-8597-4746-9D93-4AE219E55133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023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04F98-48F8-4116-9E89-BFA633C51316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4FC54-9DF2-4297-9A63-F94D4A96297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866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F2770-69E8-4985-8CE8-3205DB0831E4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D89AA-1A1E-44A0-A77A-D18D9F5F91BB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920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100AB-6162-443F-B498-E9894A40F4D2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FB57D-5A74-471A-AE81-71F779DEB570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87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522A2-B291-49FE-BC5A-A0C1139065A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353982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C8CF-D3FB-4326-97B4-CBB7A9846AF9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2753-C096-4A92-A02B-15D3D963BFD1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291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E3247-23F4-4695-A839-DF7FC2089028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180FA-ED64-41D7-8064-70EC5F7DA02B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406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7F323-922A-4332-A45E-052A5019BEA4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A0011-83A2-45AE-BB26-005EDEEC52E9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050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40BB68-BEC1-4A95-B76C-10EBB5DC8D00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DCA45-01C5-4618-B5C0-64028F9AE81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633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D23B0-D8AD-40EF-B7E6-D76C358F3855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77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E27E-79AB-4BB6-AC06-9D61E963056D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795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F1FBB-C58C-47C4-9FBD-6CDE1979863F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487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ADA66-6C6F-4924-A68B-DCE152DB8A96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082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5E593-525C-414B-B126-361E6C8B52F2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797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F91B7-3CF5-44E8-B058-0147D4A2636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8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A28B1-B672-4E62-AFC9-1308932791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0819319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3A87A-400D-47B9-97D7-55B4FC82410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722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550A6-3068-4928-9BE7-23EEEABCFBEC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021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0D1B0-2025-4EA9-9AF0-C923331B541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275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0B77D-A5B1-400E-8107-2698D9938204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64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19D62-7A11-435A-8A07-539AA226E017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872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C2C98-26D5-4346-A39C-CCAE7FD88F8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266425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B24DB-0EF1-4B8F-8FF8-F8804EA358F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468615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0939B-BEB0-4E3F-A08B-E37C8C37650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712923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1BE5A-0927-4577-9109-8DC320B4230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729935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E073A-CC1C-416F-8503-1BC3494E7FC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5418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1E2B9-D8BB-49D3-939B-E1CCB787130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352921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F5F9-BBA3-426E-9954-C17AF8AAF62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348059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5E6C9-0CA5-41AC-AABC-9DD964E1C55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454355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AFF8A-8205-46BE-A084-9A6D35326EB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098423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2BE83-7B6A-412C-AA9A-6E7F26E7B13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741347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51B9B-0383-409D-BF60-06C30DBFD53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330654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FB9E3-C403-48FD-A393-9B31C3D29C0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08456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8E300-40CE-4711-8583-9F15FB76AA2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7339190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70929-103B-4C16-97F9-9652B7A67B9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4755538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1785D-B6BE-4657-B172-87DDB10CA34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7953679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8F69B-3C7C-4112-A3A5-7817F2601B3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713745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8E09C-3EA1-4C0B-B7B8-B83FF56CDCE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52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A8D52-60B8-4513-8EA0-0C783C75186D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A8E5A-AB2B-4C49-8AD1-5A0D4048864F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2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AD43C0-88D4-4248-8ECF-D184E8F78776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26/07/2021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FD5F6-7604-4AD7-B11A-CF55A1611200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47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680986-C30F-4781-A53D-C0747C6A1458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83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5E4BA7-DAC4-41A6-9F5F-778F537CDEC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3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14. Eucaristia milagro de am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6" y="413988"/>
            <a:ext cx="8232320" cy="59149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CuadroTexto 4"/>
          <p:cNvSpPr txBox="1"/>
          <p:nvPr/>
        </p:nvSpPr>
        <p:spPr>
          <a:xfrm>
            <a:off x="467544" y="6207422"/>
            <a:ext cx="23762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700" b="0" i="0" u="none" strike="noStrike" kern="1200" cap="none" spc="0" normalizeH="0" baseline="0" noProof="0" dirty="0">
                <a:ln>
                  <a:noFill/>
                </a:ln>
                <a:solidFill>
                  <a:srgbClr val="76581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HIJAS DE LA CARIDAD - PADRES VICENTINOS-PERÚ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92209" y="5838090"/>
            <a:ext cx="86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MT" panose="02070603080606020203" pitchFamily="18" charset="0"/>
                <a:ea typeface="+mn-ea"/>
                <a:cs typeface="Times New Roman"/>
              </a:rPr>
              <a:t>Imagen del: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MT" panose="02070603080606020203" pitchFamily="18" charset="0"/>
                <a:ea typeface="+mn-ea"/>
                <a:cs typeface="Times New Roman"/>
              </a:rPr>
              <a:t>P. Erick Félix</a:t>
            </a:r>
          </a:p>
        </p:txBody>
      </p:sp>
    </p:spTree>
    <p:extLst>
      <p:ext uri="{BB962C8B-B14F-4D97-AF65-F5344CB8AC3E}">
        <p14:creationId xmlns:p14="http://schemas.microsoft.com/office/powerpoint/2010/main" val="1777934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184" y="391927"/>
            <a:ext cx="8237386" cy="4523858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6 Rectángulo"/>
          <p:cNvSpPr/>
          <p:nvPr/>
        </p:nvSpPr>
        <p:spPr>
          <a:xfrm>
            <a:off x="6557553" y="994086"/>
            <a:ext cx="2151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Medium ITC" pitchFamily="34" charset="0"/>
                <a:ea typeface="+mn-ea"/>
                <a:cs typeface="+mn-cs"/>
              </a:rPr>
              <a:t>Jesús les contestó: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0703" y="4833257"/>
            <a:ext cx="83378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“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aseguro,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 buscan por los signos que vieron,  sino porque comieron pan hasta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saciarse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9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874" y="412785"/>
            <a:ext cx="8226989" cy="593576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88874" y="5455997"/>
            <a:ext cx="83178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2A15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 el que les dará el Hijo del hombre, porque es él a quien el Padre Dios lo ha marcado con su sello”.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497459" y="1763201"/>
            <a:ext cx="27847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91B07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Trabajen no por el alimento que se acaba, sino por el alimento que permanece para la vida eterna, </a:t>
            </a:r>
          </a:p>
        </p:txBody>
      </p:sp>
    </p:spTree>
    <p:extLst>
      <p:ext uri="{BB962C8B-B14F-4D97-AF65-F5344CB8AC3E}">
        <p14:creationId xmlns:p14="http://schemas.microsoft.com/office/powerpoint/2010/main" val="1109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916" y="4659086"/>
            <a:ext cx="8181268" cy="16860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5" y="407359"/>
            <a:ext cx="8287129" cy="425172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60310" y="4474061"/>
            <a:ext cx="4320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Ellos le preguntaron: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50800" dist="38100" dir="13500000" algn="br" rotWithShape="0">
                  <a:prstClr val="black"/>
                </a:outerShdw>
              </a:effectLst>
              <a:uLnTx/>
              <a:uFillTx/>
              <a:latin typeface="Eras Demi ITC" panose="020B0805030504020804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3029" y="5058836"/>
            <a:ext cx="83929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– «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Y ¿qué obras tenemos que hacer para trabajar en lo que Dios quiere?»</a:t>
            </a:r>
          </a:p>
        </p:txBody>
      </p:sp>
    </p:spTree>
    <p:extLst>
      <p:ext uri="{BB962C8B-B14F-4D97-AF65-F5344CB8AC3E}">
        <p14:creationId xmlns:p14="http://schemas.microsoft.com/office/powerpoint/2010/main" val="30372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2" y="413821"/>
            <a:ext cx="8303243" cy="4709607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74847" y="413821"/>
            <a:ext cx="23689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Respondió Jesús:</a:t>
            </a:r>
            <a:endParaRPr kumimoji="0" lang="es-ES" sz="32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Eras Demi ITC" panose="020B0805030504020804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9424" y="5176026"/>
            <a:ext cx="82985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–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«La obra de Dios es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esta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: que crean en quien él ha enviado»</a:t>
            </a:r>
          </a:p>
        </p:txBody>
      </p:sp>
    </p:spTree>
    <p:extLst>
      <p:ext uri="{BB962C8B-B14F-4D97-AF65-F5344CB8AC3E}">
        <p14:creationId xmlns:p14="http://schemas.microsoft.com/office/powerpoint/2010/main" val="18146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2" y="394323"/>
            <a:ext cx="8213164" cy="4712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6250" y="335540"/>
            <a:ext cx="8307976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Le replicaron: </a:t>
            </a:r>
            <a:r>
              <a:rPr kumimoji="0" lang="es-ES" sz="2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s-ES" sz="2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«¿</a:t>
            </a:r>
            <a:r>
              <a:rPr kumimoji="0" lang="es-ES" sz="27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Y qué signo vemos que haces tú, para que creamos en ti? ¿Cuál es tu obra</a:t>
            </a:r>
            <a:r>
              <a:rPr kumimoji="0" lang="es-ES" sz="27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?</a:t>
            </a:r>
            <a:endParaRPr kumimoji="0" lang="es-ES" sz="27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Eras Demi ITC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6083" y="5165314"/>
            <a:ext cx="8488309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Nuestros </a:t>
            </a:r>
            <a:r>
              <a:rPr kumimoji="0" lang="es-ES" sz="27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padres comieron el maná en el desierto, como está escr</a:t>
            </a:r>
            <a:r>
              <a:rPr kumimoji="0" lang="es-ES" sz="2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ito: </a:t>
            </a:r>
            <a:r>
              <a:rPr kumimoji="0" lang="es-ES" sz="27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«Les dio a comer pan del cielo».</a:t>
            </a:r>
          </a:p>
        </p:txBody>
      </p:sp>
    </p:spTree>
    <p:extLst>
      <p:ext uri="{BB962C8B-B14F-4D97-AF65-F5344CB8AC3E}">
        <p14:creationId xmlns:p14="http://schemas.microsoft.com/office/powerpoint/2010/main" val="31966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8" y="360337"/>
            <a:ext cx="8299748" cy="4586132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4610" y="5355583"/>
            <a:ext cx="86788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F497D">
                      <a:lumMod val="50000"/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Moisés  quien les dio  pan del cielo, sino que es mi  Padre  el  que les da el verdadero pan del cielo</a:t>
            </a:r>
            <a:r>
              <a:rPr kumimoji="0" lang="es-ES" sz="2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F497D">
                      <a:lumMod val="50000"/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6355" y="4884764"/>
            <a:ext cx="7820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Jesús les replicó: </a:t>
            </a:r>
            <a:r>
              <a:rPr kumimoji="0" lang="es-E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-“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Les aseguro que no fue</a:t>
            </a:r>
          </a:p>
        </p:txBody>
      </p:sp>
    </p:spTree>
    <p:extLst>
      <p:ext uri="{BB962C8B-B14F-4D97-AF65-F5344CB8AC3E}">
        <p14:creationId xmlns:p14="http://schemas.microsoft.com/office/powerpoint/2010/main" val="27478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4" y="362942"/>
            <a:ext cx="8216872" cy="45922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531" name="7 Rectángulo"/>
          <p:cNvSpPr>
            <a:spLocks noChangeArrowheads="1"/>
          </p:cNvSpPr>
          <p:nvPr/>
        </p:nvSpPr>
        <p:spPr bwMode="auto">
          <a:xfrm>
            <a:off x="257510" y="5138295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Porque el pan de Dios es el que baja del cielo </a:t>
            </a:r>
            <a:r>
              <a:rPr kumimoji="0" lang="es-E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y  da vida al mundo”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Eras Demi ITC" panose="020B08050305040208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8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8" y="381772"/>
            <a:ext cx="8270966" cy="45995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2770" y="5661248"/>
            <a:ext cx="86174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– «</a:t>
            </a:r>
            <a:r>
              <a:rPr kumimoji="0" lang="es-E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Señor, danos siempre de ese pan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».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Eras Demi ITC" panose="020B0805030504020804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41235" y="4981303"/>
            <a:ext cx="4680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Entonces le dijeron: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Eras Demi ITC" panose="020B08050305040208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5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69" y="388634"/>
            <a:ext cx="8301396" cy="4540414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68988" y="4902920"/>
            <a:ext cx="830139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Jesús les contestó: –“</a:t>
            </a:r>
            <a:r>
              <a:rPr kumimoji="0" lang="es-E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Yo soy el pan de vida.  El que viene a mí no pasará </a:t>
            </a:r>
            <a:r>
              <a:rPr kumimoji="0" lang="es-ES" sz="2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hambre</a:t>
            </a:r>
            <a:r>
              <a:rPr kumimoji="0" lang="es-E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; y el que </a:t>
            </a:r>
            <a:r>
              <a:rPr kumimoji="0" lang="es-ES" sz="2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cree 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en mí nunca pasará </a:t>
            </a: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sed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”.</a:t>
            </a:r>
            <a:r>
              <a:rPr kumimoji="0" lang="es-ES" sz="2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        </a:t>
            </a:r>
            <a:endParaRPr kumimoji="0" lang="es-ES" sz="2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50800" dist="38100" dir="13500000" algn="br" rotWithShape="0">
                  <a:prstClr val="black"/>
                </a:outerShdw>
              </a:effectLst>
              <a:uLnTx/>
              <a:uFillTx/>
              <a:latin typeface="Eras Demi ITC" panose="020B08050305040208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7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480713"/>
            <a:ext cx="8267918" cy="5850418"/>
          </a:xfrm>
          <a:prstGeom prst="rect">
            <a:avLst/>
          </a:prstGeom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787103" y="651859"/>
            <a:ext cx="5429288" cy="64294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s-ES_tradnl" sz="3600" b="1" spc="50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Preguntas para la lectura:</a:t>
            </a:r>
            <a:endParaRPr lang="es-ES" sz="3600" b="1" spc="50" dirty="0" smtClean="0">
              <a:ln w="11430"/>
              <a:solidFill>
                <a:schemeClr val="bg1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9286" y="4894211"/>
            <a:ext cx="83013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¿Dónde 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desarrolla la escena?</a:t>
            </a:r>
            <a:endParaRPr kumimoji="0" lang="es-ES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50800" dist="38100" dir="13500000" algn="br" rotWithShape="0">
                  <a:prstClr val="black"/>
                </a:outerShdw>
              </a:effectLst>
              <a:uLnTx/>
              <a:uFillTx/>
              <a:latin typeface="Eras Demi ITC" panose="020B08050305040208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9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rnando Chica: &amp;quot;Navidad, ¿Jesús nace &amp;#39;con un pan bajo el brazo&amp;#39;?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9" y="402186"/>
            <a:ext cx="8318727" cy="59502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061627" y="367350"/>
            <a:ext cx="25654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Juan 6, 24-35</a:t>
            </a:r>
            <a:br>
              <a:rPr kumimoji="0" lang="es-ES" sz="2400" b="1" i="0" u="none" strike="noStrike" kern="1200" cap="none" spc="0" normalizeH="0" baseline="0" noProof="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</a:b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</p:txBody>
      </p:sp>
      <p:sp>
        <p:nvSpPr>
          <p:cNvPr id="10" name="8 Rectángulo"/>
          <p:cNvSpPr/>
          <p:nvPr/>
        </p:nvSpPr>
        <p:spPr>
          <a:xfrm>
            <a:off x="1496915" y="3980896"/>
            <a:ext cx="6174254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200" normalizeH="0" baseline="0" noProof="0" dirty="0">
                <a:ln w="29210">
                  <a:solidFill>
                    <a:srgbClr val="FFFFFF">
                      <a:tint val="10000"/>
                    </a:srgbClr>
                  </a:solidFill>
                </a:ln>
                <a:solidFill>
                  <a:srgbClr val="00B050">
                    <a:alpha val="50000"/>
                  </a:srgbClr>
                </a:solidFill>
                <a:effectLst>
                  <a:outerShdw blurRad="50800" dist="76200" dir="10800000" algn="r" rotWithShape="0">
                    <a:srgbClr val="FFC00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PAN QUE DA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200" normalizeH="0" baseline="0" noProof="0" dirty="0">
                <a:ln w="29210">
                  <a:solidFill>
                    <a:srgbClr val="FFFFFF">
                      <a:tint val="10000"/>
                    </a:srgbClr>
                  </a:solidFill>
                </a:ln>
                <a:solidFill>
                  <a:srgbClr val="00B050">
                    <a:alpha val="50000"/>
                  </a:srgbClr>
                </a:solidFill>
                <a:effectLst>
                  <a:outerShdw blurRad="50800" dist="76200" dir="10800000" algn="r" rotWithShape="0">
                    <a:srgbClr val="FFC00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VIDA AL MUNDO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51349" y="5890797"/>
            <a:ext cx="23920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itannic Bold" pitchFamily="34" charset="0"/>
                <a:ea typeface="+mn-ea"/>
                <a:cs typeface="Times New Roman"/>
              </a:rPr>
              <a:t>1°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itannic Bold" pitchFamily="34" charset="0"/>
                <a:ea typeface="+mn-ea"/>
                <a:cs typeface="Times New Roman"/>
              </a:rPr>
              <a:t>Agosto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itannic Bold" pitchFamily="34" charset="0"/>
                <a:ea typeface="+mn-ea"/>
                <a:cs typeface="Times New Roman"/>
              </a:rPr>
              <a:t>2021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ritannic Bold" pitchFamily="34" charset="0"/>
              <a:ea typeface="+mn-ea"/>
              <a:cs typeface="Times New Roman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9" y="427584"/>
            <a:ext cx="4688840" cy="887104"/>
          </a:xfrm>
          <a:prstGeom prst="roundRect">
            <a:avLst/>
          </a:prstGeom>
        </p:spPr>
      </p:pic>
      <p:sp>
        <p:nvSpPr>
          <p:cNvPr id="16" name="Text Box 185"/>
          <p:cNvSpPr txBox="1">
            <a:spLocks noChangeArrowheads="1"/>
          </p:cNvSpPr>
          <p:nvPr/>
        </p:nvSpPr>
        <p:spPr bwMode="auto">
          <a:xfrm>
            <a:off x="1000232" y="586004"/>
            <a:ext cx="4015530" cy="57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/>
              </a:rPr>
              <a:t>LECTIO DIVINA – DOMINGO 18º TO –Ciclo B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marR="0" lvl="0" indent="190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/>
              </a:rPr>
              <a:t>PAN QUE  DA VIDA AL MUNDO.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marR="0" lvl="0" indent="190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/>
              </a:rPr>
              <a:t> 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8" name="Picture 186" descr="lecti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93" y="543925"/>
            <a:ext cx="473154" cy="65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08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ctio Divina 05 de agosto de 201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832" y="418011"/>
            <a:ext cx="8317865" cy="59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56372" y="670553"/>
            <a:ext cx="6754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+mn-cs"/>
              </a:rPr>
              <a:t>¿Qué reclama Jesús a la gente que ha ido a buscarle</a:t>
            </a:r>
            <a:r>
              <a:rPr kumimoji="0" lang="es-ES_tradn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+mn-cs"/>
              </a:rPr>
              <a:t>?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 Condensed" panose="020606030504050201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0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47886"/>
            <a:ext cx="8180067" cy="44985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9 Rectángulo"/>
          <p:cNvSpPr/>
          <p:nvPr/>
        </p:nvSpPr>
        <p:spPr>
          <a:xfrm>
            <a:off x="254612" y="4624251"/>
            <a:ext cx="8392998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cap="none" spc="0" normalizeH="0" baseline="0" noProof="0" dirty="0" smtClean="0">
                <a:ln w="6600">
                  <a:solidFill>
                    <a:srgbClr val="6F2927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* La gente pregunta a Jesús qué hacer para actuar como Dios quiere.                             </a:t>
            </a:r>
            <a:r>
              <a:rPr kumimoji="0" lang="es-ES_tradnl" sz="3200" b="1" i="1" u="none" strike="noStrike" kern="1200" cap="none" spc="0" normalizeH="0" baseline="0" noProof="0" dirty="0" smtClean="0">
                <a:ln w="6600">
                  <a:solidFill>
                    <a:srgbClr val="060113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¿</a:t>
            </a:r>
            <a:r>
              <a:rPr kumimoji="0" lang="es-ES_tradnl" sz="3200" b="1" i="1" u="none" strike="noStrike" kern="1200" cap="none" spc="0" normalizeH="0" baseline="0" noProof="0" dirty="0">
                <a:ln w="6600">
                  <a:solidFill>
                    <a:srgbClr val="060113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Qué responde Jesús?.</a:t>
            </a:r>
            <a:endParaRPr kumimoji="0" lang="es-ES" sz="3200" b="1" i="1" u="none" strike="noStrike" kern="1200" cap="none" spc="0" normalizeH="0" baseline="0" noProof="0" dirty="0">
              <a:ln w="6600">
                <a:solidFill>
                  <a:srgbClr val="6F2927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75684" y="5704518"/>
            <a:ext cx="4970650" cy="8403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prstTxWarp prst="textDoubleWave1">
              <a:avLst>
                <a:gd name="adj1" fmla="val 6250"/>
                <a:gd name="adj2" fmla="val 318"/>
              </a:avLst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6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300"/>
                            </p:stCondLst>
                            <p:childTnLst>
                              <p:par>
                                <p:cTn id="1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7" y="424468"/>
            <a:ext cx="8261003" cy="5941498"/>
          </a:xfrm>
          <a:prstGeom prst="rect">
            <a:avLst/>
          </a:prstGeom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3030582" y="424469"/>
            <a:ext cx="5503870" cy="1012446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lvl="0" indent="0" algn="r">
              <a:buNone/>
            </a:pPr>
            <a:r>
              <a:rPr lang="es-ES_tradnl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</a:rPr>
              <a:t>* Ellos piden una señal.                                       ¿Cómo se revela Jesús?</a:t>
            </a:r>
            <a:r>
              <a:rPr lang="es-PE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</a:rPr>
              <a:t>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es-PE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</a:rPr>
              <a:t>		</a:t>
            </a:r>
            <a:endParaRPr lang="es-E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593949" y="1436915"/>
            <a:ext cx="8003177" cy="59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	¿De qué manera  se da a  conocer?</a:t>
            </a: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6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2" y="402225"/>
            <a:ext cx="8254527" cy="5955031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705092" y="2779665"/>
            <a:ext cx="75608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Inflat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504D">
                      <a:lumMod val="50000"/>
                      <a:alpha val="60000"/>
                    </a:srgb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+mn-cs"/>
              </a:rPr>
              <a:t>* ¿Qué certeza da Jesús a los que confíen plenamente en él?</a:t>
            </a:r>
            <a:endParaRPr kumimoji="0" lang="es-ES" sz="36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504D">
                    <a:lumMod val="50000"/>
                    <a:alpha val="60000"/>
                  </a:srgb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Rockwell Condensed" panose="020606030504050201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35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e5/fa/82/e5fa823f04fa979762ae863e7cadfa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149" y="371520"/>
            <a:ext cx="8261839" cy="59857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32708" y="2248789"/>
            <a:ext cx="224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Motivación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: </a:t>
            </a:r>
          </a:p>
        </p:txBody>
      </p:sp>
      <p:sp>
        <p:nvSpPr>
          <p:cNvPr id="5" name="5 CuadroTexto"/>
          <p:cNvSpPr txBox="1"/>
          <p:nvPr/>
        </p:nvSpPr>
        <p:spPr>
          <a:xfrm>
            <a:off x="529244" y="3560656"/>
            <a:ext cx="81369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Como 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la gente que sigue al Señor, estamos invitados a entrar en diálogo con él, a plantearle nuestras dudas y nuestras esperanzas con respecto a Dios. Él nos pedirá que tengamos fe y que nos dejemos llevar de esa confianza.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Animados por estos sentimientos, reflexionamos:</a:t>
            </a:r>
            <a:endParaRPr kumimoji="0" lang="es-ES_tradnl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4" y="423051"/>
            <a:ext cx="3560064" cy="887104"/>
          </a:xfrm>
          <a:prstGeom prst="roundRect">
            <a:avLst/>
          </a:prstGeom>
        </p:spPr>
      </p:pic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938928" y="436975"/>
            <a:ext cx="2740695" cy="704850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MEDITATIO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¿Qué ME dice el texto?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091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8" y="374469"/>
            <a:ext cx="8258447" cy="5956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2 CuadroTexto"/>
          <p:cNvSpPr txBox="1"/>
          <p:nvPr/>
        </p:nvSpPr>
        <p:spPr>
          <a:xfrm>
            <a:off x="557348" y="4928236"/>
            <a:ext cx="7843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+mn-cs"/>
              </a:rPr>
              <a:t>¿Me compromete totalmente o solo me “sirve” en momentos de dificultad?.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 Condensed" panose="02060603050405020104" pitchFamily="18" charset="0"/>
              <a:ea typeface="+mn-ea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435839"/>
            <a:ext cx="6290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+mn-cs"/>
              </a:rPr>
              <a:t>° Dios espera que creamos en aquel que Él ha enviado.  </a:t>
            </a:r>
            <a:r>
              <a:rPr kumimoji="0" lang="es-ES_tradn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+mn-cs"/>
              </a:rPr>
              <a:t>¿</a:t>
            </a: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+mn-cs"/>
              </a:rPr>
              <a:t>Qué lugar ocupa la fe en mi vida?.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 Condensed" panose="020606030504050201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3" y="416100"/>
            <a:ext cx="8294543" cy="59237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3 CuadroTexto"/>
          <p:cNvSpPr txBox="1"/>
          <p:nvPr/>
        </p:nvSpPr>
        <p:spPr>
          <a:xfrm>
            <a:off x="319499" y="4477850"/>
            <a:ext cx="8136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lumMod val="75000"/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° Esfuércense por conseguir el alimento que da la vida eterna. </a:t>
            </a: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lumMod val="50000"/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¿Es la Palabra de Dios mi pan cotidiano?   </a:t>
            </a: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lumMod val="50000"/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¿Alimenta mi experiencia de fe?.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C0504D">
                    <a:lumMod val="75000"/>
                    <a:alpha val="60000"/>
                  </a:srgbClr>
                </a:glow>
                <a:outerShdw blurRad="50800" dist="38100" dir="10800000" algn="r" rotWithShape="0">
                  <a:srgbClr val="421906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76207" y="5445224"/>
            <a:ext cx="6624736" cy="646331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>
                <a:gd name="adj" fmla="val 75941"/>
              </a:avLst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ura MT Script Capitals" pitchFamily="66" charset="0"/>
                <a:ea typeface="+mn-ea"/>
                <a:cs typeface="+mn-cs"/>
              </a:rPr>
              <a:t> 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tura MT Script Capital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5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2" y="414093"/>
            <a:ext cx="8277932" cy="594316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70674" y="275830"/>
            <a:ext cx="7776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21906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° ¿Qué debemos hacer para actuar como Dios quiere?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421906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7" y="422682"/>
            <a:ext cx="8172995" cy="59432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3 CuadroTexto"/>
          <p:cNvSpPr txBox="1"/>
          <p:nvPr/>
        </p:nvSpPr>
        <p:spPr>
          <a:xfrm>
            <a:off x="1137663" y="4841799"/>
            <a:ext cx="6886846" cy="138499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71"/>
                </a:solidFill>
                <a:effectLst>
                  <a:glow rad="101600">
                    <a:srgbClr val="421906"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+mn-cs"/>
              </a:rPr>
              <a:t>Pan</a:t>
            </a:r>
            <a:r>
              <a:rPr kumimoji="0" lang="es-ES_tradn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71"/>
                </a:solidFill>
                <a:effectLst>
                  <a:glow rad="101600">
                    <a:srgbClr val="421906"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+mn-cs"/>
              </a:rPr>
              <a:t> </a:t>
            </a: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srgbClr val="FFFF71"/>
                </a:solidFill>
                <a:effectLst>
                  <a:glow rad="101600">
                    <a:srgbClr val="421906"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+mn-cs"/>
              </a:rPr>
              <a:t>de vida para que nunca más tenga hambre ni sed? 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FFFF71"/>
              </a:solidFill>
              <a:effectLst>
                <a:glow rad="101600">
                  <a:srgbClr val="421906">
                    <a:alpha val="60000"/>
                  </a:srgbClr>
                </a:glow>
                <a:outerShdw blurRad="50800" dist="38100" dir="10800000" algn="r" rotWithShape="0">
                  <a:srgbClr val="421906"/>
                </a:outerShdw>
              </a:effectLst>
              <a:uLnTx/>
              <a:uFillTx/>
              <a:latin typeface="Rockwell Condensed" panose="02060603050405020104" pitchFamily="18" charset="0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54778" y="420820"/>
            <a:ext cx="7862205" cy="1323439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srgbClr val="FFFF71"/>
                </a:solidFill>
                <a:effectLst>
                  <a:glow rad="101600">
                    <a:srgbClr val="421906"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+mn-cs"/>
              </a:rPr>
              <a:t>¿Creo y confío en Jesús que hoy a mí se me revela </a:t>
            </a:r>
            <a:r>
              <a:rPr kumimoji="0" lang="es-ES_tradn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71"/>
                </a:solidFill>
                <a:effectLst>
                  <a:glow rad="101600">
                    <a:srgbClr val="421906"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+mn-cs"/>
              </a:rPr>
              <a:t>como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FFFF71"/>
              </a:solidFill>
              <a:effectLst>
                <a:glow rad="101600">
                  <a:srgbClr val="421906">
                    <a:alpha val="60000"/>
                  </a:srgbClr>
                </a:glow>
                <a:outerShdw blurRad="50800" dist="38100" dir="10800000" algn="r" rotWithShape="0">
                  <a:srgbClr val="421906"/>
                </a:outerShdw>
              </a:effectLst>
              <a:uLnTx/>
              <a:uFillTx/>
              <a:latin typeface="Rockwell Condensed" panose="020606030504050201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9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25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.pinimg.com/564x/f4/64/b7/f464b742cf47a9bf564bac704a3fda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2" y="424542"/>
            <a:ext cx="8169818" cy="58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77792" y="2185263"/>
            <a:ext cx="3162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D222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Motivación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D222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: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5D222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366928" y="4269293"/>
            <a:ext cx="80890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D222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La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D222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Palabra de Dios, encarnada en Jesucristo, es un alimento que da la vida eterna.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3E1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Inspirándonos en ella expresamos en forma de oración lo que hemos compartido durante este encuentro.</a:t>
            </a: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3E1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2" y="436169"/>
            <a:ext cx="3560064" cy="1070414"/>
          </a:xfrm>
          <a:prstGeom prst="roundRect">
            <a:avLst/>
          </a:prstGeom>
        </p:spPr>
      </p:pic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593565" y="505483"/>
            <a:ext cx="3351418" cy="771525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ORATIO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¿Qué le digo al Señor motivado por su Palabra?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10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7" y="427589"/>
            <a:ext cx="8274013" cy="5955793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79202" y="513317"/>
            <a:ext cx="8081323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Ambientación: Al </a:t>
            </a:r>
            <a:r>
              <a:rPr kumimoji="0" lang="es-PE" sz="2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centro: un pan grande, un cirio y la frase: Señor, danos siempre de ese pan</a:t>
            </a:r>
            <a:endParaRPr kumimoji="0" lang="es-ES" sz="2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01717" y="5821908"/>
            <a:ext cx="6832298" cy="461665"/>
          </a:xfrm>
          <a:prstGeom prst="rect">
            <a:avLst/>
          </a:prstGeom>
          <a:solidFill>
            <a:srgbClr val="0C440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Cantos sugeridos: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Yo soy el pan de vida; Eucaristía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F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4591" y="1108971"/>
            <a:ext cx="235132" cy="4528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" name="10 Rectángulo"/>
          <p:cNvSpPr/>
          <p:nvPr/>
        </p:nvSpPr>
        <p:spPr>
          <a:xfrm>
            <a:off x="1327042" y="3343739"/>
            <a:ext cx="5932681" cy="17879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wis721 BlkCn BT" panose="020B0806030502040204" pitchFamily="34" charset="0"/>
                <a:ea typeface="+mn-ea"/>
                <a:cs typeface="+mn-cs"/>
              </a:rPr>
              <a:t>Señor, danos siempre de ese pan</a:t>
            </a:r>
            <a:endParaRPr kumimoji="0" lang="es-ES" sz="54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Swis721 BlkCn BT" panose="020B0806030502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82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vangelio del Día | Predicación y curación de enfermos | Evangelio,  Evangelio del dia, Predica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2" y="437881"/>
            <a:ext cx="8305844" cy="589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08619" y="437881"/>
            <a:ext cx="5234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3E1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+mn-cs"/>
              </a:rPr>
              <a:t>•Luego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3E1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+mn-cs"/>
              </a:rPr>
              <a:t>de un tiempo de oración personal, podemos compartir en voz alta nuestra oración.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3E1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cript MT Bold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985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ac/57/95/ac579569654c8aa04911dbd3572f4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1" y="392987"/>
            <a:ext cx="8256111" cy="59381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9551" y="404664"/>
            <a:ext cx="18980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SALMO </a:t>
            </a:r>
            <a:r>
              <a:rPr kumimoji="0" lang="ca-ES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77</a:t>
            </a:r>
            <a:endParaRPr kumimoji="0" lang="ca-ES" sz="7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95536" y="1052736"/>
            <a:ext cx="83043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-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Lo que oímos y aprendimos, lo que nuestros padres nos contaron, lo contaremos a la futura generación: las alabanzas del Señor, su poder.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 </a:t>
            </a:r>
            <a:endParaRPr kumimoji="0" lang="ca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88579" y="5498137"/>
            <a:ext cx="6260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El Señor les dio un trigo del cielo</a:t>
            </a:r>
            <a:endParaRPr kumimoji="0" lang="ca-E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54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436513" y="429004"/>
            <a:ext cx="8237224" cy="591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36513" y="429004"/>
            <a:ext cx="84062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-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Dio orden a las altas nubes, abrió las compuertas del cielo: hizo llover sobre ellos maná, les dio un trigo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del cielo.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</a:t>
            </a:r>
            <a:endParaRPr kumimoji="0" lang="ca-E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9238" y="4868684"/>
            <a:ext cx="7340832" cy="707886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El Señor les dio un trigo del cielo</a:t>
            </a:r>
            <a:endParaRPr kumimoji="0" lang="ca-E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9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3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ná, el pan del cielo | literaturabautist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2" y="426720"/>
            <a:ext cx="8195947" cy="5886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25302" y="367368"/>
            <a:ext cx="814521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BBE0E3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333399">
                      <a:lumMod val="50000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- Y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BBE0E3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333399">
                      <a:lumMod val="50000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 el hombre comió pan de ángeles; les mandó provisiones hasta la hartura.  Los hizo entrar por las santas fronteras,  hasta 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BBE0E3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333399">
                      <a:lumMod val="50000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                                         el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BBE0E3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333399">
                      <a:lumMod val="50000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monte que su diestra 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BBE0E3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333399">
                      <a:lumMod val="50000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                                                              había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BBE0E3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333399">
                      <a:lumMod val="50000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adquirido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BBE0E3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333399">
                      <a:lumMod val="50000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.                      </a:t>
            </a:r>
            <a:endParaRPr kumimoji="0" lang="ca-E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BBE0E3">
                    <a:lumMod val="10000"/>
                    <a:alpha val="60000"/>
                  </a:srgbClr>
                </a:glow>
                <a:outerShdw blurRad="50800" dist="38100" dir="10800000" algn="r" rotWithShape="0">
                  <a:srgbClr val="333399">
                    <a:lumMod val="50000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5302" y="4011828"/>
            <a:ext cx="3843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El Señor les dio un trigo del cielo</a:t>
            </a:r>
            <a:endParaRPr kumimoji="0" lang="ca-E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4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8" y="403103"/>
            <a:ext cx="8328476" cy="59367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2" y="350850"/>
            <a:ext cx="3560064" cy="1070414"/>
          </a:xfrm>
          <a:prstGeom prst="roundRect">
            <a:avLst/>
          </a:prstGeom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438285" y="547602"/>
            <a:ext cx="3350824" cy="676910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CONTEMPLATIO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¿Qué me lleva a hacer el texto?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75097" y="621573"/>
            <a:ext cx="1890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75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Blk BT" panose="020B0904030502020204" pitchFamily="34" charset="0"/>
                <a:ea typeface="+mn-ea"/>
                <a:cs typeface="+mn-cs"/>
              </a:rPr>
              <a:t>Motivación: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s721 Blk BT" panose="020B0904030502020204" pitchFamily="34" charset="0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02570" y="1499343"/>
            <a:ext cx="83458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Algunos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pensamientos y convicciones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                                                     san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Vicente sobre la Eucaristía:</a:t>
            </a: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 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Pues bien, como el Hijo de Dios, que en la santa Eucaristía se da a sí mismo, lo deseó con un deseo tan ardiente, ¿no es justo que el alma que desee recibir este soberano bien, lo desee con todo corazón? </a:t>
            </a:r>
            <a:r>
              <a:rPr kumimoji="0" lang="es-PE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(IX, 312)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“... un medio para adquirir y acrecentar también el amor a Dios es la recepción de los santos sacramentos, especialmente de la santa eucaristía.  Es imposible que nos acerquemos al fuego sin </a:t>
            </a: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quemarnos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con tal que lo hagamos con las disposiciones requeridas, esto es, con el deseo de entregarnos enteramente a Dios y de pedirle ardientemente su amor.” </a:t>
            </a:r>
            <a:r>
              <a:rPr kumimoji="0" lang="es-PE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(IX, 430).  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“...la eucaristía era el pan cotidiano que nuestro Señor quiso que se le pidiese y que los primeros cristianos tenían costumbre de comulgar todos los días...” </a:t>
            </a:r>
            <a:r>
              <a:rPr kumimoji="0" lang="es-PE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S.Vicente</a:t>
            </a:r>
            <a:r>
              <a:rPr kumimoji="0" lang="es-PE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de Paúl (XI, 73)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s721 Lt BT" pitchFamily="34" charset="0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1720" y="4869160"/>
            <a:ext cx="8018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709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a3/06/7d/a3067dee27591b86b55602df48e1d9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05" y="385553"/>
            <a:ext cx="8199605" cy="5962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390711" y="741457"/>
            <a:ext cx="8314192" cy="16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Viendo que Jesús es el Pan de Vida,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¿qué voy a hacer para que mi 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participación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19453" y="385553"/>
            <a:ext cx="2806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  <a:ea typeface="+mn-ea"/>
                <a:cs typeface="+mn-cs"/>
              </a:rPr>
              <a:t>Compromiso: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007046" y="4902925"/>
            <a:ext cx="7235188" cy="123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en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la Eucaristía sea más vivencial y comprometida?</a:t>
            </a:r>
          </a:p>
        </p:txBody>
      </p:sp>
    </p:spTree>
    <p:extLst>
      <p:ext uri="{BB962C8B-B14F-4D97-AF65-F5344CB8AC3E}">
        <p14:creationId xmlns:p14="http://schemas.microsoft.com/office/powerpoint/2010/main" val="2172700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acol Internacion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5248" y="435032"/>
            <a:ext cx="8211071" cy="58961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3441607" y="696641"/>
            <a:ext cx="5306857" cy="532969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  <a:t>Señor Jesús, Tú que nos invitas a no quedarnos solo en las cosas superficiales, en las cosas pasajeras, en aquello que hoy está y mañana pasa,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  <a:t>para colocarnos en la perspectiva de la vida eterna, haciéndonos ver la necesidad de buscar en ti el alimento que perdura y permanece  para la vida eterna,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  <a:t>es que te pedimos que nos sensibilices a tu Palabra, 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539552" y="5013176"/>
            <a:ext cx="8208912" cy="12241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 CENA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94784" y="435031"/>
            <a:ext cx="26132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75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Oración final </a:t>
            </a:r>
            <a:endParaRPr kumimoji="0" lang="es-ES" sz="2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75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4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700"/>
                            </p:stCondLst>
                            <p:childTnLst>
                              <p:par>
                                <p:cTn id="11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2" y="408970"/>
            <a:ext cx="8286312" cy="59380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3201398" y="487347"/>
            <a:ext cx="5433341" cy="5248715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  <a:t>a tu acción en nosotros para que así te busquemos y así encontremos en ti la razón y el fundamento de todo lo que somos,  </a:t>
            </a:r>
            <a:r>
              <a:rPr kumimoji="0" lang="es-P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  <a:t>buscando </a:t>
            </a: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  <a:t>adherirnos a ti para vivir desde ya en unión y </a:t>
            </a:r>
            <a:r>
              <a:rPr kumimoji="0" lang="es-P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  <a:t>comunión  </a:t>
            </a: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  <a:t>contigo siendo Tú la razón de todo lo que somos y hacemos.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  <a:t>Ayúdanos Señor a dejarnos transformar por ti para que Tú nos unas siempre más a ti. 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  <a:t>Que así sea.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Swis721 BT" panose="020B0504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Swis721 BT" panose="020B0504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Swis721 BT" panose="020B0504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Swis721 BT" panose="020B0504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Swis721 BT" panose="020B0504020202020204" pitchFamily="34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539552" y="5013176"/>
            <a:ext cx="8208912" cy="12241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 CENA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300"/>
                            </p:stCondLst>
                            <p:childTnLst>
                              <p:par>
                                <p:cTn id="11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2" y="406254"/>
            <a:ext cx="8267047" cy="59335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019962" y="6209156"/>
            <a:ext cx="5256584" cy="461665"/>
          </a:xfrm>
          <a:prstGeom prst="rect">
            <a:avLst/>
          </a:prstGeom>
          <a:solidFill>
            <a:srgbClr val="4A641B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Texto de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Lectio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Divina:  Padre César Chávez 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Alva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(Chuno)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C.ongregación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Power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Point :  Sor Pilar Caycho Vela  - Hija de la Caridad de San Vicente de Paúl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660881" y="600608"/>
            <a:ext cx="3051148" cy="257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lonna MT" panose="04020805060202030203" pitchFamily="82" charset="0"/>
                <a:ea typeface="+mn-ea"/>
                <a:cs typeface="+mn-cs"/>
              </a:rPr>
              <a:t>¡OH, MARÍA SIN PECADO CONCEBIDA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lonna MT" panose="04020805060202030203" pitchFamily="82" charset="0"/>
              <a:ea typeface="+mn-ea"/>
              <a:cs typeface="+mn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5550744" y="827146"/>
            <a:ext cx="3051148" cy="257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lonna MT" panose="04020805060202030203" pitchFamily="82" charset="0"/>
                <a:ea typeface="+mn-ea"/>
                <a:cs typeface="+mn-cs"/>
              </a:rPr>
              <a:t>RUEGA POR NOSOTROS, QUE RECURRIMOS A TI !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lonna MT" panose="04020805060202030203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36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6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9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125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405544"/>
            <a:ext cx="8287512" cy="59255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1" name="10 Rectángulo"/>
          <p:cNvSpPr/>
          <p:nvPr/>
        </p:nvSpPr>
        <p:spPr>
          <a:xfrm>
            <a:off x="3315838" y="422962"/>
            <a:ext cx="28404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AMBIENTACIÓN: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353635" y="1281740"/>
            <a:ext cx="43026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2190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Las personas humanas estamos buscando, incluso sin saberlo, respuestas a nuestra existencia, sentido a nuestras vidas.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2190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Las cosas, por muy importantes que sean, no nos dejan satisfechos.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Jesús es la respuesta, la solución definitiva; Él así lo afirma:  “Yo soy el pan de vida”.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Celebremos este encuentro con verdadero hambre y sed de encontrarnos con el Señor.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42190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9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 Última Cena - foto de stock | Crushpix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1" y="387901"/>
            <a:ext cx="8297303" cy="59606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51429" y="794534"/>
            <a:ext cx="3494430" cy="2674807"/>
          </a:xfrm>
        </p:spPr>
        <p:txBody>
          <a:bodyPr/>
          <a:lstStyle/>
          <a:p>
            <a:pPr>
              <a:buNone/>
            </a:pPr>
            <a:r>
              <a:rPr lang="es-ES_tradnl" sz="2400" i="1" dirty="0" smtClean="0">
                <a:solidFill>
                  <a:schemeClr val="bg1"/>
                </a:solidFill>
                <a:effectLst>
                  <a:glow rad="139700">
                    <a:srgbClr val="040404">
                      <a:alpha val="40000"/>
                    </a:srgbClr>
                  </a:glow>
                  <a:outerShdw blurRad="50800" dist="38100" algn="l" rotWithShape="0">
                    <a:prstClr val="black">
                      <a:alpha val="36000"/>
                    </a:prstClr>
                  </a:outerShdw>
                </a:effectLst>
                <a:latin typeface="Berlin Sans FB" pitchFamily="34" charset="0"/>
              </a:rPr>
              <a:t> </a:t>
            </a:r>
            <a:r>
              <a:rPr lang="es-ES" sz="2400" dirty="0" smtClean="0">
                <a:solidFill>
                  <a:schemeClr val="bg1"/>
                </a:solidFill>
                <a:effectLst>
                  <a:glow rad="139700">
                    <a:srgbClr val="040404">
                      <a:alpha val="40000"/>
                    </a:srgbClr>
                  </a:glow>
                  <a:outerShdw blurRad="50800" dist="38100" algn="l" rotWithShape="0">
                    <a:prstClr val="black">
                      <a:alpha val="36000"/>
                    </a:prstClr>
                  </a:outerShdw>
                </a:effectLst>
                <a:latin typeface="Berlin Sans FB" pitchFamily="34" charset="0"/>
              </a:rPr>
              <a:t>Nuestros padres tomaron el maná en el desierto pero nosotros  te confesamos a ti, oh Cristo, como el verdadero pan que         baja del cielo.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435070" y="332869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  <a:t>1. Oración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  <a:t>inicial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5254034" y="865077"/>
            <a:ext cx="3494430" cy="243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_tradnl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040404">
                      <a:alpha val="40000"/>
                    </a:srgbClr>
                  </a:glow>
                  <a:outerShdw blurRad="50800" dist="38100" algn="l" rotWithShape="0">
                    <a:prstClr val="black">
                      <a:alpha val="36000"/>
                    </a:prst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  <a:t> 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040404">
                      <a:alpha val="40000"/>
                    </a:srgbClr>
                  </a:glow>
                  <a:outerShdw blurRad="50800" dist="38100" algn="l" rotWithShape="0">
                    <a:prstClr val="black">
                      <a:alpha val="36000"/>
                    </a:prst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  <a:t>Te confesamos y te elegimos sólo a ti, como alimento verdadero, capaz de saciar a fondo nuestra hambre infinita de Dios.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52151" y="5063366"/>
            <a:ext cx="8095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Ten compasión de nosotros, que nos acercamos a tu misterio:       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 renuévanos según tu imagen,  oh Cristo, hombre nuevo, en la justicia y en la santidad.</a:t>
            </a:r>
          </a:p>
        </p:txBody>
      </p:sp>
    </p:spTree>
    <p:extLst>
      <p:ext uri="{BB962C8B-B14F-4D97-AF65-F5344CB8AC3E}">
        <p14:creationId xmlns:p14="http://schemas.microsoft.com/office/powerpoint/2010/main" val="98843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9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8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1" y="404663"/>
            <a:ext cx="8301994" cy="5978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50121" y="404664"/>
            <a:ext cx="3878039" cy="229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al recibirte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en la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Eucaristía  que nuestro corazón desborde  de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aquel                 fruto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, 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  aquel                            bien que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acá 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                 nos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regalas: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5239842" y="404664"/>
            <a:ext cx="3512273" cy="229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El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amor que nos acerca a todos y nos hace hermanos de todos en la comunión de tu cuerpo y sangre.  Amén.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73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1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ways Remember H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3" y="388735"/>
            <a:ext cx="8234632" cy="59372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00105" y="1492681"/>
            <a:ext cx="2317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ekton Pro" panose="020F0603020208020904" pitchFamily="34" charset="0"/>
                <a:ea typeface="+mn-ea"/>
                <a:cs typeface="Raavi" pitchFamily="2"/>
              </a:rPr>
              <a:t>Motivación:</a:t>
            </a:r>
            <a:endParaRPr kumimoji="0" lang="es-ES_tradnl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Raavi" pitchFamily="2"/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353812" y="3832948"/>
            <a:ext cx="84134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Raavi" pitchFamily="2"/>
              </a:rPr>
              <a:t>Jesús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Raavi" pitchFamily="2"/>
              </a:rPr>
              <a:t>se va revelando progresivamente como el verdadero pan del cielo del que debe alimentarse el mundo entero . Dios ha preparado en Cristo, una manera especial de atender a las necesidades y proporcionar la vida al ser humano. Él nos nutre de su mismo amor y de su entrega.  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Raavi" pitchFamily="2"/>
              </a:rPr>
              <a:t>Escuchemos:</a:t>
            </a:r>
            <a:endParaRPr kumimoji="0" lang="es-ES_tradnl" sz="2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Raavi" pitchFamily="2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3" y="388735"/>
            <a:ext cx="3560064" cy="887104"/>
          </a:xfrm>
          <a:prstGeom prst="roundRect">
            <a:avLst/>
          </a:prstGeom>
        </p:spPr>
      </p:pic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700105" y="479228"/>
            <a:ext cx="3303162" cy="531364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LECTIO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109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¿Qué dice el texto? Juan 6, 24-35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rgbClr val="010914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019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0374" y="4972593"/>
            <a:ext cx="83178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En aquel tiempo, cuando la gente vio que ni Jesús ni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sus discípulos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estaban allí,                                                                       se embarcaron y fueron a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Cafarnaum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en busca de Jesús. 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EEECE1">
                    <a:lumMod val="1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ras Demi ITC" pitchFamily="34" charset="0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584138" y="624839"/>
            <a:ext cx="2815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Juan 6, 24-35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9" descr="C:\Documents and Settings\User\My Documents\_Mariasun\Fe y Vida DVD\30.000 Imágenes\Imágenes Bíblicas\Jesús 08 Milagros\Pesca.Zeffirelli .jpg"/>
          <p:cNvPicPr>
            <a:picLocks noChangeAspect="1" noChangeArrowheads="1"/>
          </p:cNvPicPr>
          <p:nvPr/>
        </p:nvPicPr>
        <p:blipFill>
          <a:blip r:embed="rId2"/>
          <a:srcRect l="2343" r="3125"/>
          <a:stretch>
            <a:fillRect/>
          </a:stretch>
        </p:blipFill>
        <p:spPr bwMode="auto">
          <a:xfrm>
            <a:off x="460374" y="371418"/>
            <a:ext cx="8244355" cy="468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CuadroTexto 2"/>
          <p:cNvSpPr txBox="1"/>
          <p:nvPr/>
        </p:nvSpPr>
        <p:spPr>
          <a:xfrm>
            <a:off x="495590" y="394006"/>
            <a:ext cx="353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Juan 6, 24-35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8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9" y="375521"/>
            <a:ext cx="8266176" cy="4789460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391837" y="5164981"/>
            <a:ext cx="8429946" cy="98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Al encontrarlo en la otro orilla, le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preguntaron:           -“Maestro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, ¿cuándo has venido aquí?”.</a:t>
            </a:r>
          </a:p>
        </p:txBody>
      </p:sp>
    </p:spTree>
    <p:extLst>
      <p:ext uri="{BB962C8B-B14F-4D97-AF65-F5344CB8AC3E}">
        <p14:creationId xmlns:p14="http://schemas.microsoft.com/office/powerpoint/2010/main" val="41340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1234</Words>
  <Application>Microsoft Office PowerPoint</Application>
  <PresentationFormat>Presentación en pantalla (4:3)</PresentationFormat>
  <Paragraphs>105</Paragraphs>
  <Slides>38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30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38</vt:i4>
      </vt:variant>
    </vt:vector>
  </HeadingPairs>
  <TitlesOfParts>
    <vt:vector size="73" baseType="lpstr">
      <vt:lpstr>Algerian</vt:lpstr>
      <vt:lpstr>AR CENA</vt:lpstr>
      <vt:lpstr>Arial</vt:lpstr>
      <vt:lpstr>Arial Black</vt:lpstr>
      <vt:lpstr>Arial Narrow</vt:lpstr>
      <vt:lpstr>Arial Rounded MT Bold</vt:lpstr>
      <vt:lpstr>Arial Unicode MS</vt:lpstr>
      <vt:lpstr>Berlin Sans FB</vt:lpstr>
      <vt:lpstr>Bodoni MT</vt:lpstr>
      <vt:lpstr>Britannic Bold</vt:lpstr>
      <vt:lpstr>Calibri</vt:lpstr>
      <vt:lpstr>Colonna MT</vt:lpstr>
      <vt:lpstr>Eras Demi ITC</vt:lpstr>
      <vt:lpstr>Eras Medium ITC</vt:lpstr>
      <vt:lpstr>Kristen ITC</vt:lpstr>
      <vt:lpstr>Matura MT Script Capitals</vt:lpstr>
      <vt:lpstr>Poor Richard</vt:lpstr>
      <vt:lpstr>Raavi</vt:lpstr>
      <vt:lpstr>Rockwell</vt:lpstr>
      <vt:lpstr>Rockwell Condensed</vt:lpstr>
      <vt:lpstr>Script MT Bold</vt:lpstr>
      <vt:lpstr>Segoe UI Semibold</vt:lpstr>
      <vt:lpstr>Swis721 Blk BT</vt:lpstr>
      <vt:lpstr>Swis721 BlkCn BT</vt:lpstr>
      <vt:lpstr>Swis721 BT</vt:lpstr>
      <vt:lpstr>Swis721 Lt BT</vt:lpstr>
      <vt:lpstr>Tekton Pro</vt:lpstr>
      <vt:lpstr>Times</vt:lpstr>
      <vt:lpstr>Times New Roman</vt:lpstr>
      <vt:lpstr>Wingdings</vt:lpstr>
      <vt:lpstr>Diseño predeterminado</vt:lpstr>
      <vt:lpstr>1_Tema de Office</vt:lpstr>
      <vt:lpstr>2_Tema de Office</vt:lpstr>
      <vt:lpstr>En blanco</vt:lpstr>
      <vt:lpstr>1_Diseño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</cp:revision>
  <dcterms:created xsi:type="dcterms:W3CDTF">2021-07-26T16:07:26Z</dcterms:created>
  <dcterms:modified xsi:type="dcterms:W3CDTF">2021-07-26T16:09:40Z</dcterms:modified>
</cp:coreProperties>
</file>