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9D09E-9661-4963-A1C3-75F4CD834AE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01675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A52E-0760-410E-887D-C906058B689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7650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2C1FB-9898-4907-A441-66FED914271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397910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F6D51-E714-4F4F-B9F0-331D960A0C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9128539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A26F4-2EC8-463E-9173-B240D527482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513575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27BAE-0DAD-4C43-A15B-92C02981E99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4142636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ADBBC-C611-4233-99C4-64641E99491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491225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6E8E6-F048-4E8E-8581-3EB3B1EB92E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7260304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6223D-DF0F-4D1B-9FE8-F1A38BB01DA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5201662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336EC-9484-4668-BB2E-D235C2A8EC2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7617884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C3EF1-C5B8-4ADD-8DFB-D94B2839872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1664622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97CAB-98ED-41DB-BBE5-FB8C1CDDB28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344708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F18EB-EBE6-4EBB-B3F2-81FB2410547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7440879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B0E8D-3D37-44E4-98A9-AEF09231B45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0355239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BC455-2073-4E78-810B-EAC8B849757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5222921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419A6-9050-46FE-8AA3-29FB2C31107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671121"/>
      </p:ext>
    </p:extLst>
  </p:cSld>
  <p:clrMapOvr>
    <a:masterClrMapping/>
  </p:clrMapOvr>
  <p:transition spd="slow" advClick="0" advTm="20000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10A31-E709-47C6-89FA-A31D1CCAC99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650893"/>
      </p:ext>
    </p:extLst>
  </p:cSld>
  <p:clrMapOvr>
    <a:masterClrMapping/>
  </p:clrMapOvr>
  <p:transition spd="slow" advClick="0" advTm="20000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80B8F1-0091-4D07-88FD-F659CFD100E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471569"/>
      </p:ext>
    </p:extLst>
  </p:cSld>
  <p:clrMapOvr>
    <a:masterClrMapping/>
  </p:clrMapOvr>
  <p:transition spd="slow" advClick="0" advTm="20000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6203D-370F-4F4D-9EBF-93E41ECC515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433945"/>
      </p:ext>
    </p:extLst>
  </p:cSld>
  <p:clrMapOvr>
    <a:masterClrMapping/>
  </p:clrMapOvr>
  <p:transition spd="slow" advClick="0" advTm="20000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239F7-5182-4CAA-AC18-9DE9A677978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775970"/>
      </p:ext>
    </p:extLst>
  </p:cSld>
  <p:clrMapOvr>
    <a:masterClrMapping/>
  </p:clrMapOvr>
  <p:transition spd="slow" advClick="0" advTm="20000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34217-9808-4537-809B-74BFBC1EA8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984540"/>
      </p:ext>
    </p:extLst>
  </p:cSld>
  <p:clrMapOvr>
    <a:masterClrMapping/>
  </p:clrMapOvr>
  <p:transition spd="slow" advClick="0" advTm="20000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6B9F5-F697-40CB-85D6-6A7EB55F607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992135"/>
      </p:ext>
    </p:extLst>
  </p:cSld>
  <p:clrMapOvr>
    <a:masterClrMapping/>
  </p:clrMapOvr>
  <p:transition spd="slow" advClick="0" advTm="20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D1D73-65EA-49DE-9F90-22FAD9711F4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502916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3D9FE-6FAF-4A59-A25B-6CB955BB7A1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883138"/>
      </p:ext>
    </p:extLst>
  </p:cSld>
  <p:clrMapOvr>
    <a:masterClrMapping/>
  </p:clrMapOvr>
  <p:transition spd="slow" advClick="0" advTm="20000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F7043-3C4E-4DFE-B986-EC8DF06DC50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632392"/>
      </p:ext>
    </p:extLst>
  </p:cSld>
  <p:clrMapOvr>
    <a:masterClrMapping/>
  </p:clrMapOvr>
  <p:transition spd="slow" advClick="0" advTm="20000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03E7B9-89FD-498A-A71B-17FE83608E3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413216"/>
      </p:ext>
    </p:extLst>
  </p:cSld>
  <p:clrMapOvr>
    <a:masterClrMapping/>
  </p:clrMapOvr>
  <p:transition spd="slow" advClick="0" advTm="20000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B00C49-CEDD-4F49-B179-5DD33874D32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908018"/>
      </p:ext>
    </p:extLst>
  </p:cSld>
  <p:clrMapOvr>
    <a:masterClrMapping/>
  </p:clrMapOvr>
  <p:transition spd="slow" advClick="0" advTm="20000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F814A-340E-4529-A57B-2874FC699EA7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905172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3DFC6-C966-4D85-91F5-DC6B3342C51E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719868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37AEA-82DA-4598-B743-B7355BA4787D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256945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12B66-FC13-48F4-97B2-60A6E901D5C9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391918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46D2F-37B6-4768-8235-EFA193E254F0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927068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D7BA3-7BEF-4CE3-BF08-5156FDF15156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79493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C8564-64C9-4CB7-89CD-6F16D108D57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51177"/>
      </p:ext>
    </p:extLst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9FD1A-782C-45C6-9E28-6D95E0060052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57482"/>
      </p:ext>
    </p:extLst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E575F-3617-419C-904C-4433498ADCC0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709911"/>
      </p:ext>
    </p:extLst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9E7AD-A5C9-4F48-BD76-192F6950B943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268093"/>
      </p:ext>
    </p:extLst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35CDFE-8695-4314-98F4-692564EEF293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722849"/>
      </p:ext>
    </p:extLst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F796C-3565-408A-A0FB-8F3C31752D5A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03372"/>
      </p:ext>
    </p:extLst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9E1531-0053-4B9B-8522-5AFDFB32C18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34456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B41A7-1668-4CD1-9C8B-72550F2F2C7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565835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94175-F1DF-4ED6-A73E-E3C3702FFF1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131993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55BFB-927F-4F84-ADA7-8EF65A59A87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733666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55577-CCB5-4FE4-B257-3DB0F316E6C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06837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32398E-08D6-4B88-A12E-EF1606BA278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62109"/>
      </p:ext>
    </p:extLst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E0A6F-3126-43E9-AEBF-45813DE790E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876715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AAD26-F72A-431C-97A7-6D6B4A81144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058227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65EC30-8117-40B2-9371-E8CBB32B0C6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73343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2EE4E-AE33-4B6B-BEC1-1720FEBA0E2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820618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CBEE9-D02E-42FE-BB31-F3142BC02F2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429681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19012-B789-457A-AF45-E5BF7AF484D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88919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BB05C-72FD-44F9-BA08-DF4300B1A0E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49835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FFBDC-1F79-410B-98AC-2361910A933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08966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CFF8C-58C3-4A4D-A0AA-4ABC87FF9B4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333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9343A-AB42-49EE-8233-F6B6C926546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0218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17794-C84C-487B-B127-EEC43BF2F31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34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772060-8E59-4BF9-A058-46C4762D223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776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4DE87-F897-41FD-826E-533D0549C6D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77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20000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33BAE4-5C85-4A77-9B49-F899AA78EAB8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02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/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/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/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107DE-7D9B-4061-AD87-BFB9EBDE6A8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54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405539"/>
            <a:ext cx="8212183" cy="60649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8" name="Rectángulo 17"/>
          <p:cNvSpPr/>
          <p:nvPr/>
        </p:nvSpPr>
        <p:spPr>
          <a:xfrm>
            <a:off x="6490428" y="6044117"/>
            <a:ext cx="203132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Imagen: P. Erick Félix, CM </a:t>
            </a:r>
            <a:endParaRPr kumimoji="0" lang="es-PE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884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Ria1.wav"/>
          </p:stSnd>
        </p:sndAc>
      </p:transition>
    </mc:Choice>
    <mc:Fallback xmlns="">
      <p:transition spd="slow">
        <p:fade/>
        <p:sndAc>
          <p:stSnd loop="1">
            <p:snd r:embed="rId4" name="Ria1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88/45/f8/8845f87d6443933afc7a03654f945b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8"/>
          <a:stretch/>
        </p:blipFill>
        <p:spPr bwMode="auto">
          <a:xfrm>
            <a:off x="471978" y="418011"/>
            <a:ext cx="8175633" cy="60325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22812" y="5400617"/>
            <a:ext cx="6751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Jesús se fue con él, acompañado de mucha gente que lo apretujaba.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1379" r="9839" b="3297"/>
          <a:stretch/>
        </p:blipFill>
        <p:spPr>
          <a:xfrm>
            <a:off x="471978" y="418010"/>
            <a:ext cx="8175633" cy="4850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7822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88/45/f8/8845f87d6443933afc7a03654f945b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2" b="12939"/>
          <a:stretch/>
        </p:blipFill>
        <p:spPr bwMode="auto">
          <a:xfrm>
            <a:off x="451656" y="409302"/>
            <a:ext cx="8238675" cy="60524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9736" y="314257"/>
            <a:ext cx="817481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Había una mujer que, padecía flujos de sangre desde hacía doce años, Muchos médicos la habían sometido a toda clase de </a:t>
            </a:r>
            <a:r>
              <a:rPr kumimoji="0" lang="es-PE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tratamientos, </a:t>
            </a:r>
            <a:r>
              <a:rPr kumimoji="0" lang="es-P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se había puesto peor. 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Oyó hablar de Jesús y</a:t>
            </a: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s-E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acercandose</a:t>
            </a:r>
            <a:endParaRPr kumimoji="0" lang="es-ES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0696" y="5448423"/>
            <a:ext cx="81748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detrás , entre la gente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le tocó el manto,</a:t>
            </a:r>
            <a:r>
              <a:rPr kumimoji="0" lang="es-E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pensando que con sólo tocarle el vestido se curaría.</a:t>
            </a:r>
            <a:endParaRPr kumimoji="0" lang="es-ES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5" y="2052134"/>
            <a:ext cx="8174820" cy="33962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7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88/45/f8/8845f87d6443933afc7a03654f945b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9"/>
          <a:stretch/>
        </p:blipFill>
        <p:spPr bwMode="auto">
          <a:xfrm>
            <a:off x="450230" y="450390"/>
            <a:ext cx="8238675" cy="59852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1964" y="5298978"/>
            <a:ext cx="81523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4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Inmediatamente se secó la fuente de sus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4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hemorragias,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400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notó que su cuerpo estaba curado.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6" y="465536"/>
            <a:ext cx="8238675" cy="47834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41286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88/45/f8/8845f87d6443933afc7a03654f945b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7" b="12938"/>
          <a:stretch/>
        </p:blipFill>
        <p:spPr bwMode="auto">
          <a:xfrm>
            <a:off x="470262" y="400594"/>
            <a:ext cx="8188141" cy="60573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Resultado de imagen para Jesus dice discipulos quien lo habia toc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" y="1709837"/>
            <a:ext cx="8188141" cy="3680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55797" y="400594"/>
            <a:ext cx="8366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Jesús notando que había salido fuerza de él, se volvió enseguida, en medio de la gente preguntando: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“¿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Quién me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 tocado el manto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?”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Los discípulos le contestaron: 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1867" y="5323438"/>
            <a:ext cx="836653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s-P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Ves como te apretuja la gente y preguntas</a:t>
            </a:r>
            <a:r>
              <a:rPr kumimoji="0" lang="es-PE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¿</a:t>
            </a:r>
            <a:r>
              <a:rPr kumimoji="0" lang="es-PE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Quién me ha tocado?” Él seguía mirando alrededor, para ver quién había sido.</a:t>
            </a:r>
            <a:endParaRPr kumimoji="0" lang="es-ES" sz="25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88/45/f8/8845f87d6443933afc7a03654f945b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1" b="12939"/>
          <a:stretch/>
        </p:blipFill>
        <p:spPr bwMode="auto">
          <a:xfrm>
            <a:off x="419728" y="452846"/>
            <a:ext cx="8238675" cy="602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8" y="1669471"/>
            <a:ext cx="8182305" cy="37324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32643" y="452846"/>
            <a:ext cx="81823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mujer se acercó asustada y temblorosa, al comprender lo que había pasado, se le echó a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2643" y="5415771"/>
            <a:ext cx="81823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pies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le confesó todo. Él le dijo: “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Hija, tu fe te </a:t>
            </a: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 curado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Vete en paz y con salud”.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88/45/f8/8845f87d6443933afc7a03654f945b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2" b="12939"/>
          <a:stretch/>
        </p:blipFill>
        <p:spPr bwMode="auto">
          <a:xfrm>
            <a:off x="415042" y="454552"/>
            <a:ext cx="8238675" cy="60420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esultado de imagen para llegaron de la sinagoga buscando a Jairo jefe de la sinago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7" y="1952758"/>
            <a:ext cx="8219740" cy="35423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03313" y="5451564"/>
            <a:ext cx="8462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Jesús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alcanzó a oír lo que hablaban y le dijo al jefe de la sinagoga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temas; basta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tengas fe”.</a:t>
            </a:r>
          </a:p>
        </p:txBody>
      </p:sp>
      <p:sp>
        <p:nvSpPr>
          <p:cNvPr id="6" name="3 Rectángulo"/>
          <p:cNvSpPr/>
          <p:nvPr/>
        </p:nvSpPr>
        <p:spPr>
          <a:xfrm>
            <a:off x="380571" y="384883"/>
            <a:ext cx="82731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Todavía estaba hablando, cuando llegaron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casa del jefe de la sinagoga para decirle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s-E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“Tu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hija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ha muerto. ¿Para qué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molestar más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 Maestro?”. </a:t>
            </a:r>
          </a:p>
        </p:txBody>
      </p:sp>
    </p:spTree>
    <p:extLst>
      <p:ext uri="{BB962C8B-B14F-4D97-AF65-F5344CB8AC3E}">
        <p14:creationId xmlns:p14="http://schemas.microsoft.com/office/powerpoint/2010/main" val="11081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88/45/f8/8845f87d6443933afc7a03654f945b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6" b="12939"/>
          <a:stretch/>
        </p:blipFill>
        <p:spPr bwMode="auto">
          <a:xfrm>
            <a:off x="463639" y="470263"/>
            <a:ext cx="8238675" cy="60242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esultado de imagen para Jesus camino a la casa de Jai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6" b="12930"/>
          <a:stretch/>
        </p:blipFill>
        <p:spPr bwMode="auto">
          <a:xfrm>
            <a:off x="463639" y="2063931"/>
            <a:ext cx="8187414" cy="33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3639" y="512388"/>
            <a:ext cx="818741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1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permitió que lo acompañara nadie, más que Pedro, Santiago y Juan, el hermano  de Santiago.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1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Llegaron a casa del jefe de la sinagoga y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1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encontró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31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30884" y="5451566"/>
            <a:ext cx="5675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1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1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alboroto de los que lloraban y se lamentaban a gritos. </a:t>
            </a:r>
          </a:p>
        </p:txBody>
      </p:sp>
    </p:spTree>
    <p:extLst>
      <p:ext uri="{BB962C8B-B14F-4D97-AF65-F5344CB8AC3E}">
        <p14:creationId xmlns:p14="http://schemas.microsoft.com/office/powerpoint/2010/main" val="15201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88/45/f8/8845f87d6443933afc7a03654f945b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" b="12939"/>
          <a:stretch/>
        </p:blipFill>
        <p:spPr bwMode="auto">
          <a:xfrm>
            <a:off x="454564" y="418012"/>
            <a:ext cx="8203839" cy="60437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19728" y="500160"/>
            <a:ext cx="80624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Entró y les dijo: “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¿Qué alboroto y que lloros son éstos?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niña no está muerta; está dormida”.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reían de él.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3" y="2112963"/>
            <a:ext cx="8210465" cy="4366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4973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88/45/f8/8845f87d6443933afc7a03654f945b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" b="12939"/>
          <a:stretch/>
        </p:blipFill>
        <p:spPr bwMode="auto">
          <a:xfrm>
            <a:off x="428807" y="452846"/>
            <a:ext cx="8238675" cy="59722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sultado de imagen para La niÃ±a no estÃ¡ muerta; estÃ¡ dormida y se reian de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6" y="2151529"/>
            <a:ext cx="8177056" cy="32739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8807" y="359229"/>
            <a:ext cx="82156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Pero él echó fuera a todos y, con el padre y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madre  de la niña,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cogió de la mano y le dijo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            –</a:t>
            </a:r>
            <a:r>
              <a:rPr kumimoji="0" lang="es-E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Talitha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kum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(que significa: “Contigo hablo, niña, levántate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”).                                         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1790" y="5448224"/>
            <a:ext cx="82156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niña se levantó inmediatamente y comenzó a caminar; tenía doce años </a:t>
            </a:r>
          </a:p>
        </p:txBody>
      </p:sp>
    </p:spTree>
    <p:extLst>
      <p:ext uri="{BB962C8B-B14F-4D97-AF65-F5344CB8AC3E}">
        <p14:creationId xmlns:p14="http://schemas.microsoft.com/office/powerpoint/2010/main" val="162395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88/45/f8/8845f87d6443933afc7a03654f945b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" b="12939"/>
          <a:stretch/>
        </p:blipFill>
        <p:spPr bwMode="auto">
          <a:xfrm>
            <a:off x="419728" y="435429"/>
            <a:ext cx="8238675" cy="60437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ldsblogs.com/files/2014/10/jesus-raises-daughter-of-jairus-949188-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2133599"/>
            <a:ext cx="8212913" cy="43455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8700" y="435428"/>
            <a:ext cx="82129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se quedaron totalmente admirados. Les insistió en que nadie se enterase; y les dijo que dieran de comer a la niña.   </a:t>
            </a:r>
          </a:p>
        </p:txBody>
      </p:sp>
    </p:spTree>
    <p:extLst>
      <p:ext uri="{BB962C8B-B14F-4D97-AF65-F5344CB8AC3E}">
        <p14:creationId xmlns:p14="http://schemas.microsoft.com/office/powerpoint/2010/main" val="26626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n confianza, hija, tu fe te ha salv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747" y="411026"/>
            <a:ext cx="8193572" cy="60560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34"/>
          <p:cNvGrpSpPr>
            <a:grpSpLocks/>
          </p:cNvGrpSpPr>
          <p:nvPr/>
        </p:nvGrpSpPr>
        <p:grpSpPr bwMode="auto">
          <a:xfrm>
            <a:off x="462748" y="425218"/>
            <a:ext cx="4233639" cy="585006"/>
            <a:chOff x="1382" y="403"/>
            <a:chExt cx="5696" cy="863"/>
          </a:xfrm>
        </p:grpSpPr>
        <p:sp>
          <p:nvSpPr>
            <p:cNvPr id="10" name="Rectangle 135"/>
            <p:cNvSpPr>
              <a:spLocks noChangeArrowheads="1"/>
            </p:cNvSpPr>
            <p:nvPr/>
          </p:nvSpPr>
          <p:spPr bwMode="auto">
            <a:xfrm>
              <a:off x="1382" y="403"/>
              <a:ext cx="5696" cy="863"/>
            </a:xfrm>
            <a:prstGeom prst="rect">
              <a:avLst/>
            </a:prstGeom>
            <a:solidFill>
              <a:srgbClr val="00B050"/>
            </a:solidFill>
            <a:ln w="12700" cmpd="sng">
              <a:solidFill>
                <a:schemeClr val="accent6">
                  <a:lumMod val="100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6">
                  <a:lumMod val="50000"/>
                  <a:lumOff val="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Text Box 136"/>
            <p:cNvSpPr txBox="1">
              <a:spLocks noChangeArrowheads="1"/>
            </p:cNvSpPr>
            <p:nvPr/>
          </p:nvSpPr>
          <p:spPr bwMode="auto">
            <a:xfrm>
              <a:off x="2523" y="494"/>
              <a:ext cx="4404" cy="6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190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C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LECTIO  </a:t>
              </a:r>
              <a:r>
                <a:rPr kumimoji="0" lang="es-ES_trad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C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DIVINA –  DOMINGO </a:t>
              </a:r>
              <a:r>
                <a:rPr kumimoji="0" lang="es-ES_tradnl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C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13° TO- Ciclo  </a:t>
              </a:r>
              <a:r>
                <a:rPr kumimoji="0" lang="es-ES_trad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C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“B”</a:t>
              </a:r>
              <a:endPara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4C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endParaRPr>
            </a:p>
            <a:p>
              <a:pPr marL="0" marR="0" lvl="0" indent="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1200" cap="none" spc="0" normalizeH="0" baseline="0" noProof="0" dirty="0">
                  <a:ln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lumMod val="50000"/>
                        <a:alpha val="40000"/>
                      </a:srgbClr>
                    </a:outerShdw>
                  </a:effectLst>
                  <a:uLnTx/>
                  <a:uFillTx/>
                  <a:latin typeface="Times New Roman"/>
                  <a:ea typeface="Times New Roman" panose="02020603050405020304" pitchFamily="18" charset="0"/>
                  <a:cs typeface="+mn-cs"/>
                </a:rPr>
                <a:t>“TU FE TE HA CURADO”</a:t>
              </a:r>
              <a:r>
                <a:rPr kumimoji="0" lang="es-ES_tradnl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8A21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+mn-cs"/>
                </a:rPr>
                <a:t> </a:t>
              </a:r>
              <a:endParaRPr kumimoji="0" lang="es-PE" sz="900" b="1" i="0" u="none" strike="noStrike" kern="1200" cap="none" spc="0" normalizeH="0" baseline="0" noProof="0" dirty="0">
                <a:ln>
                  <a:noFill/>
                </a:ln>
                <a:solidFill>
                  <a:srgbClr val="8A21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" name="Picture 137" descr="lecti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" y="499"/>
              <a:ext cx="749" cy="68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2051"/>
          <p:cNvSpPr>
            <a:spLocks noChangeArrowheads="1"/>
          </p:cNvSpPr>
          <p:nvPr/>
        </p:nvSpPr>
        <p:spPr bwMode="auto">
          <a:xfrm>
            <a:off x="462746" y="1088855"/>
            <a:ext cx="3134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Marcos 5, 21-43 </a:t>
            </a: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1065157" y="2488398"/>
            <a:ext cx="6275298" cy="1629573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TU FE TE HA </a:t>
            </a:r>
            <a:endParaRPr kumimoji="0" lang="es-ES" sz="3600" b="0" i="0" u="none" strike="noStrike" kern="10" cap="none" spc="0" normalizeH="0" baseline="0" noProof="0" dirty="0" smtClean="0">
              <a:ln w="9525"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0" cap="none" spc="0" normalizeH="0" baseline="0" noProof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CURADO</a:t>
            </a:r>
            <a:endParaRPr kumimoji="0" lang="es-ES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FF00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15" name="Rectangle 2051"/>
          <p:cNvSpPr>
            <a:spLocks noChangeArrowheads="1"/>
          </p:cNvSpPr>
          <p:nvPr/>
        </p:nvSpPr>
        <p:spPr bwMode="auto">
          <a:xfrm>
            <a:off x="5937505" y="5963345"/>
            <a:ext cx="2805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27 Junio 2021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8" y="6259814"/>
            <a:ext cx="2365453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7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3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42" fill="hold">
                                          <p:stCondLst>
                                            <p:cond delay="3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7" decel="50000" autoRev="1" fill="hold">
                                          <p:stCondLst>
                                            <p:cond delay="3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25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" y="429768"/>
            <a:ext cx="8221327" cy="6058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7 Rectángulo"/>
          <p:cNvSpPr/>
          <p:nvPr/>
        </p:nvSpPr>
        <p:spPr>
          <a:xfrm>
            <a:off x="894189" y="5392388"/>
            <a:ext cx="7306221" cy="584775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 </a:t>
            </a: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¿Con qué gestos </a:t>
            </a: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o </a:t>
            </a: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palabras?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10800000" algn="r" rotWithShape="0">
                  <a:srgbClr val="C00000"/>
                </a:outerShdw>
              </a:effectLst>
              <a:uLnTx/>
              <a:uFillTx/>
              <a:latin typeface="Rockwell Extra Bold" panose="02060903040505020403" pitchFamily="18" charset="0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118286" y="1192977"/>
            <a:ext cx="285802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60000">
                      <a:alpha val="40000"/>
                    </a:srgbClr>
                  </a:glow>
                  <a:outerShdw blurRad="50800" dist="38100" algn="l" rotWithShape="0">
                    <a:srgbClr val="320000">
                      <a:alpha val="4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• ¿</a:t>
            </a: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460000">
                      <a:alpha val="40000"/>
                    </a:srgbClr>
                  </a:glow>
                  <a:outerShdw blurRad="50800" dist="38100" algn="l" rotWithShape="0">
                    <a:srgbClr val="320000">
                      <a:alpha val="4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Cómo reacciona Jesús ante los personajes que aparecen en el texto?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460000">
                    <a:alpha val="40000"/>
                  </a:srgbClr>
                </a:glow>
                <a:outerShdw blurRad="50800" dist="38100" algn="l" rotWithShape="0">
                  <a:srgbClr val="320000">
                    <a:alpha val="40000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3 Rectángulo"/>
          <p:cNvSpPr/>
          <p:nvPr/>
        </p:nvSpPr>
        <p:spPr>
          <a:xfrm>
            <a:off x="1427731" y="373416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Preguntas  para  la  lectura: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0" y="443487"/>
            <a:ext cx="8194330" cy="60269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8 Rectángulo"/>
          <p:cNvSpPr/>
          <p:nvPr/>
        </p:nvSpPr>
        <p:spPr>
          <a:xfrm>
            <a:off x="1585389" y="5200468"/>
            <a:ext cx="6139542" cy="1200329"/>
          </a:xfrm>
          <a:prstGeom prst="rect">
            <a:avLst/>
          </a:prstGeom>
          <a:noFill/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¿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Qué actitud 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de esta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mujer 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           es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felicitada por 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el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Señor?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497874" y="365107"/>
            <a:ext cx="62181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* En </a:t>
            </a: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el encuentro con la mujer </a:t>
            </a: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            que padece </a:t>
            </a: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hemorragias, </a:t>
            </a: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¿</a:t>
            </a: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qué le </a:t>
            </a: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                                     llama la atención </a:t>
            </a:r>
            <a:r>
              <a:rPr kumimoji="0" lang="es-ES_tradnl" sz="32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 Jesús</a:t>
            </a:r>
            <a:r>
              <a:rPr kumimoji="0" lang="es-ES_tradnl" sz="3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?</a:t>
            </a:r>
            <a:endParaRPr kumimoji="0" lang="es-PE" sz="3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8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4" y="447720"/>
            <a:ext cx="8230779" cy="605758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60375" y="447720"/>
            <a:ext cx="8050871" cy="120032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/>
                <a:ea typeface="+mn-ea"/>
                <a:cs typeface="Times New Roman"/>
              </a:rPr>
              <a:t>Con la hija de Jairo,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/>
                <a:ea typeface="+mn-ea"/>
                <a:cs typeface="Times New Roman"/>
              </a:rPr>
              <a:t>¿cómo reacciona la gente ante su muerte</a:t>
            </a: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/>
                <a:ea typeface="+mn-ea"/>
                <a:cs typeface="Times New Roman"/>
              </a:rPr>
              <a:t>?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/>
              <a:ea typeface="+mn-ea"/>
              <a:cs typeface="Times New Roman"/>
            </a:endParaRPr>
          </a:p>
        </p:txBody>
      </p:sp>
      <p:sp>
        <p:nvSpPr>
          <p:cNvPr id="5" name="AutoShape 4" descr="Resultado de imagen para gente llora y grita ante la muerta de la hija de Jai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AutoShape 6" descr="Resultado de imagen para gente llora y grita ante la muerta de la hija de Jai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5 Rectángulo"/>
          <p:cNvSpPr/>
          <p:nvPr/>
        </p:nvSpPr>
        <p:spPr>
          <a:xfrm>
            <a:off x="370315" y="5298396"/>
            <a:ext cx="8050871" cy="70788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Times New Roman"/>
              </a:rPr>
              <a:t>¿</a:t>
            </a:r>
            <a:r>
              <a:rPr kumimoji="0" lang="es-PE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cript MT Bold" pitchFamily="66" charset="0"/>
                <a:ea typeface="+mn-ea"/>
                <a:cs typeface="Times New Roman"/>
              </a:rPr>
              <a:t>Qué hizo Jesús y qué les dijo?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cript MT Bold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47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441088" y="426719"/>
            <a:ext cx="8206523" cy="606116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158117" y="4878934"/>
            <a:ext cx="6505425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¿Qué le dice a la niña en arameo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?, 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34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¿Qué significa?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,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¿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Qué sentido tiene esta frase en el texto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34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34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1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" y="449730"/>
            <a:ext cx="8189976" cy="602589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39032" y="4103002"/>
            <a:ext cx="78580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dir="10800000" algn="r" rotWithShape="0">
                    <a:prstClr val="black"/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Jesús 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dir="10800000" algn="r" rotWithShape="0">
                    <a:prstClr val="black"/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sigue ofreciendo hoy dignidad y vida verdadera a quienes se acercan a él con fe. </a:t>
            </a:r>
            <a:r>
              <a:rPr kumimoji="0" lang="es-ES_tradnl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dir="10800000" algn="r" rotWithShape="0">
                    <a:prstClr val="black"/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                   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dir="10800000" algn="r" rotWithShape="0">
                    <a:prstClr val="black"/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Su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dir="10800000" algn="r" rotWithShape="0">
                    <a:prstClr val="black"/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milagro en cada uno de nosotros es, además, una invitación a extender su vida a otras personas y a otros ambientes.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76200" dir="10800000" algn="r" rotWithShape="0">
                  <a:prstClr val="black"/>
                </a:outerShdw>
              </a:effectLst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7" y="520404"/>
            <a:ext cx="2848573" cy="707136"/>
          </a:xfrm>
          <a:prstGeom prst="round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396159" y="82307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8 CuadroTexto"/>
          <p:cNvSpPr txBox="1"/>
          <p:nvPr/>
        </p:nvSpPr>
        <p:spPr>
          <a:xfrm>
            <a:off x="456317" y="1321029"/>
            <a:ext cx="232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dir="10800000" algn="r" rotWithShape="0">
                    <a:prstClr val="black"/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Motivación</a:t>
            </a: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76200" dir="10800000" algn="r" rotWithShape="0">
                    <a:prstClr val="black"/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: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76200" dir="10800000" algn="r" rotWithShape="0">
                  <a:prstClr val="black"/>
                </a:outerShdw>
              </a:effectLst>
              <a:uLnTx/>
              <a:uFillTx/>
              <a:latin typeface="Segoe UI" pitchFamily="34" charset="0"/>
              <a:ea typeface="+mn-ea"/>
              <a:cs typeface="Segoe UI" pitchFamily="34" charset="0"/>
            </a:endParaRPr>
          </a:p>
        </p:txBody>
      </p:sp>
      <p:sp>
        <p:nvSpPr>
          <p:cNvPr id="11" name="Rectángulo redondeado 10"/>
          <p:cNvSpPr>
            <a:spLocks noChangeArrowheads="1"/>
          </p:cNvSpPr>
          <p:nvPr/>
        </p:nvSpPr>
        <p:spPr bwMode="auto">
          <a:xfrm>
            <a:off x="726281" y="525184"/>
            <a:ext cx="2308647" cy="704850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MEDITATIO</a:t>
            </a:r>
            <a:endParaRPr kumimoji="0" lang="es-P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¿Qué ME dice el texto?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0" y="408101"/>
            <a:ext cx="8225159" cy="6071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4 Rectángulo"/>
          <p:cNvSpPr/>
          <p:nvPr/>
        </p:nvSpPr>
        <p:spPr>
          <a:xfrm>
            <a:off x="4939355" y="5214449"/>
            <a:ext cx="318778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¿En qué se nota?.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sx="101000" sy="101000" algn="r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17023" y="1548833"/>
            <a:ext cx="3421583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En las dificultades</a:t>
            </a: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_tradnl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sx="101000" sy="101000" algn="r" rotWithShape="0">
                  <a:prstClr val="black"/>
                </a:outerShdw>
              </a:effectLst>
              <a:uLnTx/>
              <a:uFillTx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¿Me comporto como una persona de fe</a:t>
            </a: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es-E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sx="101000" sy="101000" algn="r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05034" y="381974"/>
            <a:ext cx="814653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En los dos milagros está presente la fe en Jesús: ¿Qué significa para mí tener fe?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sx="101000" sy="101000" algn="r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52771" y="5894402"/>
            <a:ext cx="364333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6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65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675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4" y="433978"/>
            <a:ext cx="8265499" cy="604737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68216" y="466133"/>
            <a:ext cx="7791718" cy="954107"/>
          </a:xfrm>
          <a:prstGeom prst="rect">
            <a:avLst/>
          </a:prstGeom>
          <a:noFill/>
        </p:spPr>
        <p:txBody>
          <a:bodyPr wrap="square">
            <a:prstTxWarp prst="textStop">
              <a:avLst/>
            </a:prstTxWarp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88900" dir="10800000" algn="r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Jesús entrega su vida y salud a dos “intocables” de su tiempo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88900" dir="10800000" algn="r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12" name="5 Rectángulo"/>
          <p:cNvSpPr/>
          <p:nvPr/>
        </p:nvSpPr>
        <p:spPr>
          <a:xfrm>
            <a:off x="707468" y="4807132"/>
            <a:ext cx="7791718" cy="1450142"/>
          </a:xfrm>
          <a:prstGeom prst="rect">
            <a:avLst/>
          </a:prstGeom>
          <a:noFill/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88900" dir="10800000" algn="r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Hoy, ¿quiénes son los marginados,                       los “impuros” en nuestra sociedad?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88900" dir="10800000" algn="r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¿Cómo podemos llevarles vida y dignidad?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88900" dir="10800000" algn="r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88900" dir="10800000" algn="r" rotWithShape="0">
                  <a:prstClr val="black"/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AutoShape 2" descr="http://sersantosjovenes.arcangelgabriel.com/ojos_jesus.jpg"/>
          <p:cNvSpPr>
            <a:spLocks noChangeAspect="1" noChangeArrowheads="1"/>
          </p:cNvSpPr>
          <p:nvPr/>
        </p:nvSpPr>
        <p:spPr bwMode="auto">
          <a:xfrm>
            <a:off x="63500" y="-136525"/>
            <a:ext cx="45243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AutoShape 4" descr="data:image/jpeg;base64,/9j/4AAQSkZJRgABAQAAAQABAAD/2wCEAAkGBhQSEBQUEBQUFRQUFRgUFBQUFBQUFBQUFRUVFBUUFBQXHCYeFxkjGRQUHy8gIycpLCwsFR4xNTAqNSYsLCkBCQoKDgwOGA8PFykeHBwqKSwsLCwpLCwpLCkpKSkpKSkpKSkpLCkpKSkpLCkpLCkpKSkpLSkpLCkpLCwpLCkpKf/AABEIAMoA+gMBIgACEQEDEQH/xAAbAAABBQEBAAAAAAAAAAAAAAABAAIEBQYDB//EADkQAAIBAwIEBQIEBQMEAwAAAAABAgMEERIhBTFBUQYTImFxkaEUMkKBByNSscFy0eEkYoLxFRZT/8QAGgEBAAMBAQEAAAAAAAAAAAAAAAECAwQFBv/EACMRAQACAgICAQUBAAAAAAAAAAABAgMREiEEMRMiI0FRYTL/2gAMAwEAAhEDEQA/AN0AQsHK6BwAIACAQQAEAgEEDEAhBEAAiEAhAEgE0IQgEJiCwAEAQEAQQEAIgEAQQAEAQEIAcAALENAIsiYACEbkWQCIbqFqAcEZqFqAeIZrFrAeAbrDqAIcffYbkQDgCEwEwsDEAshABgEQ3ULIDwDdQtQDgjci1AOENyIAhEIBDWEDATGuQpM4zmA6VQ5yrkarXIlS7LaRtYu5Gu6Kid4cZ340Lz8WD8WZ93wPx5OktD+MG/jUUFS+whkL73I0tpoo3aOkbkoaV4SqVbJnadNa49rqNY6xmV1KZJpyM5u2+FLTHpHFM6xkV+RWcI4DgWRxPNT4zcAaHoOC3NXgiVtjgrgmVoZRn69xpk0y9bbVtTXa1lXDGsVLu9g07suzlcKZ0TK6nXySqVQCVkQ2DHkBYCAWoAjWEDAZNkKvUJNVlbczJEW5rlZXuTreVCpuKuC8Qq61Lo4TuGQalyyLWun3LaTCwnes5/8AyBTzul3OFS6b2Q0nel1LiWWd6N2U1uu52jVwys/xrSP20VvcdC3tKuHuzIw4vFfIv/sOOW5y3ra3p30tjrHcvRKUsk2jA81tPGVSL3WxqODeOKc2oz9Pyct8eSreMmO3qWshAeoDKV1CazGSf7kinEx5SrMOWkSZ2dM56dy0WRqJHSFIKiO0l4szmrnOJjvEr0TyupsZMxfjV4cf3NcVvqUvj+iUBXuw6jeblJG42OtvcbnfEPOs1Nvclrb1DMWdcvrSZEohb02dSPRkSEVSI4CEAgMI1gR6pV3RaVisuy0IlSXjKO6qFvfTKC8qGkKolesQK1U6XNTHIg1Jcy0LDr3OtpQcmRIvpnn9kW3Dp7oi86hbHG5TJW+EQLijLO2xoKNNzOs+DvGTkjJp6Hwco6UVjw2Lfrexd0OHWq35/wCSrvbSUc4ZWapZ3lgtNZyflTlGKdTVvLa0tXFxaXLl7+xmePcLhB5p5Q7hNamn/Nn9/sX97wKnXpZo1N8Z35P29jGInHbuZdMzXLTqI2xdnxutS/LNrHLc13hjx3UVRKrvF/UxV5ZuMmmsPOCTY2MlKON8v7HRelLQ4cd7xOnvNG5VSClHlJAwVfh3KoqL6Isppnk2nUvQiunelEfKkQfxsYfmkl8vBJtOLUpvCnF/uTWds7xMSbUpnnv8Qp4cD02s445o8t/iZL1U/wBzbHr5IRNt47Mo7jB1o1itnUJFvM9SHk2ntpbCryNJZTMnw+pyNNw+XIrJC/t2S0Q7ZkyJRYRYEIBAY4awOFbkVF7ItrhlJfzLQiVDxCZnruoXPEJcyirrc0hEe0G6nlPHwQJJo7XU8NHGeXIvBMm0135lrw6XIqVLcsbaXIrf0mn+mw4Us4NRa2yklsY/gtTdG0samEjyc/UvoPHn6VdxrwlGrFuL0yS+ph7Lws6lby6mVh7/AB3R6xNN8upWVuEYnrisSRGDyZrGplXN49cs7n2y/if+GcaFKlKlJtzeN+mFkx/DqlaLaUm9MlHG+Xv0Paq1Z16PlVU008px6PucODeEaFOp5lR68PUo4S9Xd9z0aeRimurT28nJ42XHbdXmHF7CpNKeHqTw1jG3uOs8xcfbDPUp2kVOrKa2nl4a6+xipcM9Um1hN7fBy1zxO4l32wd8oeg+FqiqU0yw4rNU4NvbBVeD6mIJdiJ/Ea6n5KhTTbm8bdjn61r+otv5Xm/jDxI6k3GL9KZU8O4lW1LTldsGgtfA7nvWqKL7LG3yMu/Crt0506mvG+FzOytsdY4wxvTLa3KVtS4pXUVqcu//ALK7xvxTzYU313z8ljwDjaqQ0zxnl7mY8Rr+fKC5c0ZY6/c9amGuW2sW4ne1G5Eu1I+ncmW8OR6Dxl3w81PDTMcOp7mpsUUleF7bE1EO15EtFVjxCEQENY4awI1wtiiv0X1ZFPeQLQiWUv4lJcwNNfUSiuqZpCqgu6XJnOrtv3RZVKe3fsVdxB5yy3snpxpLcmUZEWESTTElGk4NV3XsbTh9x/wee2FZpo1/Dbn+x5nk0e34ltxpsrWaeO5IlRbfsVNldFnTrZPP1qXVesxO3ZUMI7QnGPPmR9T7nGrEuy48uplyvKzm32KyvS2wTJcyDWq7kTLqrTUaWnh9aX+5M41YKrKKcnH4IXBqmZbE/ireYtdDWn7lyWj7kaZrxf4AhTtJ1YTqOWy5trdnlMbqpSnp1yzun7L9+Z7tc3znSlTqLVGSw+69zC8V8P0o5nlyeGoppfV4PRpmxcdT7efk8bNy3tiuF3+mpKWcY59htS6dWq5vr/bkSOLcEdvTTb3qPl7EWxpmscZ+qHNblWeFgVLcsbWgDyCxs6BffTGY7TbCiaOygVNlTLy0iUlMLK3RLRGookohY4QExZICAEAHGqiuuqZaTRDrQJgZ28oZKK6tjXXNAqrm0LxKumSrW+5CurXsjUV7EjVOH7ci20aZRW50VEunw0cuHexOyqBbrdGl4VPYradjuXXD7ZrocuaNw9LxbaloLNci1oLsVVquRbUHhHlTSdvVveNJMRzoZW4+jgjccv8Ay6MpLojSKbhyTk76VnE7xR9Md2Z2XE3qw1jvkkcOuM+qeN92yFxevF1FKP7tGlcfetNb5eNYnbW+G4uW5eXkd/sQvDNH+VF9cZZOvSnGe3NbLE5EKcMHGdpB74RJdTbBzlPYji1jJLz7+IVNOUEuZnrW0warxPDzKq9iHSsz0sUapEPM8ieWSZQHQy0Treid1akmlQNYc0+3W1plxbRIFCkWdCJEphMokhM4UzuiqTgBEAANBAwGyRxnE7sa4gQKtEi1LUtnTGOiW2KKpYnGVgaCVuMdqNo0zj4aJ8ONC7QH4QnZpnlw8m29rgs/wh0halLdtqW05W9InQGxpjnLBzzjdPzu0ahH4hQVWDjLqhOoNlNsmMcq/LDN1eFS0OCePcrIcJlCW7yupsnbNnOfD+5rXpjeeSRwO6caaWeROndamQ7agkiVpxyMpp2vzj3+QkzhXlhHZnCtDIjGmcrPV7TVJsfGyLmNqO/DnRDmmd9qZWZ0VqWv4cX4cIQqdAl0qZ0jROkYAGETogJDkQEIQQENYciAQAiAGBYHCAbgGkeIBmkWkcEDnoCoDkIBukGgfgQDPLF5a/yPCwGKInAeAJ2ZoHsTCwg3ANI4WAGpB0hCA3SLSOAA3AUghAGBBEAMByAIAQRCASAgazjXu4wWZMCQIrrfi8amXDeK/Uk2vqtibTnn/ckdAZEEgAQslZecZjGaprLlJtZW6TitTTffH913AsxZGUG3Hc6ZAGRBAAggbCAAiEAGEBE4jxOFGOZvGzeMNvC3bwt8JcwJgiPa1nJPJIAQgN4GuoA8RXXPGoRajlanyXV/C5skU7nPzzw008d9wJIMgztuHICyLIdQGAggDgAIj16zzojz5t/0rp8t/wDPzJIdvzk+rnL7ScUvpFfQBl7OnRpSqVG8RWW2237Je7eFhGRsKcryo6ldS8vnCjFSaS6OSXN/PMvfGlByt4p/kVaDqf6PVz9tTj9QQqfhqbiknUedK5ZfWT7RXV9Ft2RIm21WGlYb0acrosY+E0dqXEoPCWMclgyt/byyqUpqNOjQVWcpLCnNtqOpdVlN6e+xDlCtGm5pOM7mppow/Uk0lqx+n0rLfwBtKnGIJ4yvqSre4U1lGDteDPzVTSzG3a1S6zrSWpRj2STz/fubmyt3GKT5/b4XsBX+JeMeRTUYNebUemnnku837RW/0IHC7RU8TqvppgpPfDeqU5Z/XJ7v4Xuca1N1b6rOW/kuNGnDrvFTk0vfPPsVFaNWpDW/VVudcIUubhDLht/TFYeX8AbV8Vgts78kiXRrao57nn9tcaqtCNOTnNalJJamo6dLcsZeXJLZ4+5t+HUJKPr27Lsvf3Al1KiisvkiLDicW1hrfkUfieUqlXy3JQpUqPnScvyyk5OMFJfqinHOOrKGsqsKUpv0SuamKcXs4x0pOTX6fSs5+ANYr2c61RS0qlDGiUZZlLbMtXREyPFYY57d8rG3Pcx0rCS00sqnRhRdaUpbKeJaVr9tW+PciutpVSVZ+Wq0dUIvZuCXlpqL6yx+yx8gb+2vVP8ALy5koznh2lVcIOacfRHU2scktkn92WHiK5nStZul+d6YRfZzkoav2yB0vOMU6ak5NelNy9kvYz9kpXDlWrbRlhvPJQTzGkvbrJ9XlfECXDf5ioLeNPFWvN7+ZPLjFZ/V6s/THQkXVCrVrSh6YUqCh6ZvC1TWYzlFfmxh7ZSygNVaXsXtElVKiim3ySyVPBOE+XFLL6vMlhylJ5cmv0rL2RYXf6F3nv8A+MZzX3igG0oOe8spdIp4x/qa5v7fPMznifjDVRW9vhTazUn/APnF/wCd19V3NVRexkrDhv8A1NxOf5o1nKWf6Xl038actfPsBM4Rw+FHGNfmTWXKSalPGMvMlvjK29yxXEoJrfLe2c52T/3IkKvn1k4/khFqL/qc2tUv9OI4Xf1NbLJQWMEvMutOViTpQcm35VPPqk3lrLi2/wDkDT8Sv566cIKGh582TliUYpbaV8nexvItYTyu729upj7e4VGDncSXmXEXVk3jaMkvSt93iSwl39h9Kdb8JTik1KtpoRck1hST335vQugGnpcWVSpKMGnGG0mt8y6pP2/u/YkLikOjW2xmLi0lGFG3o+mE3JTqJ49NOOqUU/fq/n3GcE4ZUq1XOOFSjFU4ySajPTJtzhHqt8J/3A20J55ByMpUtKS7HXJABEnDS3/S3qyt9MnzT9nzz3bz0Ja5AQHB1k1htSztjaWfZrfJGocMivyxwlyUm3jHL053x0y9iwF3AjVbTOH6G1y1Qzj4ecr7go7vLilKL0vk8PCez7NST/cljUgAqSznCy+bwsv5fUeBiACgs5wsvZvCy/ljY0YptqMU3zaSTfy+o9BYHOFCKbajFN82kk38tczoJiYEa8xt6Yylvpyk9ON3LPNJbcu6Mxaxd1duedVOl/Lg8LS5ZzNxx05LqW/i2P8A0svZrHtnKf2JnCaMY0aajFRWhbJJLdZeyJEh28XjMU8cspPHxnkGpRjJpyjFtbptJtfDfIehEBCccrDWV1T3TEggc/Ijs9McrZPCyl7PohSpLKk0m1ybSyvh8x3QICOdxScltzTUlnlldH7NZX7j4jgIsKyX/a+qls1/h/KOVzawqtNx1NbKS227NvZr6k9gYEelaaVthderbfdyb3Zy8nQ8aYaZPDcY6d5beqPXL2z78icBLdAcIWsWknCDUfypxjhfCxsdZ0lJYkk1zw0msrk9x66AAZOlGSxKKa7NJr6MfgQQEDAggf/Z"/>
          <p:cNvSpPr>
            <a:spLocks noChangeAspect="1" noChangeArrowheads="1"/>
          </p:cNvSpPr>
          <p:nvPr/>
        </p:nvSpPr>
        <p:spPr bwMode="auto">
          <a:xfrm>
            <a:off x="63500" y="-752475"/>
            <a:ext cx="191452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AutoShape 6" descr="data:image/jpeg;base64,/9j/4AAQSkZJRgABAQAAAQABAAD/2wCEAAkGBhQSEBQUEBQUFRQUFRgUFBQUFBQUFBQUFRUVFBUUFBQXHCYeFxkjGRQUHy8gIycpLCwsFR4xNTAqNSYsLCkBCQoKDgwOGA8PFykeHBwqKSwsLCwpLCwpLCkpKSkpKSkpKSkpLCkpKSkpLCkpLCkpKSkpLSkpLCkpLCwpLCkpKf/AABEIAMoA+gMBIgACEQEDEQH/xAAbAAABBQEBAAAAAAAAAAAAAAABAAIEBQYDB//EADkQAAIBAwIEBQIEBQMEAwAAAAABAgMEERIhBTFBUQYTImFxkaEUMkKBByNSscFy0eEkYoLxFRZT/8QAGgEBAAMBAQEAAAAAAAAAAAAAAAECAwQFBv/EACMRAQACAgICAQUBAAAAAAAAAAABAgMREiEEMRMiI0FRYTL/2gAMAwEAAhEDEQA/AN0AQsHK6BwAIACAQQAEAgEEDEAhBEAAiEAhAEgE0IQgEJiCwAEAQEAQQEAIgEAQQAEAQEIAcAALENAIsiYACEbkWQCIbqFqAcEZqFqAeIZrFrAeAbrDqAIcffYbkQDgCEwEwsDEAshABgEQ3ULIDwDdQtQDgjci1AOENyIAhEIBDWEDATGuQpM4zmA6VQ5yrkarXIlS7LaRtYu5Gu6Kid4cZ340Lz8WD8WZ93wPx5OktD+MG/jUUFS+whkL73I0tpoo3aOkbkoaV4SqVbJnadNa49rqNY6xmV1KZJpyM5u2+FLTHpHFM6xkV+RWcI4DgWRxPNT4zcAaHoOC3NXgiVtjgrgmVoZRn69xpk0y9bbVtTXa1lXDGsVLu9g07suzlcKZ0TK6nXySqVQCVkQ2DHkBYCAWoAjWEDAZNkKvUJNVlbczJEW5rlZXuTreVCpuKuC8Qq61Lo4TuGQalyyLWun3LaTCwnes5/8AyBTzul3OFS6b2Q0nel1LiWWd6N2U1uu52jVwys/xrSP20VvcdC3tKuHuzIw4vFfIv/sOOW5y3ra3p30tjrHcvRKUsk2jA81tPGVSL3WxqODeOKc2oz9Pyct8eSreMmO3qWshAeoDKV1CazGSf7kinEx5SrMOWkSZ2dM56dy0WRqJHSFIKiO0l4szmrnOJjvEr0TyupsZMxfjV4cf3NcVvqUvj+iUBXuw6jeblJG42OtvcbnfEPOs1Nvclrb1DMWdcvrSZEohb02dSPRkSEVSI4CEAgMI1gR6pV3RaVisuy0IlSXjKO6qFvfTKC8qGkKolesQK1U6XNTHIg1Jcy0LDr3OtpQcmRIvpnn9kW3Dp7oi86hbHG5TJW+EQLijLO2xoKNNzOs+DvGTkjJp6Hwco6UVjw2Lfrexd0OHWq35/wCSrvbSUc4ZWapZ3lgtNZyflTlGKdTVvLa0tXFxaXLl7+xmePcLhB5p5Q7hNamn/Nn9/sX97wKnXpZo1N8Z35P29jGInHbuZdMzXLTqI2xdnxutS/LNrHLc13hjx3UVRKrvF/UxV5ZuMmmsPOCTY2MlKON8v7HRelLQ4cd7xOnvNG5VSClHlJAwVfh3KoqL6Isppnk2nUvQiunelEfKkQfxsYfmkl8vBJtOLUpvCnF/uTWds7xMSbUpnnv8Qp4cD02s445o8t/iZL1U/wBzbHr5IRNt47Mo7jB1o1itnUJFvM9SHk2ntpbCryNJZTMnw+pyNNw+XIrJC/t2S0Q7ZkyJRYRYEIBAY4awOFbkVF7ItrhlJfzLQiVDxCZnruoXPEJcyirrc0hEe0G6nlPHwQJJo7XU8NHGeXIvBMm0135lrw6XIqVLcsbaXIrf0mn+mw4Us4NRa2yklsY/gtTdG0samEjyc/UvoPHn6VdxrwlGrFuL0yS+ph7Lws6lby6mVh7/AB3R6xNN8upWVuEYnrisSRGDyZrGplXN49cs7n2y/if+GcaFKlKlJtzeN+mFkx/DqlaLaUm9MlHG+Xv0Paq1Z16PlVU008px6PucODeEaFOp5lR68PUo4S9Xd9z0aeRimurT28nJ42XHbdXmHF7CpNKeHqTw1jG3uOs8xcfbDPUp2kVOrKa2nl4a6+xipcM9Um1hN7fBy1zxO4l32wd8oeg+FqiqU0yw4rNU4NvbBVeD6mIJdiJ/Ea6n5KhTTbm8bdjn61r+otv5Xm/jDxI6k3GL9KZU8O4lW1LTldsGgtfA7nvWqKL7LG3yMu/Crt0506mvG+FzOytsdY4wxvTLa3KVtS4pXUVqcu//ALK7xvxTzYU313z8ljwDjaqQ0zxnl7mY8Rr+fKC5c0ZY6/c9amGuW2sW4ne1G5Eu1I+ncmW8OR6Dxl3w81PDTMcOp7mpsUUleF7bE1EO15EtFVjxCEQENY4awI1wtiiv0X1ZFPeQLQiWUv4lJcwNNfUSiuqZpCqgu6XJnOrtv3RZVKe3fsVdxB5yy3snpxpLcmUZEWESTTElGk4NV3XsbTh9x/wee2FZpo1/Dbn+x5nk0e34ltxpsrWaeO5IlRbfsVNldFnTrZPP1qXVesxO3ZUMI7QnGPPmR9T7nGrEuy48uplyvKzm32KyvS2wTJcyDWq7kTLqrTUaWnh9aX+5M41YKrKKcnH4IXBqmZbE/ireYtdDWn7lyWj7kaZrxf4AhTtJ1YTqOWy5trdnlMbqpSnp1yzun7L9+Z7tc3znSlTqLVGSw+69zC8V8P0o5nlyeGoppfV4PRpmxcdT7efk8bNy3tiuF3+mpKWcY59htS6dWq5vr/bkSOLcEdvTTb3qPl7EWxpmscZ+qHNblWeFgVLcsbWgDyCxs6BffTGY7TbCiaOygVNlTLy0iUlMLK3RLRGookohY4QExZICAEAHGqiuuqZaTRDrQJgZ28oZKK6tjXXNAqrm0LxKumSrW+5CurXsjUV7EjVOH7ci20aZRW50VEunw0cuHexOyqBbrdGl4VPYradjuXXD7ZrocuaNw9LxbaloLNci1oLsVVquRbUHhHlTSdvVveNJMRzoZW4+jgjccv8Ay6MpLojSKbhyTk76VnE7xR9Md2Z2XE3qw1jvkkcOuM+qeN92yFxevF1FKP7tGlcfetNb5eNYnbW+G4uW5eXkd/sQvDNH+VF9cZZOvSnGe3NbLE5EKcMHGdpB74RJdTbBzlPYji1jJLz7+IVNOUEuZnrW0warxPDzKq9iHSsz0sUapEPM8ieWSZQHQy0Treid1akmlQNYc0+3W1plxbRIFCkWdCJEphMokhM4UzuiqTgBEAANBAwGyRxnE7sa4gQKtEi1LUtnTGOiW2KKpYnGVgaCVuMdqNo0zj4aJ8ONC7QH4QnZpnlw8m29rgs/wh0halLdtqW05W9InQGxpjnLBzzjdPzu0ahH4hQVWDjLqhOoNlNsmMcq/LDN1eFS0OCePcrIcJlCW7yupsnbNnOfD+5rXpjeeSRwO6caaWeROndamQ7agkiVpxyMpp2vzj3+QkzhXlhHZnCtDIjGmcrPV7TVJsfGyLmNqO/DnRDmmd9qZWZ0VqWv4cX4cIQqdAl0qZ0jROkYAGETogJDkQEIQQENYciAQAiAGBYHCAbgGkeIBmkWkcEDnoCoDkIBukGgfgQDPLF5a/yPCwGKInAeAJ2ZoHsTCwg3ANI4WAGpB0hCA3SLSOAA3AUghAGBBEAMByAIAQRCASAgazjXu4wWZMCQIrrfi8amXDeK/Uk2vqtibTnn/ckdAZEEgAQslZecZjGaprLlJtZW6TitTTffH913AsxZGUG3Hc6ZAGRBAAggbCAAiEAGEBE4jxOFGOZvGzeMNvC3bwt8JcwJgiPa1nJPJIAQgN4GuoA8RXXPGoRajlanyXV/C5skU7nPzzw008d9wJIMgztuHICyLIdQGAggDgAIj16zzojz5t/0rp8t/wDPzJIdvzk+rnL7ScUvpFfQBl7OnRpSqVG8RWW2237Je7eFhGRsKcryo6ldS8vnCjFSaS6OSXN/PMvfGlByt4p/kVaDqf6PVz9tTj9QQqfhqbiknUedK5ZfWT7RXV9Ft2RIm21WGlYb0acrosY+E0dqXEoPCWMclgyt/byyqUpqNOjQVWcpLCnNtqOpdVlN6e+xDlCtGm5pOM7mppow/Uk0lqx+n0rLfwBtKnGIJ4yvqSre4U1lGDteDPzVTSzG3a1S6zrSWpRj2STz/fubmyt3GKT5/b4XsBX+JeMeRTUYNebUemnnku837RW/0IHC7RU8TqvppgpPfDeqU5Z/XJ7v4Xuca1N1b6rOW/kuNGnDrvFTk0vfPPsVFaNWpDW/VVudcIUubhDLht/TFYeX8AbV8Vgts78kiXRrao57nn9tcaqtCNOTnNalJJamo6dLcsZeXJLZ4+5t+HUJKPr27Lsvf3Al1KiisvkiLDicW1hrfkUfieUqlXy3JQpUqPnScvyyk5OMFJfqinHOOrKGsqsKUpv0SuamKcXs4x0pOTX6fSs5+ANYr2c61RS0qlDGiUZZlLbMtXREyPFYY57d8rG3Pcx0rCS00sqnRhRdaUpbKeJaVr9tW+PciutpVSVZ+Wq0dUIvZuCXlpqL6yx+yx8gb+2vVP8ALy5koznh2lVcIOacfRHU2scktkn92WHiK5nStZul+d6YRfZzkoav2yB0vOMU6ak5NelNy9kvYz9kpXDlWrbRlhvPJQTzGkvbrJ9XlfECXDf5ioLeNPFWvN7+ZPLjFZ/V6s/THQkXVCrVrSh6YUqCh6ZvC1TWYzlFfmxh7ZSygNVaXsXtElVKiim3ySyVPBOE+XFLL6vMlhylJ5cmv0rL2RYXf6F3nv8A+MZzX3igG0oOe8spdIp4x/qa5v7fPMznifjDVRW9vhTazUn/APnF/wCd19V3NVRexkrDhv8A1NxOf5o1nKWf6Xl038actfPsBM4Rw+FHGNfmTWXKSalPGMvMlvjK29yxXEoJrfLe2c52T/3IkKvn1k4/khFqL/qc2tUv9OI4Xf1NbLJQWMEvMutOViTpQcm35VPPqk3lrLi2/wDkDT8Sv566cIKGh582TliUYpbaV8nexvItYTyu729upj7e4VGDncSXmXEXVk3jaMkvSt93iSwl39h9Kdb8JTik1KtpoRck1hST335vQugGnpcWVSpKMGnGG0mt8y6pP2/u/YkLikOjW2xmLi0lGFG3o+mE3JTqJ49NOOqUU/fq/n3GcE4ZUq1XOOFSjFU4ySajPTJtzhHqt8J/3A20J55ByMpUtKS7HXJABEnDS3/S3qyt9MnzT9nzz3bz0Ja5AQHB1k1htSztjaWfZrfJGocMivyxwlyUm3jHL053x0y9iwF3AjVbTOH6G1y1Qzj4ecr7go7vLilKL0vk8PCez7NST/cljUgAqSznCy+bwsv5fUeBiACgs5wsvZvCy/ljY0YptqMU3zaSTfy+o9BYHOFCKbajFN82kk38tczoJiYEa8xt6Yylvpyk9ON3LPNJbcu6Mxaxd1duedVOl/Lg8LS5ZzNxx05LqW/i2P8A0svZrHtnKf2JnCaMY0aajFRWhbJJLdZeyJEh28XjMU8cspPHxnkGpRjJpyjFtbptJtfDfIehEBCccrDWV1T3TEggc/Ijs9McrZPCyl7PohSpLKk0m1ybSyvh8x3QICOdxScltzTUlnlldH7NZX7j4jgIsKyX/a+qls1/h/KOVzawqtNx1NbKS227NvZr6k9gYEelaaVthderbfdyb3Zy8nQ8aYaZPDcY6d5beqPXL2z78icBLdAcIWsWknCDUfypxjhfCxsdZ0lJYkk1zw0msrk9x66AAZOlGSxKKa7NJr6MfgQQEDAggf/Z"/>
          <p:cNvSpPr>
            <a:spLocks noChangeAspect="1" noChangeArrowheads="1"/>
          </p:cNvSpPr>
          <p:nvPr/>
        </p:nvSpPr>
        <p:spPr bwMode="auto">
          <a:xfrm>
            <a:off x="215900" y="-600075"/>
            <a:ext cx="191452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73" y="3405414"/>
            <a:ext cx="62654" cy="471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73" y="3405414"/>
            <a:ext cx="62654" cy="471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73" y="3405414"/>
            <a:ext cx="62654" cy="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7" y="433588"/>
            <a:ext cx="8221949" cy="60542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5" y="453488"/>
            <a:ext cx="3841541" cy="1103809"/>
          </a:xfrm>
          <a:prstGeom prst="round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911261" y="1557298"/>
            <a:ext cx="2249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lonna MT" pitchFamily="82" charset="0"/>
                <a:ea typeface="+mn-ea"/>
                <a:cs typeface="Times New Roman"/>
              </a:rPr>
              <a:t>Motivación: 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74698" y="4435333"/>
            <a:ext cx="74193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Con toda confianza, abrámosle el corazón al Señor y pidámosle que nos ayude a que nuestra fe en Él sea cada vez más vivencial y más testimonial.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451785" y="453487"/>
            <a:ext cx="3638269" cy="846052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ORATIO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¿</a:t>
            </a:r>
            <a:r>
              <a:rPr kumimoji="0" lang="es-ES_tradnl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Qué le digo al Señor motivado por su Palabra</a:t>
            </a:r>
            <a:endParaRPr kumimoji="0" lang="es-PE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7809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4" y="452821"/>
            <a:ext cx="8213386" cy="60437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2 CuadroTexto"/>
          <p:cNvSpPr txBox="1"/>
          <p:nvPr/>
        </p:nvSpPr>
        <p:spPr>
          <a:xfrm>
            <a:off x="337944" y="3586183"/>
            <a:ext cx="8243555" cy="1384995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Luego de un tiempo de oración personal, podemos compartir en voz alta nuestra oración, siempre dirigiéndonos a Dios mediante la alabanza, la acción de gracias o la súplica confiada.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Times New Roman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26460" y="5540158"/>
            <a:ext cx="7836033" cy="892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Rockwell Condensed" pitchFamily="18" charset="0"/>
                <a:ea typeface="+mn-ea"/>
                <a:cs typeface="Times New Roman"/>
              </a:rPr>
              <a:t>°Podemos</a:t>
            </a:r>
            <a:r>
              <a:rPr kumimoji="0" lang="es-ES_tradnl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Rockwell Condensed" pitchFamily="18" charset="0"/>
                <a:ea typeface="+mn-ea"/>
                <a:cs typeface="Times New Roman"/>
              </a:rPr>
              <a:t> </a:t>
            </a:r>
            <a:r>
              <a:rPr kumimoji="0" lang="es-ES_tradnl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Rockwell Condensed" pitchFamily="18" charset="0"/>
                <a:ea typeface="+mn-ea"/>
                <a:cs typeface="Times New Roman"/>
              </a:rPr>
              <a:t>iniciar nuestras oraciones con esta frase: 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Rockwell Condensed" pitchFamily="18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Rockwell Condensed" pitchFamily="18" charset="0"/>
                <a:ea typeface="+mn-ea"/>
                <a:cs typeface="Times New Roman"/>
              </a:rPr>
              <a:t>Señor Jesús, para que tengamos una fe firme, haz </a:t>
            </a:r>
            <a:r>
              <a:rPr kumimoji="0" lang="es-ES_tradnl" sz="2400" b="1" i="1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Rockwell Condensed" pitchFamily="18" charset="0"/>
                <a:ea typeface="+mn-ea"/>
                <a:cs typeface="Times New Roman"/>
              </a:rPr>
              <a:t>que</a:t>
            </a:r>
            <a:r>
              <a:rPr kumimoji="0" lang="es-ES_tradnl" sz="2400" b="1" i="1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Rockwell Condensed" pitchFamily="18" charset="0"/>
                <a:ea typeface="+mn-ea"/>
                <a:cs typeface="Times New Roman"/>
              </a:rPr>
              <a:t>…</a:t>
            </a:r>
            <a:endParaRPr kumimoji="0" lang="es-ES" sz="24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Rockwell Condensed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16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ración para la protección de las mam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3" y="433250"/>
            <a:ext cx="8233615" cy="6063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31414" y="1180679"/>
            <a:ext cx="356581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Te ensalzaré, Señor, porque me has librado y no has dejado que mis enemigos se rían de mí.  Señor,  sacaste  mi vida del abismo, y me hiciste revivir cuando bajaba a la fosa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0365" y="498585"/>
            <a:ext cx="234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Salmo 29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57946" y="4532953"/>
            <a:ext cx="38227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Te ensalzaré, Señor, porque me has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librado</a:t>
            </a:r>
            <a:endParaRPr kumimoji="0" lang="es-ES_tradnl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2" y="449935"/>
            <a:ext cx="8224334" cy="60205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ángulo 3"/>
          <p:cNvSpPr/>
          <p:nvPr/>
        </p:nvSpPr>
        <p:spPr>
          <a:xfrm>
            <a:off x="1028435" y="1782495"/>
            <a:ext cx="2427662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No temas, </a:t>
            </a:r>
            <a:endParaRPr kumimoji="0" lang="es-ES_tradnl" sz="36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sólo </a:t>
            </a:r>
            <a:r>
              <a:rPr kumimoji="0" lang="es-ES_tradnl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cree.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79268" y="385775"/>
            <a:ext cx="8206916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sng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Tahoma" pitchFamily="34" charset="0"/>
              </a:rPr>
              <a:t>Ambientación: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Una vela grande adornada con flores.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               </a:t>
            </a:r>
            <a:r>
              <a:rPr kumimoji="0" lang="es-ES_tradnl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Cartel</a:t>
            </a:r>
            <a:r>
              <a:rPr kumimoji="0" lang="es-ES_tradnl" sz="2400" b="1" i="0" u="sng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 </a:t>
            </a: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No temas, sólo cree.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Imágenes que expresen la vida.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79268" y="5834258"/>
            <a:ext cx="764824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Times New Roman" pitchFamily="18" charset="0"/>
                <a:cs typeface="Tahoma" pitchFamily="34" charset="0"/>
              </a:rPr>
              <a:t>Cantos sugeridos: Siempre confío en mi Dios; El Señor es mi fuerza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32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ocando la Quena. | Youtube, Beauty,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8" y="471503"/>
            <a:ext cx="8215693" cy="59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4667" y="495501"/>
            <a:ext cx="431633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Toquen para el Señor, fieles suyos, den gracias a su nombre santo; su cólera dura un instante; su bondad, de por vida; al atardecer nos visita el llanto; por la mañana, 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              el 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júbilo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 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sx="101000" sy="101000" algn="r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4668" y="5200471"/>
            <a:ext cx="53179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10800000" sx="101000" sy="101000" algn="r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4667" y="5702429"/>
            <a:ext cx="8087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Te ensalzaré, Señor, 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porque me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has librado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.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sx="101000" sy="101000" algn="r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1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9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e esta forma la biblia te enseña a orar por tus enemigos | Mi Alma  Inspir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3" y="448235"/>
            <a:ext cx="8224490" cy="60063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43943" y="3716703"/>
            <a:ext cx="45076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27781" y="430900"/>
            <a:ext cx="78689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Escucha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, Señor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, y ten compasión de mí, Señor, socórreme. 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 Cambiaste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mi luto en danzas. Señor, Dios mío, te daré gracias por siempre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.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sx="101000" sy="101000" algn="r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16448" y="3695124"/>
            <a:ext cx="356959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Te ensalzaré, Señor,</a:t>
            </a:r>
            <a:b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</a:b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porque me has librado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sx="101000" sy="101000" algn="r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 pitchFamily="18" charset="0"/>
              </a:rPr>
              <a:t>.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sx="101000" sy="101000" algn="r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.pinimg.com/564x/4e/89/32/4e893240270aa808e2ffda6bcd1d8d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8" y="435429"/>
            <a:ext cx="8204654" cy="60350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06835" y="1744789"/>
            <a:ext cx="7498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Esta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 una hermosa conferencia que san Vicente dirige a las Hijas de la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Caridad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elogiando la fe de las pobres campesinas. La fe de los pequeños y de los sencillos siempre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será un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modelo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para nosotros: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kumimoji="0" lang="es-ES_tradn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Hijas </a:t>
            </a: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mías, ¿no han oído decir alguna vez </a:t>
            </a:r>
            <a:r>
              <a:rPr kumimoji="0" lang="es-ES_tradn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que </a:t>
            </a: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Dios escogió a los pobres para hacerlos ricos en la fe</a:t>
            </a:r>
            <a:r>
              <a:rPr kumimoji="0" lang="es-ES_tradn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?. </a:t>
            </a:r>
            <a:endParaRPr kumimoji="0" lang="es-ES_tradnl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.. </a:t>
            </a: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fe es una gran posesión para los pobres, ya que una fe viva obtiene de Dios todo cuanto razonablemente queremos.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1" y="441442"/>
            <a:ext cx="3694176" cy="934751"/>
          </a:xfrm>
          <a:prstGeom prst="roundRect">
            <a:avLst/>
          </a:prstGeom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364581" y="520568"/>
            <a:ext cx="3839476" cy="766499"/>
          </a:xfrm>
          <a:prstGeom prst="roundRect">
            <a:avLst>
              <a:gd name="adj" fmla="val 16667"/>
            </a:avLst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31000"/>
                    </a:prstClr>
                  </a:outerShd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Times New Roman" pitchFamily="18" charset="0"/>
              </a:rPr>
              <a:t>CONTEMPLATIO</a:t>
            </a:r>
            <a:endParaRPr kumimoji="0" lang="es-PE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31000"/>
                  </a:prstClr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31000"/>
                    </a:prstClr>
                  </a:outerShd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Times New Roman" pitchFamily="18" charset="0"/>
              </a:rPr>
              <a:t>¿Qué me lleva a hacer el texto?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438165" y="1314305"/>
            <a:ext cx="2196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Motivación: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874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e9/3e/c3/e93ec3f09a3e89477d43999b76fb70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5" y="417692"/>
            <a:ext cx="8202522" cy="604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50526" y="1546900"/>
            <a:ext cx="74371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177800" dir="2700000" algn="t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Hijas mías, si son verdaderamente pobres, son también verdaderamente ricas, ya que Dios es vuestro todo. Fíense de él, mis queridas hermanas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177800" dir="2700000" algn="t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kumimoji="0" lang="es-ES_tradn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177800" dir="2700000" algn="t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¿Quién ha oído decir jamás que los que se han fiado de las promesas de Dios se han visto engañados?  Esto no se ha visto nunca, ni se verá  jamás.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177800" dir="2700000" algn="t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Hijas mías, Dios es fiel en sus promesas, y es muy bueno confiar en él, y esa confianza es toda la riqueza de las Hijas de la Caridad, y su seguridad. ¡Qué felices serán, hijas mías, si no les falta nunca esta confianza!”                                 (San Vicente   IX,99-100)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177800" dir="2700000" algn="t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70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.pinimg.com/564x/ab/7d/ce/ab7dce394eecb867d3f31170b3e9f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7" y="358911"/>
            <a:ext cx="8275294" cy="61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7 Rectángulo"/>
          <p:cNvSpPr/>
          <p:nvPr/>
        </p:nvSpPr>
        <p:spPr>
          <a:xfrm>
            <a:off x="2465099" y="1721857"/>
            <a:ext cx="4054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Compromiso: 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6 CuadroTexto"/>
          <p:cNvSpPr txBox="1"/>
          <p:nvPr/>
        </p:nvSpPr>
        <p:spPr>
          <a:xfrm>
            <a:off x="1783105" y="2707538"/>
            <a:ext cx="5418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La fe es una gracia, un don que el Señor nos da, de ahí 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 Extra Bold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¿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qué puedo hacer para 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 que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mi fe en el Señor, 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crezca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, 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 Extra Bold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madure y así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fructifique 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 Extra Bold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en 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buenas obras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ckwell Extra Bold" pitchFamily="18" charset="0"/>
                <a:ea typeface="+mn-ea"/>
                <a:cs typeface="+mn-cs"/>
              </a:rPr>
              <a:t>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8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" y="418011"/>
            <a:ext cx="8211312" cy="60611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64862" y="6279121"/>
            <a:ext cx="4710942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  Padre César Chávez  Alva (Chuno)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Caycho Vela  - Hija de la Caridad de San Vicente de </a:t>
            </a:r>
            <a:r>
              <a:rPr kumimoji="0" lang="es-P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Paúl</a:t>
            </a:r>
            <a:endParaRPr kumimoji="0" lang="es-P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521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SÚS ORA Y NOS ENSEÑA A ORAR | EN BUSCA DE JESÚ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7" y="456864"/>
            <a:ext cx="8187236" cy="60310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29465" y="4133446"/>
            <a:ext cx="8009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 Dios es amigo de la vida, el Dios que llama a compartir fe y bienes materiales, el Dios que se ha mostrado como Señor de la vida en Jesucristo. </a:t>
            </a:r>
            <a:r>
              <a:rPr kumimoji="0" lang="es-PE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Si lo acogemos, llenaremos de fecundidad  </a:t>
            </a:r>
            <a:r>
              <a:rPr kumimoji="0" lang="es-P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nuestra </a:t>
            </a:r>
            <a:r>
              <a:rPr kumimoji="0" lang="es-PE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existencia</a:t>
            </a:r>
            <a:r>
              <a:rPr kumimoji="0" lang="es-P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.</a:t>
            </a:r>
            <a:endParaRPr kumimoji="0" lang="es-ES_tradnl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55545" y="456864"/>
            <a:ext cx="24176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AMBIENTACIÓN</a:t>
            </a: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56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E EN JESUCR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0" y="442052"/>
            <a:ext cx="8191991" cy="60197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74835" y="450761"/>
            <a:ext cx="375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1.- ORACIÓN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INICIAL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+mn-cs"/>
              </a:rPr>
              <a:t>: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tencil" panose="040409050D0802020404" pitchFamily="82" charset="0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94857" y="2522483"/>
            <a:ext cx="64872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Señor Jesús, una mujer enferma,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lguien que salió de la multitud,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no tenía nombre,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creyó y esperó en ti,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000000">
                    <a:lumMod val="95000"/>
                    <a:lumOff val="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6 CuadroTexto"/>
          <p:cNvSpPr txBox="1"/>
          <p:nvPr/>
        </p:nvSpPr>
        <p:spPr>
          <a:xfrm>
            <a:off x="608020" y="4502862"/>
            <a:ext cx="8121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estaba convencida 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que,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solo tocarte, 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ella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000000">
                      <a:lumMod val="95000"/>
                      <a:lumOff val="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quedaría curada, y así lo hizo y así sucedió con ella, pues al tocar tu manto, quedó inmediatamente curada.</a:t>
            </a: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000000">
                    <a:lumMod val="95000"/>
                    <a:lumOff val="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esús sana a la mujer que toca su manto y sana de su enfermedad. -  Consejería Espiri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8" y="405900"/>
            <a:ext cx="8237402" cy="60558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88175" y="405900"/>
            <a:ext cx="763751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Señor, al ver el ejemplo de esta mujer, ayúdanos a conocerte cada vez más,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a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tener una fe vivencial,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a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creer en ti y a creerte a ti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que nuestra vida, esté animada  e impulsada por ti, esperando todo de ti,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confiando siempre en ti.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Auméntanos la fe y ayúdanos creer siempre 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más 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ti. Que así sea.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564x/88/45/f8/8845f87d6443933afc7a03654f945b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9"/>
          <a:stretch/>
        </p:blipFill>
        <p:spPr bwMode="auto">
          <a:xfrm>
            <a:off x="438907" y="434008"/>
            <a:ext cx="8238675" cy="60190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adre José Palmar on Twitter: &amp;quot;EVANGELIO HOY. En Genesaret había una  insistencia de fe marcada en actos valientes de confianza en Jesús, casos  como la Hemorroísa y Jairo en el domingo anterior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4" y="1431034"/>
            <a:ext cx="8178727" cy="32034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28531" y="4573504"/>
            <a:ext cx="8319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texto de hoy muestra la respuesta de fe que los discípulos no supieron dar, puesta en los labios y en la vida de una mujer y de un dirigente de la sinagoga judía. </a:t>
            </a: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Esa fe hace posible que Jesús se manifieste como Señor de la vida y de la muerte. </a:t>
            </a:r>
            <a:r>
              <a:rPr kumimoji="0" lang="es-ES_tradnl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Escuchemos. </a:t>
            </a:r>
            <a:endParaRPr kumimoji="0" lang="es-ES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52449" y="817105"/>
            <a:ext cx="1465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/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 CENA" panose="02000000000000000000" pitchFamily="2" charset="0"/>
                <a:ea typeface="+mn-ea"/>
                <a:cs typeface="+mn-cs"/>
              </a:rPr>
              <a:t>Motivación: 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B9F95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7" t="5495" r="926" b="5495"/>
          <a:stretch/>
        </p:blipFill>
        <p:spPr>
          <a:xfrm>
            <a:off x="468882" y="434009"/>
            <a:ext cx="3415141" cy="705395"/>
          </a:xfrm>
          <a:prstGeom prst="roundRect">
            <a:avLst/>
          </a:prstGeom>
          <a:solidFill>
            <a:srgbClr val="B7F95B"/>
          </a:solidFill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328531" y="417344"/>
            <a:ext cx="3672408" cy="630594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LECTIO</a:t>
            </a:r>
            <a:endParaRPr kumimoji="0" lang="es-PE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+mn-cs"/>
            </a:endParaRPr>
          </a:p>
          <a:p>
            <a:pPr marL="0" marR="0" lvl="0" indent="190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¿Qué dice el texto?  Mc 5</a:t>
            </a:r>
            <a:r>
              <a:rPr kumimoji="0" lang="es-ES_tradnl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+mn-cs"/>
              </a:rPr>
              <a:t>21-43</a:t>
            </a:r>
            <a:endParaRPr kumimoji="0" lang="es-PE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98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88/45/f8/8845f87d6443933afc7a03654f945b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8" y="426720"/>
            <a:ext cx="8238675" cy="60304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30084" y="426722"/>
            <a:ext cx="81697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aquel tiempo, Jesús atravesó, de nuevo en barca, a la otra orilla; una gran multitud se reunió a su alrededor, y se quedó junto al mar.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4" y="2055840"/>
            <a:ext cx="8165206" cy="44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88/45/f8/8845f87d6443933afc7a03654f945b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4" b="9386"/>
          <a:stretch/>
        </p:blipFill>
        <p:spPr bwMode="auto">
          <a:xfrm>
            <a:off x="437281" y="459520"/>
            <a:ext cx="8238675" cy="59761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0" y="1813235"/>
            <a:ext cx="8238675" cy="3333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3 Rectángulo"/>
          <p:cNvSpPr/>
          <p:nvPr/>
        </p:nvSpPr>
        <p:spPr>
          <a:xfrm>
            <a:off x="462374" y="379176"/>
            <a:ext cx="8089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 le acercó un jefe de la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sinagoga,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 se llamaba Jairo, y al verlo, se echó a sus pies,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rogándole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insistencia: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3 Rectángulo"/>
          <p:cNvSpPr/>
          <p:nvPr/>
        </p:nvSpPr>
        <p:spPr>
          <a:xfrm>
            <a:off x="323954" y="5314195"/>
            <a:ext cx="8440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-“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 niña está en las últimas; ven,  pon las manos sobre ella, para que se cure y viva”.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4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4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4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1532</Words>
  <Application>Microsoft Office PowerPoint</Application>
  <PresentationFormat>Presentación en pantalla (4:3)</PresentationFormat>
  <Paragraphs>102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35</vt:i4>
      </vt:variant>
    </vt:vector>
  </HeadingPairs>
  <TitlesOfParts>
    <vt:vector size="58" baseType="lpstr">
      <vt:lpstr>Agency FB</vt:lpstr>
      <vt:lpstr>AR CENA</vt:lpstr>
      <vt:lpstr>Arial</vt:lpstr>
      <vt:lpstr>Arial Narrow</vt:lpstr>
      <vt:lpstr>Arial Rounded MT Bold</vt:lpstr>
      <vt:lpstr>Colonna MT</vt:lpstr>
      <vt:lpstr>Comic Sans MS</vt:lpstr>
      <vt:lpstr>Impact</vt:lpstr>
      <vt:lpstr>Poor Richard</vt:lpstr>
      <vt:lpstr>Rockwell Condensed</vt:lpstr>
      <vt:lpstr>Rockwell Extra Bold</vt:lpstr>
      <vt:lpstr>Script MT Bold</vt:lpstr>
      <vt:lpstr>Segoe UI</vt:lpstr>
      <vt:lpstr>Stencil</vt:lpstr>
      <vt:lpstr>Tahoma</vt:lpstr>
      <vt:lpstr>Tekton Pro</vt:lpstr>
      <vt:lpstr>Times</vt:lpstr>
      <vt:lpstr>Times New Roman</vt:lpstr>
      <vt:lpstr>Default Design</vt:lpstr>
      <vt:lpstr>Diseño predeterminado</vt:lpstr>
      <vt:lpstr>1_Diseño predeterminado</vt:lpstr>
      <vt:lpstr>En blanco</vt:lpstr>
      <vt:lpstr>2_Diseño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</cp:revision>
  <dcterms:created xsi:type="dcterms:W3CDTF">2021-06-21T17:26:58Z</dcterms:created>
  <dcterms:modified xsi:type="dcterms:W3CDTF">2021-06-21T17:27:50Z</dcterms:modified>
</cp:coreProperties>
</file>