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41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95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6" r:id="rId35"/>
    <p:sldId id="289" r:id="rId36"/>
    <p:sldId id="290" r:id="rId37"/>
    <p:sldId id="291" r:id="rId38"/>
    <p:sldId id="292" r:id="rId39"/>
    <p:sldId id="297" r:id="rId4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66F5F-1952-4A89-96C2-239254A11F70}" type="datetimeFigureOut">
              <a:rPr lang="es-PE" smtClean="0"/>
              <a:t>29/06/2021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4C622-27B4-4EF0-9ABC-0C6D47C1C6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20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C622-27B4-4EF0-9ABC-0C6D47C1C6B8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906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06F14-8791-440E-8AA0-A229577A5C70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79881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06F14-8791-440E-8AA0-A229577A5C70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73889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FD7F-277B-45AC-9C01-F7CC0136ACD0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C5331-76D2-48A3-A578-E792D04593D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4803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7DF95-8250-48D1-9D02-940EA12F2E9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76634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8A9F5-5F0C-4CBA-A508-83124503B2D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1245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1A57F-2DF1-47BE-B995-341651494DEB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79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FBFF2-2E28-442A-AE2B-315CCC4E78B1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83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3B9E7-6882-437B-ADEA-3443D292CC68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B33DB-D443-42F6-8B8F-897B974F925D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60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ADFED-59C3-4D0A-BBEC-4ACA5EE8B7CE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40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98922-8646-4200-B939-8DC4F556C34A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38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114B8-4C9A-4D8E-AA26-07F281D64B11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64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6B95E-3C20-4C60-BDCD-311294DCC6A4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4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30AFD-532E-4484-A491-8C521D28F73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64329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B3576-D9C5-45AA-8FD6-E270334B2D8D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20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BC2B1-9093-4962-BC44-37388E16BE54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4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9C964-DDE5-4930-9A30-663980B8B815}" type="slidenum">
              <a:rPr lang="ca-ES">
                <a:solidFill>
                  <a:srgbClr val="000000"/>
                </a:solidFill>
              </a:rPr>
              <a:pPr/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69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8E770-4FAB-4705-89F9-3F508EDBDF4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47141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61096-4994-4F30-A79E-5D1C7F6C5C1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065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D7665-7C9E-4E20-B916-A4EB2483CAD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13597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13EB4-C250-4209-AA87-73E275D329B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88927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FF4D-8D96-4B5E-A4C1-C5196F1B8C2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79941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5694D-9FE0-4FF3-8597-13D4BDD2144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42184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42E3B-8AED-4E1E-8A7D-D2FD2751771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6625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7D9E7-3A9C-4F9A-95D9-62EC00F4B16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24244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3E736-AF16-44BC-904A-1A8B91661C0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04632"/>
      </p:ext>
    </p:extLst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B4D2F-71D3-4FF7-8D01-01CC9065D2D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8834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0377-6536-44C5-857C-94B33BA08C9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91908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7EB3C-B760-4A30-8335-133238C937C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24230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3FFB8-E40A-4A52-8862-E37245CA414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57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35DA8-0929-4A20-AB7A-8E473CA50F8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6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DBAA2-861C-487A-935C-1EB7197E04E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80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819AC-79BF-4247-B1C5-AC167E1B102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79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61A7B-79A5-4F62-A8EA-7B1000CF068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67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946E1-D1E1-4F2F-9704-D77D24D481C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0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F9154-2B4B-4F72-8CDB-1AEA5320EAC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7470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A805F-9977-4F3C-B6AE-24200AD796A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00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2E8AB-1DF1-4E83-85F1-3F78AA59C38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84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9D552-723C-4AFF-B31D-406979CC926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54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AB0DB-4FA0-4018-82EC-9104FB5F329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6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CF5BF-4466-4281-89A0-155ACB74C7F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0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B87F2-2059-4257-8BBD-B275A0CD2F0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06307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985E7-14A8-47F9-8C8D-12A7A2516CA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07613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C58E-BE8A-460F-8326-0A4E2D3F523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7855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63255-8F7D-447F-B73A-7F94BDC750E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93824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CFF5A-5B35-4A97-A236-048504EE726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2677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139F4-D388-4950-A276-E71883D62D7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3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502958-3258-4CD2-A2F5-B026AB467237}" type="slidenum">
              <a:rPr lang="ca-E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ca-E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8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1FE33D-A23F-496C-A719-50441797154C}" type="slidenum">
              <a:rPr lang="pt-B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7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C92B3E-384F-4246-80FF-5A79001A85EA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9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1" y="474331"/>
            <a:ext cx="8074386" cy="5958103"/>
          </a:xfrm>
          <a:prstGeom prst="rect">
            <a:avLst/>
          </a:prstGeom>
        </p:spPr>
      </p:pic>
      <p:pic>
        <p:nvPicPr>
          <p:cNvPr id="2056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382425" y="6201603"/>
            <a:ext cx="18197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Imagen: P. Erick Félix, CM </a:t>
            </a:r>
            <a:endParaRPr lang="es-PE" sz="9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78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0" y="372291"/>
            <a:ext cx="8117570" cy="613301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25143" y="1288869"/>
            <a:ext cx="229035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- “¿</a:t>
            </a:r>
            <a:r>
              <a:rPr lang="es-E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De dónde saca todo eso? ¿Qué sabiduría es ésa que le han enseñado? </a:t>
            </a:r>
          </a:p>
        </p:txBody>
      </p:sp>
    </p:spTree>
    <p:extLst>
      <p:ext uri="{BB962C8B-B14F-4D97-AF65-F5344CB8AC3E}">
        <p14:creationId xmlns:p14="http://schemas.microsoft.com/office/powerpoint/2010/main" val="39508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9" y="441089"/>
            <a:ext cx="8106809" cy="597712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962331" y="2314477"/>
            <a:ext cx="2875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¿Y esos milagros de sus manos?</a:t>
            </a:r>
          </a:p>
        </p:txBody>
      </p:sp>
    </p:spTree>
    <p:extLst>
      <p:ext uri="{BB962C8B-B14F-4D97-AF65-F5344CB8AC3E}">
        <p14:creationId xmlns:p14="http://schemas.microsoft.com/office/powerpoint/2010/main" val="87093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098" y="470547"/>
            <a:ext cx="8081553" cy="593896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199018" y="2553340"/>
            <a:ext cx="23774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¿No es éste el carpintero, </a:t>
            </a:r>
          </a:p>
        </p:txBody>
      </p:sp>
    </p:spTree>
    <p:extLst>
      <p:ext uri="{BB962C8B-B14F-4D97-AF65-F5344CB8AC3E}">
        <p14:creationId xmlns:p14="http://schemas.microsoft.com/office/powerpoint/2010/main" val="235391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" y="444572"/>
            <a:ext cx="8108059" cy="599106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98719" y="767020"/>
            <a:ext cx="296091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el hijo de María, </a:t>
            </a:r>
            <a:r>
              <a:rPr lang="es-E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hermano </a:t>
            </a:r>
            <a:r>
              <a:rPr 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de Santiago, de José, de Judas y de Simón? Y</a:t>
            </a:r>
            <a:r>
              <a:rPr lang="es-PE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sus hermanos </a:t>
            </a:r>
            <a:r>
              <a:rPr lang="es-P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¿No </a:t>
            </a:r>
            <a:r>
              <a:rPr lang="es-PE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viven con nosotros aquí </a:t>
            </a:r>
            <a:r>
              <a:rPr lang="es-P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?”</a:t>
            </a:r>
            <a:r>
              <a:rPr lang="es-PE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/>
            </a:r>
            <a:br>
              <a:rPr lang="es-PE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</a:br>
            <a:r>
              <a:rPr lang="es-P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Y </a:t>
            </a:r>
            <a:r>
              <a:rPr lang="es-PE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esto les resultaba escandaloso. </a:t>
            </a:r>
            <a:endParaRPr lang="es-E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5445224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rgbClr val="FFFFFF"/>
                </a:solidFill>
                <a:latin typeface="Forte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3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470632"/>
            <a:ext cx="8129452" cy="594758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43089" y="1088940"/>
            <a:ext cx="297300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Jesús les decía: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- “</a:t>
            </a:r>
            <a:r>
              <a:rPr lang="es-E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No desprecian a un profeta más  que en su tierra,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entre </a:t>
            </a:r>
            <a:r>
              <a:rPr lang="es-E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sus parientes y en su casa”. </a:t>
            </a:r>
          </a:p>
        </p:txBody>
      </p:sp>
    </p:spTree>
    <p:extLst>
      <p:ext uri="{BB962C8B-B14F-4D97-AF65-F5344CB8AC3E}">
        <p14:creationId xmlns:p14="http://schemas.microsoft.com/office/powerpoint/2010/main" val="37769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" b="-440"/>
          <a:stretch/>
        </p:blipFill>
        <p:spPr>
          <a:xfrm>
            <a:off x="522135" y="465046"/>
            <a:ext cx="8134185" cy="596798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33553" y="1478158"/>
            <a:ext cx="298704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No pudo hacer allí ningún milagro,  sólo </a:t>
            </a:r>
            <a:r>
              <a:rPr lang="es-ES" sz="2800" b="1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curo </a:t>
            </a:r>
            <a:r>
              <a:rPr lang="es-ES" sz="28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algunos enfermos,  imponiéndoles las manos.</a:t>
            </a:r>
            <a:r>
              <a:rPr lang="es-PE" sz="28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 Y se extrañó de su falta de fe.</a:t>
            </a:r>
            <a:r>
              <a:rPr lang="es-ES" sz="2800" b="1" dirty="0">
                <a:solidFill>
                  <a:srgbClr val="C00000"/>
                </a:solidFill>
                <a:latin typeface="Franklin Gothic Demi" panose="020B0703020102020204" pitchFamily="34" charset="0"/>
              </a:rPr>
              <a:t> </a:t>
            </a:r>
            <a:endParaRPr lang="es-ES" sz="2800" b="1" baseline="30000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1" y="427543"/>
            <a:ext cx="8061088" cy="599067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15353" y="1735384"/>
            <a:ext cx="33619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Y recorría los pueblos de alrededor </a:t>
            </a:r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enseñando.</a:t>
            </a:r>
            <a:endParaRPr lang="es-E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" y="410369"/>
            <a:ext cx="8077201" cy="59991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1446787" y="410369"/>
            <a:ext cx="6119812" cy="11541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Swis721 BT" panose="020B0504020202020204" pitchFamily="34" charset="0"/>
                <a:cs typeface="Times New Roman" pitchFamily="18" charset="0"/>
              </a:rPr>
              <a:t>Preguntas para la lectura:</a:t>
            </a:r>
            <a:endParaRPr lang="es-ES" sz="36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Swis721 BT" panose="020B050402020202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600" b="1" kern="1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latin typeface="Swis721 BT" panose="020B0504020202020204" pitchFamily="34" charset="0"/>
              <a:cs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90432" y="941848"/>
            <a:ext cx="741538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200" b="1" dirty="0">
                <a:ln w="11430"/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¿En qué lugar se desarrolla la escena?</a:t>
            </a:r>
            <a:r>
              <a:rPr lang="es-ES_tradnl" sz="3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endParaRPr lang="es-ES" sz="240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91988" y="5135098"/>
            <a:ext cx="53601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Georgia" pitchFamily="18" charset="0"/>
                <a:cs typeface="Times New Roman" pitchFamily="18" charset="0"/>
              </a:rPr>
              <a:t>¿Cómo </a:t>
            </a:r>
            <a:r>
              <a:rPr lang="es-ES_tradnl" sz="3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Georgia" pitchFamily="18" charset="0"/>
                <a:cs typeface="Times New Roman" pitchFamily="18" charset="0"/>
              </a:rPr>
              <a:t>escuchaba la gente a Jesús?</a:t>
            </a:r>
            <a:endParaRPr lang="es-ES" sz="240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data:image/jpeg;base64,/9j/4AAQSkZJRgABAQAAAQABAAD/2wCEAAkGBhMSERUTExMUFBQWFhcXFxcUFBQUFxQUGBcVFxcVFRQXGyYeGBkjGhQUHy8gIycpLCwsFR4xNTAqNSYrLCkBCQoKDgwOGg8PGiwkHyQsLCwsLCkqLCwsLCwpLCwpLCkpLCwsLCwsLCwsLCkpLCwpKSkpKSkpLCwsLCwsLCwsLP/AABEIAMkAwAMBIgACEQEDEQH/xAAcAAACAwEBAQEAAAAAAAAAAAAFBgIDBAEHAAj/xABAEAABAwIDBQUFBgQGAgMAAAABAAIRAwQFITESQVFhcQYigZGhE0KxwdEHFCMyUvAzcpLhFSRTYrLxQ6JjgoP/xAAaAQADAQEBAQAAAAAAAAAAAAACAwQBAAUG/8QAJxEAAgICAgEDBQEBAQAAAAAAAAECEQMhEjFBBDJRExQiYXGR8EL/2gAMAwEAAhEDEQA/APFmlTBVYUmlcGWB63WFPaMeJQ8FG8Jtdlu0dXeg3LJPQcFsJtb3fFbrWkS1ZB/DdxGa14VVmVLLotx9o++7FcfQgIiWqNZmSVux9KgYxuanXdmFYG94KF4EYp9BO0LajIImFju7Us6bl9hdaDEojd3AbTcXZgZnolyQ2EtAYBTD1kqlwPdBc05tIBPdPzXDX9nBce8SAAD+UcSuoJyNvsSTLshuH1Rmi0NYMgJAQkOLiBrKN3DYAHJbVC7tgy6PeRXCLbIlYPZS5MNpS2WDLcivQDPm05Oeqg2l+JDc8xl8VfSaZK04VQ7xdwB8ygUg3E0U7IVGubxEfJeQ4lalr3NI0MHwyXueC20ySvN/tCw8U750aPa1/QkQfgjg9WKfuoT6VAxkr2OjcVtbbgjRRr0hkBqi5BUIkKVNdeF0BWHmGvD7fbeBu1PRMbWofgdGGF36jHgP7lEtlKk7ZTFUi23EgjiCFzBasOc3hl9FZbsVdlTioeceiUx8fAccV88d1WCnIlSuG5JRR5BsZrl6pvKqqyQtQtlNMwV9jNf8Bw4kfFfM1WfGnfgu6grXtmRdInSuS029Oe66m0GMvzF2fXRDDShzgdxIz5EhaSwmta75pMP9Mz8Fn9pLiTvJPqsaDWxxwOxBDH8pW68GcKfZ9kW7JEHZ+f0UqrZKU5BJbsz29vLgEy3FtAb0Q/BrKagJ3I5iTI2eh+IWOWjOO0DA1FrSh3WgauzI4Af9rLb20uEothmdUkaZNHQAj4ygi7Ckq2FrK3DWrzz7XbQCrQfvNN4PPZcI/wCS9JKQPtepj/LO3/iN8O6Z8/iqF0SL3WefU3ZLKAS4qxuq5RbmtTrY8SQptUQF2VceWNuC2+1bTvbJ9SrWZiVZ2U/hNniR4SrzZlhc3cDl01Clk9suiriihhzXKP8AEUg3NRIioCFlmpUMVDMLt6Muq5ZZtBVmIMyCBjU9gh4VgpZBWPYtNvRkLr0clsEOpQVG9tPaU3N07pjyn5Ind22cwqbfIg81jejq2BcMpy6zP/w1geWyXrDgdm+4e1rROefRNWG4QS+nAksp3ZEcdpoaPVOXZPsuy1oga1IG0ee8D1WOfx/3ZnGuyqnZezptaNwhZ3MzRy8pIS9uam7HhXA6O9acb/iNHAD4rRgtLIclkxUh1wRwAHp/dZN1E6CuZ1lQNO2fdBd4xl6rTgZDSJ3fv6obiVXZDGb6jo6NaNon0A8URwRsk/vRHhfFWwcqb6GJmZSF9r9M+ztnbg548S1pH/Ep5p1ckofayNvDyd7atMjx2gnRkiammjyY1gu+10IQ0yArNqAE7joYnsXFxy6uRJA5qs8yhx7Okik3d/dMVdm00O4ZH5IDgo7g/lTHhokEKOfZ6OPSA9SlmqarMwUQvqew8t8RzB0VDmoUwmgzhrO6rMQ0HIr7D2S3JcxFkQELYVbMZYiGHUlj9nKL4ZTzCxs3yQuLP0Qq4pASm6+s4gpav6Oy6DmDvS2wkgv2bshtUqh3U6g8C9uZ8im9tDKRwS5gLB7JmeraojiJn5Jlofw2jklqWzZLyC75oOiDvZLkfrtGiEVaOfitRozYKzuBAr1/+bq/z+kBMmFM7rYSda3AdVrvmfxH+W0foEGTcV/TMb/N/wAL72oHVmge4w+bv7AIz2epED970q4RcGpUqOmZeQOUQE8W5FOntHKEUP2ZkvwXXNfYHM6Ja+0Oz2rFzZ7wLakcgQ0zy7xRe0Lqr9s6DIKntFS/EBJyqUarIOkgbXz9EfSsWu0jw/7vuKqrW52hC2VTvUQ+XQqFZomKduyXgDeY+vooOW7BWfig8AforX0eYlsbLGlDZHBE8IrHbjis+Gwcj+yp1GGm8EaKPttHoLSTCmPWBfTDm/mZn1b7w+aBUqm0JTba1g9gduP7KSgPZ1ns3AmOk5IAhrwluQU8UZm3xXcCYS0RwWnE6XeZ0+aW5DKMTKWSK4QzNZmUlvwYd/8AeiGzq3YbxahDBJzSpdMlydMaZLP3qlGoEL7Oj0HMHtwadLdAf6rbUrFrYPBZMEH4beTnHwIWjFQ3Ld1QIMy1HmJlU2+bgTxVlZoDdV2wbLZ5ojBksWwwLzezrbLKx1d7VzRzMr0i3qbNPaO4E+Qn5LzbsvTNSmHHMl5cBxJRS9tAQ9zZs7JWZt2l1Ygvc4u2RnslxybzKaKVnUrvDqndYNG8eqrtcOFLvu7zvh0RywqB7ZBXR2zpvjEupW4AgaLD2jtw+mDw29dwdTe0ooGZrBjlXZp7oMgzulrhKdJfiTQdyR+fqpyVHtIIWp+RgrLd09CEd2PQrJjwfDQ2HZ7RGfKcwAEMwKi11YB0EQTnyEpltGZSTmST+/CFVN+CGEfIWw+0BbMmZ/crVQsTOZPosttiTGRJA8Qj2EX9Cpo9hPAuH1Usv4WxNdpYhjRJ7s9Ok8ktdtMK9m4VW6EweXH5L0TD7dpBiCD4qGOdnBWt3sA1BjkdxH0SHraDu9MX+wwD6LDrqPIlS7a4kyg6ntZAyG841PTMKH2bUiKT2unabVe0jgRsyEnfafi/tr5zAe7RHsxw2tXkeJjwWwjzdA5J8Emg3RxEu7weDyGngjmE4i0O7x2TlnuXkdrfvp5tMJhs+0IfsyDtNJ2gHbO2IjI+sLJYZRejo54yW1s9pxMA0hHCQlSlbl7oA/fNA7HtYWU9n2u1TBgsqZPZOQgjUI/h+JtGYPgUEk09jINSWhgtbYMa1vvZ5DxzHmqb1oLSXTlwXad9tuYRrO7pqrsRpgyBlIB8UtOw2qBN2BsAgngrsNIDT1Q+7nSdFnqYlst2RnnqmLYHmw1jGP7LDTZEuDmidJIIBnqQu9jsIFKm1sgkCJjzjxSrSeatZs7pcR8PVNjGvp5jP96Lnd0za1oYq1lIjl5IdQovoOkZg6hQsMdcMn+Z1RtrWvEouKfXYnk4+7aJUrkObIWPHbfaa3fDpI4w05ea1MoBuisJlN21TE6jK4n58xeyis8AkjbdBiJEmD5IfWsHRoSmnHpZcVW6w9w9ShpuOSLpDuxGp1dlwcNRBV9xtOdJJg6Z7lhARbCrsFppnN3uz8FXP5IIO9MxbEHP6otZ0GxJAOe/grW4WAIOZ3rOGGm7ZOm48Qp57RVjajLY3YNe95rWktIz7riIA6FejdnseLz7N+ZIMOyzjc7nE5rxnDrw03zxEeaeMExKS14IBBlefO4O10eouOWNPsZMGAbXuIAH+Ydpxhi8p7cdmKtrXc5x22VHOeKgyEuJJDx7pz6FP/ZepUBqe0/iOqve7mCciOUQudsK+1UaDBEZzv4yEzHk4PRLlxc1s8da79ldJR3tXhtGiGup91zie4DlAGbgPdzhLzXTmCvQi1JWjzZJxdMJWmLuZAdDgNNoSR0OqacNxhtSIyPCdTwaTv5JGLwVJlYtMglLniUhkMziet4DiZ2wCJGcmYLY4hGa92SdoHJLXZWm/wBiKlXJ7gOuzHdk8YzRM14BULjTPQTtWTubiUIuai0VLhYbmqAmRdAsJ9lqX4jnu0kDyz+iamXxc6QO6OO9KuB1QWTzz88x5Qn7C8PbAJExmJ5rmm3Zjkoo7UtKbgNJW20YGNjguXFow+6J6L59sY7pg9JHktprYhyUlRca+UwuMdxWRzake6f5foVW2+O8REayPisc97NUNaPKe1AIu64P+q/PqZHoUGqujh5oz9ojn0rl791TvgeABnySS7EiVVCpRNehdFZWC6A3KjZXxaqzygzYY+WZO7zeeo6FGRsXDQQfqDzSbsq+0v30jLHQfj1S5QvobHK1pjGwFpLXDMeqP4TdANiYcN30ShRxwvI9pEz+YZZcCEYFXR3wUWXG+men6fMu0OTO0MbMAbQ3rTWrsqS+sRI01HkJSg2r5/FEm0A6mHOPKJzUzgooujLmxP7R4gK9w9zfyN7jN3dG/wASSUf7C9lm1w6rUYHUwdgA7z7x8JA69F2j2OovMNqupg7nND46GQfin/AsHFOk2mHAQIHAx7w67+qoyZ0oqMCTF6SUpueUS+1H2W1KTTWtZqs1NP8A8jB/t/1B69UD7F4D94r7TgRTp5vkZF25mfPXovdrWr3QZ0QnGHtAMAAEkugAZneY381n15caYv7aPK1/gv8A3qHOB0CyV7xgds7bQToJEqGIulxg5ZfAJA7xrvbVB2ySQN5nRo5aIIx5Dm2mPTqyhd4fUc3a2XbPGJHjwV2D4K4U2B7i4nXg0fpB39Uy074UWHhpHHgEl5KdIpWC1bAGH3Zp+zYwDagEmJAJz8Smk4rcN2SyoJGoqNBaf6YIWE4Sx7faMaGv5aHwV1u3SeiVPK29DoYYpbQbte2DYiuw0z+psvYfECW+IRWhjFJ0bL2uB0IMg+IXnHbHEDRoFrP4j8gBqBvK8/oitSgse9nNri3PwVWGUprbPP8AUYYQf4pn6LNwM1iumTVacyHMgawM5z8/RePYd9od5SMOLao/3CD/AFD6Jsw37UA+Pa0XMIGUd4H5rZJr3Axhe4nPtfwz8KlVAza4sdHAgkeoXkOj/Ve5Yxi1O9sqzRG1sFzQe6Q5uYInoV4XUyfnqqcUlJaETi46YIXwKsjVVhWnmEoUCFa1Re1dZtEQi2EXZzYcxqPohIRnAbTbdPD5pc9oZibjJUHLdw2gCcvkjdW1ZA2XzPP5INRtnU3gOAM6Z5EdUTuK7Rl7Bvg5pC8nNbdI+i9NVcmX0rOs0jYLXD4dc0UfiTjVZQeWwwEy05FzgMvklypdNDdoMIJ07xgcyFRZ3HfBM6ro432zsuZe1HpVjdxTiYPyWK6xKQZhYW3sU+KEuvidTki/RPR19aSUPoNDnNqOE7JzPDL6rY0Tmrm0Ww4EfmHlxWNaGY5JPYZZibYDaRl28/p/utL6QLQTuPr8ygNo003EtAIO7nxW63vATtvOQyjc3w4qeUKLYyU1aDFrcQ9rdwEn6IhVA2g4aHRLgvTmQInTcY+SIjFR7F3eiGnZ396NBx1CWa15D9na0TBc1rqnE5kcks9s8HbPdZAIEBoAE8eaG2GJVwe892f6s/8ApHaNapU2ZdIB4aJzaWkSJO7YEsuxDhSfWe3JrC6IzdAmBO9I9/2zIkUmNaNBlJHmv0BT79MtOYLSDPAiD8V+XKtENc4Hc4jyMK3DijLctkWXNNaWjY7H67j3qjjO46eSyVK5mVRVEmOC6BorVFLoic23szBy6DmuO1X0ppGXN1Uamqr2l1r1lG2SATZ2fpQwHx80rNCc7GlstHQJWR6H4+wJjVw59Yk6N7oHx8yjGCWhazadMuzz4blfWsGPMubJ8p68VomPBKbtUPimndma+OSptXZg8FK6O0YV9lRghLa0NTClOodnLRUOolEbW2kRCvFllmpb2WpaMNtTyWllErWbAhpPBSsaRMjkeko09WKa2U2tGTCKOwFrhnlvkRIPFD7ek4O0OR4I9TvG5AubpEEj5oJ0HjbXRrwrs1SaQ5xNU5RtQGj/AOo1PVbrzszSLtprIGZLGnZBJy2mA5Bw4HI6KFnf0x77fNEf8WpATtBCuJ03Nu9gG7wRj27LiGlphtQAtE7m1GnOm488juJX1vgVVmU7uPoUTr4rSMOIM6SIBg6tMmC0/pORVLcSAI2DlMBhIj/83k93+R2XAjRaoQl0Y55EtnbRxY7XLeDr4FeB9t7H2F7XpgZe0cR/K7vD4r2y7xNs6EcZyg8DwSV2o7PNuq5qOcGEgCIkyBEkynYZqMqYGXHKStHl0mdMlLZI0Ty/sZTa3Opl0AUbXs7bmWtJeeO0MukKr68SX7ebPPHrgXXnNX2dm6odlgk8MvmqW6Vs85Jt0ihTDEWZ2Vuf9P8A9mj5rQ3svX3tH9TUp5ofKHr0+V/+X/gNsqMvaP8AcPLVOTDkhdn2ZqtcHHZHLaP0RhuHmMyB5qeeeHyUw9NkrolR1E5hEKPsx+ak13Vzh8CsLKWyRLm6rdIIyUs58n+LLYQ4r8ls321a0H5rVvMyXeW0UVo3Fkf/AB029WR6hLQCi8pb2N18D7aW9F4ljaZHKFeMPaNGAeAXnDeRI6LdbYzXZ+Wq8xuJkeIOSU4sYmh7/wAPbvA8lD7o3h5IBhvbCo6o2m+m0lxABbIMkxmM06Cj0S22jrSBrLUcFZ90B1aPJEdgfsKRYFwP1AaMOb+keQUX4ezePgiBAHD1KpqvG/4Lrozkwc+zZwb5BZKluwbh5D6LdXaNUMuIKKN/Bzn+zNdlpzy+Z6oZXrM5noESqUhyQ+tSA0VCsDkujKKgPunPjChsNbmGtCm/xVefBbs60ePrbhtQtMjIrGQtdgNV7E/aeDj9w74LjAqQx8bW4/q/ujdS3DhkUg0XkEEahH8Fx8ju1MxuPyPFeRmwVuJ7eD1Cl+MgrUs+BKz1MJn3j8UVp3G1oJHhHqrNl36R4lR85Iu4JgE4G79fyWWrgtf3XHwJTS2md+z6q0UzxHqjXqJIB4YsTDb3bNHFw4OAd66qH+KXDfzUQf5ZH1Tx7E8fIfVfOtAefl9Ef3LfaQv7ZLpsTaWNje17d2YkeYW62vWPOTweSYzhjDqJ8voq34DRd7jfDJY80X4CWKS8nOy1APuaWejpz5CYXphXn+G4ayi6WS08nEeXBFXV+JJ6lIlJN6CeJvbYz1K7RqQOpCrN5IluY4jP1S2a7dNoTzkfJZq19u3DQbvJcrB+mg9WvxvJCw18UYN59UDq4hlkFkddTr6lMjFnOKDNbFRGh8x9UPq4kdwHiSVhdWbxnoMvMqtz/BPSaFVE0VL46kgeH1Ki64JG7qD8lmcAcjBHNcp0WtHdDW9P+0RjpFrq3UqraXSuE9PIfFbRto8mK02dYDI71mKkxey1ao+eTp2GWOUy7JZrT8oWk6fviFG3ui+G1Yaw3FTTAGrc5CabK9DwIMg+nIpHbojvZ3856Lz80F7j0cEn7WNIoqWxCsC+Kgtl1IiFMNUArGrDSxjFL2Srbr4KTdVxh0sVZhvJTKqdoUyLAZXVuY3rFXvxpKhdaFDKWqphFMU2a3XAKrdVXyjU0TULZE11B14BvHmsFzos9BGkYE/v/DPovvvDzuPwXKS0tWWZRnDHnepigePkrXaq1qxs6kf/2Q=="/>
          <p:cNvSpPr>
            <a:spLocks noChangeAspect="1" noChangeArrowheads="1"/>
          </p:cNvSpPr>
          <p:nvPr/>
        </p:nvSpPr>
        <p:spPr bwMode="auto">
          <a:xfrm>
            <a:off x="63500" y="-927100"/>
            <a:ext cx="18288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1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216" t="4870" r="23215" b="9822"/>
          <a:stretch/>
        </p:blipFill>
        <p:spPr>
          <a:xfrm>
            <a:off x="467799" y="444137"/>
            <a:ext cx="8139343" cy="597408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55612" y="4522275"/>
            <a:ext cx="8066856" cy="156966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20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¿Qué preguntas hacen sobre él? ¿Qué esconden esas preguntas? </a:t>
            </a:r>
            <a:endParaRPr lang="es-ES" sz="32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3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017"/>
            <a:ext cx="8136904" cy="59444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7 Rectángulo"/>
          <p:cNvSpPr/>
          <p:nvPr/>
        </p:nvSpPr>
        <p:spPr>
          <a:xfrm>
            <a:off x="336916" y="4655183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600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Lucida Sans" pitchFamily="34" charset="0"/>
                <a:cs typeface="Times New Roman" pitchFamily="18" charset="0"/>
              </a:rPr>
              <a:t>¿Cómo reacciona Jesús ante la incomprensión de sus paisanos?</a:t>
            </a:r>
            <a:endParaRPr lang="es-ES" sz="3600" b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Lucida San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sé Carpintero - Felipe Gómez - YouTub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9" y="437203"/>
            <a:ext cx="8070781" cy="59869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051"/>
          <p:cNvSpPr>
            <a:spLocks noChangeArrowheads="1"/>
          </p:cNvSpPr>
          <p:nvPr/>
        </p:nvSpPr>
        <p:spPr bwMode="auto">
          <a:xfrm>
            <a:off x="5279790" y="483301"/>
            <a:ext cx="31343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E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Marcos 6, 1-6 </a:t>
            </a:r>
          </a:p>
        </p:txBody>
      </p:sp>
      <p:sp>
        <p:nvSpPr>
          <p:cNvPr id="8" name="Rectangle 2051"/>
          <p:cNvSpPr>
            <a:spLocks noChangeArrowheads="1"/>
          </p:cNvSpPr>
          <p:nvPr/>
        </p:nvSpPr>
        <p:spPr bwMode="auto">
          <a:xfrm>
            <a:off x="5789460" y="5962523"/>
            <a:ext cx="2805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ES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</a:t>
            </a:r>
            <a:r>
              <a:rPr lang="es-ES" sz="24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Julio </a:t>
            </a:r>
            <a:r>
              <a:rPr lang="es-ES" sz="24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2021</a:t>
            </a:r>
            <a:endParaRPr lang="es-ES" sz="240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06120" y="2286895"/>
            <a:ext cx="6707698" cy="2906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¿NO ES EL HIJO DEL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CARPINTERO?</a:t>
            </a:r>
          </a:p>
        </p:txBody>
      </p:sp>
      <p:grpSp>
        <p:nvGrpSpPr>
          <p:cNvPr id="9" name="Group 134"/>
          <p:cNvGrpSpPr>
            <a:grpSpLocks/>
          </p:cNvGrpSpPr>
          <p:nvPr/>
        </p:nvGrpSpPr>
        <p:grpSpPr bwMode="auto">
          <a:xfrm>
            <a:off x="524579" y="470919"/>
            <a:ext cx="4233639" cy="585006"/>
            <a:chOff x="1382" y="403"/>
            <a:chExt cx="5696" cy="863"/>
          </a:xfrm>
        </p:grpSpPr>
        <p:sp>
          <p:nvSpPr>
            <p:cNvPr id="10" name="Rectangle 135"/>
            <p:cNvSpPr>
              <a:spLocks noChangeArrowheads="1"/>
            </p:cNvSpPr>
            <p:nvPr/>
          </p:nvSpPr>
          <p:spPr bwMode="auto">
            <a:xfrm>
              <a:off x="1382" y="403"/>
              <a:ext cx="5696" cy="863"/>
            </a:xfrm>
            <a:prstGeom prst="rect">
              <a:avLst/>
            </a:prstGeom>
            <a:solidFill>
              <a:srgbClr val="00B050"/>
            </a:solidFill>
            <a:ln w="12700" cmpd="sng">
              <a:solidFill>
                <a:schemeClr val="accent6">
                  <a:lumMod val="100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6">
                  <a:lumMod val="50000"/>
                  <a:lumOff val="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PE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136"/>
            <p:cNvSpPr txBox="1">
              <a:spLocks noChangeArrowheads="1"/>
            </p:cNvSpPr>
            <p:nvPr/>
          </p:nvSpPr>
          <p:spPr bwMode="auto">
            <a:xfrm>
              <a:off x="2523" y="494"/>
              <a:ext cx="4404" cy="6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000" b="1" dirty="0">
                  <a:solidFill>
                    <a:srgbClr val="4C000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 DIVINA –  DOMINGO 14° TO- Ciclo  “B”</a:t>
              </a:r>
              <a:endParaRPr lang="es-PE" sz="1200" dirty="0">
                <a:solidFill>
                  <a:srgbClr val="4C0000"/>
                </a:solidFill>
                <a:ea typeface="Times New Roman" panose="02020603050405020304" pitchFamily="18" charset="0"/>
              </a:endParaRPr>
            </a:p>
            <a:p>
              <a:pPr indent="1905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PE" sz="1100" b="1" dirty="0">
                  <a:ln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lumMod val="50000"/>
                        <a:alpha val="40000"/>
                      </a:srgbClr>
                    </a:outerShdw>
                  </a:effectLst>
                  <a:ea typeface="Times New Roman" panose="02020603050405020304" pitchFamily="18" charset="0"/>
                </a:rPr>
                <a:t>“¿NO ES EL HIJO DEL CARPINTERO”</a:t>
              </a:r>
              <a:r>
                <a:rPr lang="es-ES_tradnl" sz="800" b="1" dirty="0">
                  <a:solidFill>
                    <a:srgbClr val="8A210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 </a:t>
              </a:r>
              <a:endParaRPr lang="es-PE" sz="900" b="1" dirty="0">
                <a:solidFill>
                  <a:srgbClr val="8A2100"/>
                </a:solidFill>
                <a:ea typeface="Times New Roman" panose="02020603050405020304" pitchFamily="18" charset="0"/>
              </a:endParaRPr>
            </a:p>
          </p:txBody>
        </p:sp>
        <p:pic>
          <p:nvPicPr>
            <p:cNvPr id="12" name="Picture 137" descr="lecti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499"/>
              <a:ext cx="749" cy="68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5859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4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1" y="445443"/>
            <a:ext cx="8095488" cy="5972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6 Rectángulo"/>
          <p:cNvSpPr/>
          <p:nvPr/>
        </p:nvSpPr>
        <p:spPr>
          <a:xfrm>
            <a:off x="576982" y="5248257"/>
            <a:ext cx="7748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itchFamily="18" charset="0"/>
              </a:rPr>
              <a:t>¿Por qué no pudo realizar ningún milagro en </a:t>
            </a:r>
            <a:r>
              <a:rPr lang="es-ES_tradnl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itchFamily="18" charset="0"/>
              </a:rPr>
              <a:t>Nazareth</a:t>
            </a:r>
            <a:r>
              <a:rPr lang="es-ES_tradnl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  <a:cs typeface="Times New Roman" pitchFamily="18" charset="0"/>
              </a:rPr>
              <a:t>?</a:t>
            </a:r>
            <a:endParaRPr lang="es-E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ndos de pantalla de Jesús - FondosMi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5" y="421600"/>
            <a:ext cx="8163106" cy="601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94142" y="1415659"/>
            <a:ext cx="3080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i="1" dirty="0">
                <a:solidFill>
                  <a:srgbClr val="3E1F00"/>
                </a:solidFill>
                <a:effectLst>
                  <a:glow rad="63500">
                    <a:srgbClr val="FFFFFF"/>
                  </a:glow>
                  <a:outerShdw blurRad="50800" dist="63500" algn="l" rotWithShape="0">
                    <a:srgbClr val="FFFFFF"/>
                  </a:outerShdw>
                </a:effectLst>
                <a:latin typeface="Rockwell" pitchFamily="18" charset="0"/>
                <a:cs typeface="Times New Roman" pitchFamily="18" charset="0"/>
              </a:rPr>
              <a:t>Motivación</a:t>
            </a:r>
            <a:r>
              <a:rPr lang="es-ES_tradnl" sz="2800" b="1" i="1" dirty="0" smtClean="0">
                <a:solidFill>
                  <a:srgbClr val="3E1F00"/>
                </a:solidFill>
                <a:effectLst>
                  <a:glow rad="63500">
                    <a:srgbClr val="FFFFFF"/>
                  </a:glow>
                  <a:outerShdw blurRad="50800" dist="63500" algn="l" rotWithShape="0">
                    <a:srgbClr val="FFFFFF"/>
                  </a:outerShdw>
                </a:effectLst>
                <a:latin typeface="Rockwell" pitchFamily="18" charset="0"/>
                <a:cs typeface="Times New Roman" pitchFamily="18" charset="0"/>
              </a:rPr>
              <a:t>:</a:t>
            </a:r>
            <a:endParaRPr lang="es-ES_tradnl" sz="2800" i="1" dirty="0">
              <a:solidFill>
                <a:srgbClr val="3E1F00"/>
              </a:solidFill>
              <a:effectLst>
                <a:glow rad="63500">
                  <a:srgbClr val="FFFFFF"/>
                </a:glow>
                <a:outerShdw blurRad="50800" dist="63500" algn="l" rotWithShape="0">
                  <a:srgbClr val="FFFFFF"/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93214" y="3392996"/>
            <a:ext cx="8327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solidFill>
                <a:srgbClr val="FFFFFF"/>
              </a:solidFill>
              <a:latin typeface="Rockwell" pitchFamily="18" charset="0"/>
              <a:cs typeface="Times New Roman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2" y="472759"/>
            <a:ext cx="3080874" cy="789981"/>
          </a:xfrm>
          <a:prstGeom prst="roundRect">
            <a:avLst/>
          </a:prstGeom>
        </p:spPr>
      </p:pic>
      <p:sp>
        <p:nvSpPr>
          <p:cNvPr id="7" name="Rectángulo redondeado 6"/>
          <p:cNvSpPr>
            <a:spLocks noChangeArrowheads="1"/>
          </p:cNvSpPr>
          <p:nvPr/>
        </p:nvSpPr>
        <p:spPr bwMode="auto">
          <a:xfrm>
            <a:off x="691445" y="490348"/>
            <a:ext cx="2844233" cy="704850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MEDITATIO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¿Qué ME dice el texto?</a:t>
            </a:r>
            <a:endParaRPr kumimoji="0" lang="es-P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10" name="7 Rectángulo"/>
          <p:cNvSpPr/>
          <p:nvPr/>
        </p:nvSpPr>
        <p:spPr>
          <a:xfrm>
            <a:off x="477358" y="2013417"/>
            <a:ext cx="49566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 smtClean="0">
                <a:solidFill>
                  <a:srgbClr val="3E1F00"/>
                </a:solidFill>
                <a:effectLst>
                  <a:glow rad="63500">
                    <a:srgbClr val="FFFFFF"/>
                  </a:glow>
                  <a:outerShdw blurRad="50800" dist="63500" algn="l" rotWithShape="0">
                    <a:srgbClr val="FFFFFF"/>
                  </a:outerShdw>
                </a:effectLst>
                <a:latin typeface="Rockwell" pitchFamily="18" charset="0"/>
                <a:cs typeface="Times New Roman" pitchFamily="18" charset="0"/>
              </a:rPr>
              <a:t>Las </a:t>
            </a:r>
            <a:r>
              <a:rPr lang="es-ES_tradnl" sz="2800" i="1" dirty="0">
                <a:solidFill>
                  <a:srgbClr val="3E1F00"/>
                </a:solidFill>
                <a:effectLst>
                  <a:glow rad="63500">
                    <a:srgbClr val="FFFFFF"/>
                  </a:glow>
                  <a:outerShdw blurRad="50800" dist="63500" algn="l" rotWithShape="0">
                    <a:srgbClr val="FFFFFF"/>
                  </a:outerShdw>
                </a:effectLst>
                <a:latin typeface="Rockwell" pitchFamily="18" charset="0"/>
                <a:cs typeface="Times New Roman" pitchFamily="18" charset="0"/>
              </a:rPr>
              <a:t>enseñanzas de Jesús, incluso sus curaciones, provocan rechazo e incredulidad entre la gente de su pueblo. </a:t>
            </a:r>
            <a:r>
              <a:rPr lang="es-PE" sz="2800" i="1" dirty="0">
                <a:solidFill>
                  <a:srgbClr val="3E1F00"/>
                </a:solidFill>
                <a:effectLst>
                  <a:glow rad="63500">
                    <a:srgbClr val="FFFFFF"/>
                  </a:glow>
                  <a:outerShdw blurRad="50800" dist="63500" algn="l" rotWithShape="0">
                    <a:srgbClr val="FFFFFF"/>
                  </a:outerShdw>
                </a:effectLst>
                <a:latin typeface="Rockwell" pitchFamily="18" charset="0"/>
                <a:cs typeface="Times New Roman" pitchFamily="18" charset="0"/>
              </a:rPr>
              <a:t>La novedad que trae Jesús, la novedad del reinado de Dios y su dinámica, también nos puede parecer en ocasiones extraña y difícil de poner en práctica.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2800" i="1" dirty="0">
              <a:solidFill>
                <a:srgbClr val="3E1F00"/>
              </a:solidFill>
              <a:effectLst>
                <a:glow rad="63500">
                  <a:srgbClr val="FFFFFF"/>
                </a:glow>
                <a:outerShdw blurRad="50800" dist="63500" algn="l" rotWithShape="0">
                  <a:srgbClr val="FFFFFF"/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1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nancial Advice: If It Sounds Too Good… – Benephi – Insurance,  Investments, Retirement, Wealth Management Ad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3" y="470263"/>
            <a:ext cx="8074405" cy="5956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443819" y="1535459"/>
            <a:ext cx="50648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La gente de Nazaret no descubre a Dios en lo conocido, lo habitual, en el “hijo del carpintero”.</a:t>
            </a:r>
            <a:r>
              <a:rPr lang="es-PE" sz="3200" b="1" dirty="0">
                <a:solidFill>
                  <a:srgbClr val="FF0000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</a:t>
            </a:r>
            <a:endParaRPr lang="es-PE" sz="3200" b="1" dirty="0" smtClean="0">
              <a:solidFill>
                <a:srgbClr val="FF0000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200" b="1" dirty="0">
              <a:solidFill>
                <a:srgbClr val="FF0000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rgbClr val="FF0000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¿</a:t>
            </a:r>
            <a:r>
              <a:rPr lang="es-PE" sz="3200" b="1" dirty="0">
                <a:solidFill>
                  <a:srgbClr val="FF0000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Qué excusas ponemos hoy nosotros para no creer en él?</a:t>
            </a:r>
            <a:endParaRPr lang="es-ES_tradnl" sz="3200" b="1" dirty="0">
              <a:solidFill>
                <a:srgbClr val="FF0000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10747" y="3789040"/>
            <a:ext cx="36004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endParaRPr lang="es-ES" sz="36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astores, Custodios de nuestros hermanos. (Comunicado del clero de la zona  pastoral de Carora, ante la inseguridad desatada en nuestra ciudad.) |  Parroquia Catedral &amp;quot;San Juan Bautista&amp;quot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576" y="420958"/>
            <a:ext cx="8110908" cy="597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037609" y="1763273"/>
            <a:ext cx="4539353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3600" b="1" spc="50" dirty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A Jesús le sorprendió </a:t>
            </a:r>
            <a:endParaRPr lang="es-ES_tradnl" sz="3600" b="1" spc="50" dirty="0" smtClean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su </a:t>
            </a:r>
            <a:r>
              <a:rPr lang="es-ES_tradnl" sz="3600" b="1" spc="50" dirty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falta de fe. </a:t>
            </a:r>
            <a:r>
              <a:rPr lang="es-ES_tradnl" sz="3600" b="1" spc="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</a:t>
            </a:r>
            <a:r>
              <a:rPr lang="es-ES_tradnl" sz="36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¿</a:t>
            </a:r>
            <a:r>
              <a:rPr lang="es-ES_tradnl" sz="3600" b="1" dirty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De qué se sorprendería hoy </a:t>
            </a:r>
            <a:r>
              <a:rPr lang="es-ES_tradnl" sz="36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Jesús </a:t>
            </a:r>
            <a:r>
              <a:rPr lang="es-ES_tradnl" sz="3600" b="1" dirty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de nosotros, </a:t>
            </a:r>
            <a:r>
              <a:rPr lang="es-ES_tradnl" sz="36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de </a:t>
            </a:r>
            <a:r>
              <a:rPr lang="es-ES_tradnl" sz="3600" b="1" dirty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nuestra Iglesia, </a:t>
            </a:r>
            <a:r>
              <a:rPr lang="es-ES_tradnl" sz="36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           de </a:t>
            </a:r>
            <a:r>
              <a:rPr lang="es-ES_tradnl" sz="3600" b="1" dirty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nuestro mundo?</a:t>
            </a:r>
            <a:endParaRPr lang="es-ES" sz="3600" b="1" spc="50" dirty="0">
              <a:ln w="11430"/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75856" y="4581128"/>
            <a:ext cx="525658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E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2" presetID="15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jeres de 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7" y="465399"/>
            <a:ext cx="8091261" cy="59528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10920" y="759383"/>
            <a:ext cx="5302209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32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¿He experimentado el rechazo por ser fiel a los valores del Reino? </a:t>
            </a:r>
            <a:r>
              <a:rPr lang="es-PE" sz="32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32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¿</a:t>
            </a:r>
            <a:r>
              <a:rPr lang="es-PE" sz="32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Cómo he reaccionado? </a:t>
            </a:r>
            <a:r>
              <a:rPr lang="es-PE" sz="32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                  ¿</a:t>
            </a:r>
            <a:r>
              <a:rPr lang="es-PE" sz="32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Qué puedo hacer cuando encuentre rechazo por el anuncio del evangelio</a:t>
            </a:r>
            <a:r>
              <a:rPr lang="es-PE" sz="3200" b="1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?.</a:t>
            </a:r>
            <a:endParaRPr lang="es-ES" sz="32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7" y="465623"/>
            <a:ext cx="8089649" cy="59438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69214" y="4391499"/>
            <a:ext cx="7295220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¿Qué hago para que mi fe tenga  sentido y consistencia  y así vivir </a:t>
            </a:r>
            <a:r>
              <a:rPr lang="es-ES_tradnl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más </a:t>
            </a:r>
            <a:r>
              <a:rPr lang="es-ES_tradnl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plenamente mi fe en el Señor ? </a:t>
            </a:r>
            <a:endParaRPr lang="es-E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6" y="453487"/>
            <a:ext cx="8065195" cy="59797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7584" y="2557088"/>
            <a:ext cx="395474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itchFamily="18" charset="0"/>
              </a:rPr>
              <a:t>Dios </a:t>
            </a:r>
            <a:r>
              <a:rPr lang="es-PE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Times New Roman" pitchFamily="18" charset="0"/>
              </a:rPr>
              <a:t>muchas veces nos desconcierta porque se presenta bajo el ropaje de lo cotidiano, rompiendo nuestras estructuras y moldes. </a:t>
            </a:r>
            <a:endParaRPr lang="es-E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Times New Roman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796911" y="2714694"/>
            <a:ext cx="259228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Franklin Gothic Demi" panose="020B0703020102020204" pitchFamily="34" charset="0"/>
                <a:cs typeface="Times New Roman" pitchFamily="18" charset="0"/>
              </a:rPr>
              <a:t>Por ello es importante vivir atentos para acogerlo y responderle desde la fe.</a:t>
            </a:r>
            <a:endParaRPr lang="es-E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Times New Roman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4" y="436071"/>
            <a:ext cx="3841541" cy="1103809"/>
          </a:xfrm>
          <a:prstGeom prst="roundRect">
            <a:avLst/>
          </a:prstGeom>
        </p:spPr>
      </p:pic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608547" y="453487"/>
            <a:ext cx="3638269" cy="846052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ORATIO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¿</a:t>
            </a:r>
            <a:r>
              <a:rPr kumimoji="0" lang="es-ES_tradn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Qué le digo al Señor motivado por su Palabra</a:t>
            </a:r>
            <a:endParaRPr kumimoji="0" lang="es-PE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80574" y="1635629"/>
            <a:ext cx="231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Swis721 BlkCn BT" panose="020B0806030502040204" pitchFamily="34" charset="0"/>
                <a:cs typeface="Times New Roman" pitchFamily="18" charset="0"/>
              </a:rPr>
              <a:t>Motivación: </a:t>
            </a:r>
          </a:p>
        </p:txBody>
      </p:sp>
    </p:spTree>
    <p:extLst>
      <p:ext uri="{BB962C8B-B14F-4D97-AF65-F5344CB8AC3E}">
        <p14:creationId xmlns:p14="http://schemas.microsoft.com/office/powerpoint/2010/main" val="4050710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7680"/>
            <a:ext cx="8064896" cy="589570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400590"/>
            <a:ext cx="7952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Luego de un tiempo de oración personal, podemos compartir en voz alta nuestra oración, siempre dirigiéndonos a Dios mediante la alabanza, la acción de gracias o la súplica confiada.</a:t>
            </a:r>
            <a:endParaRPr lang="es-ES" sz="2400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399" y="438141"/>
            <a:ext cx="8111049" cy="5980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8518" y="438141"/>
            <a:ext cx="2451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3200" b="1" i="1" dirty="0" err="1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Salmo</a:t>
            </a:r>
            <a:r>
              <a:rPr lang="ca-ES" sz="3200" b="1" i="1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 122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43475" y="5445224"/>
            <a:ext cx="7494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3200" b="1" i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Misericordia, Señor, misericordia.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53659" y="586187"/>
            <a:ext cx="351760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Comic Sans MS" pitchFamily="66" charset="0"/>
                <a:cs typeface="Times New Roman" pitchFamily="18" charset="0"/>
              </a:rPr>
              <a:t>A ti levanto mis ojos, a ti que habitas en el cielo. Como están los ojos de los esclavos fijos en las manos de sus señores. </a:t>
            </a:r>
            <a:endParaRPr lang="ca-ES" sz="3200" b="1" i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10800000" algn="r" rotWithShape="0">
                  <a:srgbClr val="C00000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ES" sz="3200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50800" dist="38100" dir="10800000" algn="r" rotWithShape="0">
                  <a:srgbClr val="C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647" y="448207"/>
            <a:ext cx="8125076" cy="59700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4655" y="448207"/>
            <a:ext cx="83529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800" i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Comic Sans MS" pitchFamily="66" charset="0"/>
                <a:cs typeface="Times New Roman" pitchFamily="18" charset="0"/>
              </a:rPr>
              <a:t>Como están los ojos de la esclava, fijos en las manos de su señora, así están nuestros ojos  </a:t>
            </a:r>
            <a:r>
              <a:rPr lang="es-ES" sz="2800" i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Comic Sans MS" pitchFamily="66" charset="0"/>
                <a:cs typeface="Times New Roman" pitchFamily="18" charset="0"/>
              </a:rPr>
              <a:t>en</a:t>
            </a:r>
            <a:endParaRPr lang="ca-ES" sz="2800" i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9514" y="5634560"/>
            <a:ext cx="7983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3600" b="1" i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Misericordia, Señor, misericordia.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4655" y="1440944"/>
            <a:ext cx="421494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i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Comic Sans MS" pitchFamily="66" charset="0"/>
                <a:cs typeface="Times New Roman" pitchFamily="18" charset="0"/>
              </a:rPr>
              <a:t>el </a:t>
            </a:r>
            <a:r>
              <a:rPr lang="es-ES" sz="2800" i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Comic Sans MS" pitchFamily="66" charset="0"/>
                <a:cs typeface="Times New Roman" pitchFamily="18" charset="0"/>
              </a:rPr>
              <a:t>Señor, Dios nuestro, esperando su misericordia.</a:t>
            </a:r>
            <a:endParaRPr lang="ca-ES" sz="2800" i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5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8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ronavirus COVID-19 | Médicos Sin Fronte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5" y="453769"/>
            <a:ext cx="8126617" cy="59644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11560" y="328138"/>
            <a:ext cx="8208911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u="sng" dirty="0">
                <a:solidFill>
                  <a:srgbClr val="FFFFFF"/>
                </a:solidFill>
                <a:effectLst>
                  <a:glow rad="101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Imágenes: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de situaciones de pobreza extrema, de excluidos, de rostros donde nos resulta difícil reconocer el rostro de Jesús</a:t>
            </a:r>
            <a:r>
              <a:rPr lang="es-PE" sz="2400" b="1" u="sng" dirty="0">
                <a:solidFill>
                  <a:srgbClr val="FFFFFF"/>
                </a:solidFill>
                <a:effectLst>
                  <a:glow rad="101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Frase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Los tenía desconcertados. </a:t>
            </a:r>
            <a:endParaRPr lang="es-PE" sz="2400" b="1" u="sng" dirty="0">
              <a:solidFill>
                <a:srgbClr val="FFFFFF"/>
              </a:solidFill>
              <a:effectLst>
                <a:glow rad="1016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95534" y="5899976"/>
            <a:ext cx="82830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u="sng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Cantos sugeridos: </a:t>
            </a:r>
            <a:r>
              <a:rPr lang="es-PE" sz="24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El profeta; Con nosotros está y no le conocemos</a:t>
            </a:r>
            <a:endParaRPr lang="es-ES" sz="2400" b="1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</a:endParaRPr>
          </a:p>
        </p:txBody>
      </p:sp>
      <p:pic>
        <p:nvPicPr>
          <p:cNvPr id="1026" name="Picture 2" descr="Los rostros del pobre - Blog CJ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66" y="1110205"/>
            <a:ext cx="2194559" cy="27431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tos básicos: Las Caras de la Pobreza – Diarios de Miramond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47" y="1311076"/>
            <a:ext cx="3402977" cy="234145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s ojos de la pobreza | Cultura | EL MUND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94" y="3524105"/>
            <a:ext cx="1817723" cy="25043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stros de la Pobreza (33 fotos) *recomenado* - Imágenes en Taringa!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308952"/>
            <a:ext cx="3666555" cy="30130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 rot="162748">
            <a:off x="1080667" y="2103109"/>
            <a:ext cx="6912768" cy="1754326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>
            <a:bevelT w="165100" prst="coolSlant"/>
          </a:sp3d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tenía desconcertados.</a:t>
            </a:r>
          </a:p>
        </p:txBody>
      </p:sp>
    </p:spTree>
    <p:extLst>
      <p:ext uri="{BB962C8B-B14F-4D97-AF65-F5344CB8AC3E}">
        <p14:creationId xmlns:p14="http://schemas.microsoft.com/office/powerpoint/2010/main" val="10912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470" y="420281"/>
            <a:ext cx="8106385" cy="59979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15122" y="4860059"/>
            <a:ext cx="47799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a-ES" sz="3600" b="1" i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Misericordia, Señor, misericordia.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90651" y="357164"/>
            <a:ext cx="611379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 err="1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Misericordia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, Señor, misericordia, que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estamos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saciados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de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desprecios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;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nuestra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alma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está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saciada del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sarcasmo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de los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satisfechos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, del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desprecio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ca-ES" sz="2800" b="1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de </a:t>
            </a:r>
            <a:r>
              <a:rPr lang="ca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los orgullosos.</a:t>
            </a:r>
            <a:endParaRPr lang="es-ES" sz="2400" b="1" i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72/cc/c9/72ccc9a076df72fce53636d2f3c3fac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465" y="456837"/>
            <a:ext cx="8073186" cy="59526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omos.vicencianos.org/files/2011/07/san-vicente-de-pau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448496" y="465547"/>
            <a:ext cx="1654228" cy="18409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937166" y="1794639"/>
            <a:ext cx="729243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300" dirty="0" smtClean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  <a:cs typeface="Times New Roman" pitchFamily="18" charset="0"/>
              </a:rPr>
              <a:t>San </a:t>
            </a:r>
            <a:r>
              <a:rPr lang="es-ES_tradnl" sz="2300" dirty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  <a:cs typeface="Times New Roman" pitchFamily="18" charset="0"/>
              </a:rPr>
              <a:t>Vicente recomienda a los misioneros responder con mansedumbre a quienes nos desprecian o  injurian, así nunca perderemos la paz: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300" dirty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  <a:cs typeface="Times New Roman" pitchFamily="18" charset="0"/>
              </a:rPr>
              <a:t>“La mansedumbre no solamente nos hace excusar las afrentas e injurias que recibimos, sino que incluso pide que tratemos mansamente a quienes nos maltratan, con palabras amigables  </a:t>
            </a:r>
            <a:r>
              <a:rPr lang="es-PE" sz="2300" dirty="0" smtClean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  <a:cs typeface="Times New Roman" pitchFamily="18" charset="0"/>
              </a:rPr>
              <a:t>y,  </a:t>
            </a:r>
            <a:r>
              <a:rPr lang="es-PE" sz="2300" dirty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  <a:cs typeface="Times New Roman" pitchFamily="18" charset="0"/>
              </a:rPr>
              <a:t>si llegasen incluso a darnos un bofetón, que lo suframos por Dios; es esta virtud la que produce este efecto. </a:t>
            </a:r>
            <a:r>
              <a:rPr lang="es-PE" sz="2300" dirty="0" smtClean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  <a:cs typeface="Times New Roman" pitchFamily="18" charset="0"/>
              </a:rPr>
              <a:t> Sí</a:t>
            </a:r>
            <a:r>
              <a:rPr lang="es-PE" sz="2300" dirty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  <a:cs typeface="Times New Roman" pitchFamily="18" charset="0"/>
              </a:rPr>
              <a:t>, un siervo de Dios que la posea, cuando se sienta ultrajado por alguien, ofrecerá a su divina bondad este rudo trato y se quedará en paz”.</a:t>
            </a:r>
            <a:endParaRPr lang="es-ES_tradnl" sz="2300" dirty="0"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40000"/>
                  </a:srgbClr>
                </a:glow>
                <a:outerShdw blurRad="50800" dist="63500" algn="l" rotWithShape="0">
                  <a:prstClr val="black">
                    <a:alpha val="40000"/>
                  </a:prstClr>
                </a:outerShdw>
              </a:effectLst>
              <a:latin typeface="Tekton Pro" pitchFamily="34" charset="0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37166" y="1423715"/>
            <a:ext cx="1739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63500" algn="l" rotWithShape="0">
                    <a:prstClr val="black">
                      <a:alpha val="40000"/>
                    </a:prstClr>
                  </a:outerShdw>
                </a:effectLst>
                <a:latin typeface="Tekton Pro" pitchFamily="34" charset="0"/>
                <a:cs typeface="Times New Roman" pitchFamily="18" charset="0"/>
              </a:rPr>
              <a:t>Motivación: </a:t>
            </a:r>
            <a:endParaRPr lang="en-US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1" y="441442"/>
            <a:ext cx="3694176" cy="934751"/>
          </a:xfrm>
          <a:prstGeom prst="roundRect">
            <a:avLst/>
          </a:prstGeom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364581" y="520568"/>
            <a:ext cx="3839476" cy="766499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31000"/>
                    </a:prstClr>
                  </a:outerShd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Times New Roman" pitchFamily="18" charset="0"/>
              </a:rPr>
              <a:t>CONTEMPLATIO</a:t>
            </a:r>
            <a:endParaRPr kumimoji="0" lang="es-PE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31000"/>
                  </a:prstClr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31000"/>
                    </a:prstClr>
                  </a:outerShd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Times New Roman" pitchFamily="18" charset="0"/>
              </a:rPr>
              <a:t>¿Qué me lleva a hacer el texto?</a:t>
            </a:r>
          </a:p>
        </p:txBody>
      </p:sp>
    </p:spTree>
    <p:extLst>
      <p:ext uri="{BB962C8B-B14F-4D97-AF65-F5344CB8AC3E}">
        <p14:creationId xmlns:p14="http://schemas.microsoft.com/office/powerpoint/2010/main" val="26844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1" y="455738"/>
            <a:ext cx="8212045" cy="597989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259632" y="33265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ap ITC" panose="04040A07060A02020202" pitchFamily="82" charset="0"/>
                <a:cs typeface="Times New Roman" pitchFamily="18" charset="0"/>
              </a:rPr>
              <a:t>Y nos regala esta oración: </a:t>
            </a:r>
            <a:endParaRPr lang="es-E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ap ITC" panose="04040A07060A02020202" pitchFamily="82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63688" y="784458"/>
            <a:ext cx="571697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Oh Salvador, pon en nosotros las disposiciones necesarias para sufrir, de la manera que tú deseas, las persecuciones que tengas a bien enviarnos.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Afírmanos </a:t>
            </a:r>
            <a:r>
              <a:rPr lang="es-PE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 ese estado bienaventurado que has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prometido </a:t>
            </a:r>
            <a:r>
              <a:rPr lang="es-PE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las personas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afligidas </a:t>
            </a:r>
            <a:r>
              <a:rPr lang="es-PE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 perseguidas.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Haz que nos mantengamos firmes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en </a:t>
            </a:r>
            <a:r>
              <a:rPr lang="es-PE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persecución, sin huir ni doblegarnos ante los ataques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del </a:t>
            </a:r>
            <a:r>
              <a:rPr lang="es-PE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mundo.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 lo pido por el mérito de tus sufrimientos.</a:t>
            </a:r>
            <a:endParaRPr lang="es-ES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0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HRISTUS VIVIT&amp;#39;, CRISTO VIVE UN ESENCIAL MENSAJE DEL PAPA FRANCISCO A LOS  JÓVENES – Crí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4" y="476671"/>
            <a:ext cx="8108861" cy="59154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879496" y="389587"/>
            <a:ext cx="3285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Compromiso: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930650" y="3560926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 </a:t>
            </a:r>
            <a:r>
              <a:rPr lang="es-ES_tradnl" sz="3600" b="1" i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presencia de Dios </a:t>
            </a:r>
            <a:r>
              <a:rPr lang="es-ES_tradnl" sz="36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 los demás, especialmente para quienes rechazan o ridiculizan la fe.</a:t>
            </a:r>
            <a:endParaRPr lang="es-ES" sz="36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32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8" y="459254"/>
            <a:ext cx="8116771" cy="595025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327204" y="476672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wis721 Cn BT" panose="020B0506020202030204" pitchFamily="34" charset="0"/>
              </a:rPr>
              <a:t>Oración final </a:t>
            </a:r>
            <a:endParaRPr lang="es-E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wis721 Cn BT" panose="020B0506020202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80427" y="1220901"/>
            <a:ext cx="53326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En Jesús reconocemos, Padre,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tu visita maravillosa a                           nuestra tierra: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y más allá del escándalo y                             del rechazo,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vemos en tu siervo nazareno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tu presencia cercana y comprometida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con la causa de todos los hombres.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Haz que no desfallezcamos                               en tu anuncio: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haz que busquemos sólo tu gloria,</a:t>
            </a:r>
          </a:p>
        </p:txBody>
      </p:sp>
    </p:spTree>
    <p:extLst>
      <p:ext uri="{BB962C8B-B14F-4D97-AF65-F5344CB8AC3E}">
        <p14:creationId xmlns:p14="http://schemas.microsoft.com/office/powerpoint/2010/main" val="500605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3" y="459254"/>
            <a:ext cx="8098974" cy="59502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Rectángulo"/>
          <p:cNvSpPr/>
          <p:nvPr/>
        </p:nvSpPr>
        <p:spPr>
          <a:xfrm>
            <a:off x="2847702" y="421412"/>
            <a:ext cx="5852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6000"/>
                    </a:prstClr>
                  </a:outerShdw>
                </a:effectLst>
                <a:latin typeface="Tekton Pro" pitchFamily="34" charset="0"/>
              </a:rPr>
              <a:t>haz que te amemos por sobre todo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6000"/>
                    </a:prstClr>
                  </a:outerShdw>
                </a:effectLst>
                <a:latin typeface="Tekton Pro" pitchFamily="34" charset="0"/>
              </a:rPr>
              <a:t>y que sintamos infinita confianza en Ti,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6000"/>
                    </a:prstClr>
                  </a:outerShdw>
                </a:effectLst>
                <a:latin typeface="Tekton Pro" pitchFamily="34" charset="0"/>
              </a:rPr>
              <a:t>que nos llamas y nos envías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6000"/>
                    </a:prstClr>
                  </a:outerShdw>
                </a:effectLst>
                <a:latin typeface="Tekton Pro" pitchFamily="34" charset="0"/>
              </a:rPr>
              <a:t>como</a:t>
            </a:r>
            <a:endParaRPr lang="es-PE" sz="24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36000"/>
                  </a:prstClr>
                </a:outerShdw>
              </a:effectLst>
              <a:latin typeface="Tekton Pro" pitchFamily="34" charset="0"/>
            </a:endParaRPr>
          </a:p>
        </p:txBody>
      </p:sp>
      <p:sp>
        <p:nvSpPr>
          <p:cNvPr id="5" name="2 Rectángulo"/>
          <p:cNvSpPr/>
          <p:nvPr/>
        </p:nvSpPr>
        <p:spPr>
          <a:xfrm>
            <a:off x="2760617" y="3560867"/>
            <a:ext cx="5852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6000"/>
                    </a:prstClr>
                  </a:outerShdw>
                </a:effectLst>
                <a:latin typeface="Tekton Pro" pitchFamily="34" charset="0"/>
              </a:rPr>
              <a:t>profetas </a:t>
            </a:r>
            <a:r>
              <a:rPr lang="es-PE" sz="24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6000"/>
                    </a:prstClr>
                  </a:outerShdw>
                </a:effectLst>
                <a:latin typeface="Tekton Pro" pitchFamily="34" charset="0"/>
              </a:rPr>
              <a:t>y amigos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6000"/>
                    </a:prstClr>
                  </a:outerShdw>
                </a:effectLst>
                <a:latin typeface="Tekton Pro" pitchFamily="34" charset="0"/>
              </a:rPr>
              <a:t>precedidos del que fue rechazado,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6000"/>
                    </a:prstClr>
                  </a:outerShdw>
                </a:effectLst>
                <a:latin typeface="Tekton Pro" pitchFamily="34" charset="0"/>
              </a:rPr>
              <a:t>pero que ahora vive y reina eternamente: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6000"/>
                    </a:prstClr>
                  </a:outerShdw>
                </a:effectLst>
                <a:latin typeface="Tekton Pro" pitchFamily="34" charset="0"/>
              </a:rPr>
              <a:t>Cristo, fortaleza de tus siervos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6000"/>
                    </a:prstClr>
                  </a:outerShdw>
                </a:effectLst>
                <a:latin typeface="Tekton Pro" pitchFamily="34" charset="0"/>
              </a:rPr>
              <a:t>.               </a:t>
            </a:r>
            <a:r>
              <a:rPr lang="es-PE" sz="24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36000"/>
                    </a:prstClr>
                  </a:outerShdw>
                </a:effectLst>
                <a:latin typeface="Tekton Pro" pitchFamily="34" charset="0"/>
              </a:rPr>
              <a:t>Amén.</a:t>
            </a:r>
          </a:p>
        </p:txBody>
      </p:sp>
    </p:spTree>
    <p:extLst>
      <p:ext uri="{BB962C8B-B14F-4D97-AF65-F5344CB8AC3E}">
        <p14:creationId xmlns:p14="http://schemas.microsoft.com/office/powerpoint/2010/main" val="78591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9" y="468956"/>
            <a:ext cx="8120307" cy="593184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170396" y="393616"/>
            <a:ext cx="54234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¡Oh María sin pecado concebida</a:t>
            </a:r>
            <a:endParaRPr lang="es-E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35896" y="5111680"/>
            <a:ext cx="4593963" cy="982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Ruega por nosotros que recurrimos a ti!</a:t>
            </a:r>
            <a:endParaRPr lang="es-E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051720" y="6309320"/>
            <a:ext cx="5163351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  Padre César Chávez  Alva (Chuno) </a:t>
            </a:r>
            <a:r>
              <a:rPr lang="es-PE" sz="1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16941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sed: Condiciones para ser discípulos de Jesús. (Lc 14, 25-3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4" y="442400"/>
            <a:ext cx="8069426" cy="59563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40568" y="1118349"/>
            <a:ext cx="4119415" cy="5262979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i="1" dirty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onotype Corsiva" panose="03010101010201010101" pitchFamily="66" charset="0"/>
              </a:rPr>
              <a:t> El texto de hoy nos recordará que siempre ha habido profetas que,  en medio de la vida, nos han hecho caer en la cuenta de la presencia de Dios.                     </a:t>
            </a:r>
            <a:r>
              <a:rPr lang="es-PE" sz="2800" b="1" i="1" dirty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Monotype Corsiva" panose="03010101010201010101" pitchFamily="66" charset="0"/>
              </a:rPr>
              <a:t>Nosotros, discípulos de este tiempo, estamos designados a escuchar la llamada de Dios en nuestra vida y  a cumplir la misión de hacer presente a Dios en el ambiente en el que vivimos.</a:t>
            </a:r>
            <a:endParaRPr lang="es-ES" sz="2800" b="1" dirty="0">
              <a:solidFill>
                <a:schemeClr val="bg1"/>
              </a:solidFill>
              <a:effectLst>
                <a:glow rad="101600">
                  <a:srgbClr val="1008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43608" y="518756"/>
            <a:ext cx="318388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AMBIENTACIÓN</a:t>
            </a:r>
            <a:r>
              <a:rPr lang="es-ES_tradnl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: </a:t>
            </a:r>
            <a:endParaRPr lang="es-ES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436510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dirty="0">
              <a:solidFill>
                <a:srgbClr val="3333CC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86897" y="4180344"/>
            <a:ext cx="81142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sz="2800" kern="0" dirty="0">
              <a:solidFill>
                <a:sysClr val="windowText" lastClr="0000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875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ACIONJUEVES25FBB - Noticias sobre tecnología, tutoriales y celular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0" y="418013"/>
            <a:ext cx="8126277" cy="60176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274014" y="418013"/>
            <a:ext cx="306686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kern="0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1.- Oración inicial</a:t>
            </a:r>
            <a:endParaRPr lang="es-ES" sz="2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3 CuadroTexto"/>
          <p:cNvSpPr txBox="1"/>
          <p:nvPr/>
        </p:nvSpPr>
        <p:spPr>
          <a:xfrm>
            <a:off x="455429" y="1877118"/>
            <a:ext cx="5899582" cy="4401205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 </a:t>
            </a: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Perdón por las veces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dudamos y desconfiamos…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no nos abrimos a tu acción                   en nosotros…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no te buscamos de corazón…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somos indiferentes a ti…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no hacemos nuestro camino de fe…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no gastamos tiempo para                                 las cosas del corazón…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buscamos pretextos para no creer…</a:t>
            </a:r>
            <a:endParaRPr lang="es-ES" sz="2800" dirty="0">
              <a:solidFill>
                <a:schemeClr val="bg1"/>
              </a:solidFill>
              <a:effectLst>
                <a:glow rad="101600">
                  <a:srgbClr val="1008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522258"/>
            <a:ext cx="3524250" cy="604893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2 Rectángulo"/>
          <p:cNvSpPr/>
          <p:nvPr/>
        </p:nvSpPr>
        <p:spPr>
          <a:xfrm>
            <a:off x="449288" y="260648"/>
            <a:ext cx="7056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srgbClr val="FFFFFF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5" name="3 CuadroTexto"/>
          <p:cNvSpPr txBox="1"/>
          <p:nvPr/>
        </p:nvSpPr>
        <p:spPr>
          <a:xfrm>
            <a:off x="286685" y="531063"/>
            <a:ext cx="6706298" cy="5693866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>
                <a:solidFill>
                  <a:srgbClr val="FFFFFF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 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miramos la vida solo con nuestros ojos y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              no 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con los ojos de Dios…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Dios no ocupa el centro de nuestra vida…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no seguimos las enseñanzas del Señor…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no tomamos a Jesús como camino,                    verdad y vida…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i="1" dirty="0" smtClean="0">
              <a:solidFill>
                <a:srgbClr val="FFFFFF"/>
              </a:solidFill>
              <a:effectLst>
                <a:glow rad="101600">
                  <a:srgbClr val="1008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Señor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 no permitas que la dureza de                       nuestro corazón impida que te                         encontremos.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Ven Señor, en nuestra ayuda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1008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y danos la gracia de creer siempre en ti.                   Que así sea.</a:t>
            </a:r>
          </a:p>
        </p:txBody>
      </p:sp>
    </p:spTree>
    <p:extLst>
      <p:ext uri="{BB962C8B-B14F-4D97-AF65-F5344CB8AC3E}">
        <p14:creationId xmlns:p14="http://schemas.microsoft.com/office/powerpoint/2010/main" val="28401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ndulgencia Plenaria por el Año de San José - Arquime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5470" y="437505"/>
            <a:ext cx="8152216" cy="59720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720158" y="1434846"/>
            <a:ext cx="218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rgbClr val="FFFFFF"/>
                </a:solidFill>
                <a:effectLst>
                  <a:outerShdw blurRad="889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Motivación</a:t>
            </a:r>
            <a:r>
              <a:rPr lang="es-PE" sz="2400" b="1" i="1" dirty="0" smtClean="0">
                <a:solidFill>
                  <a:srgbClr val="FFFFFF"/>
                </a:solidFill>
                <a:effectLst>
                  <a:outerShdw blurRad="889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:</a:t>
            </a:r>
            <a:endParaRPr lang="es-ES" sz="2400" b="1" dirty="0">
              <a:solidFill>
                <a:srgbClr val="FFFFFF"/>
              </a:solidFill>
              <a:effectLst>
                <a:outerShdw blurRad="88900" dist="508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9 CuadroTexto"/>
          <p:cNvSpPr txBox="1"/>
          <p:nvPr/>
        </p:nvSpPr>
        <p:spPr>
          <a:xfrm>
            <a:off x="354828" y="4101183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Dios </a:t>
            </a:r>
            <a:r>
              <a:rPr lang="es-PE" sz="24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se manifestó en Jesús de tal manera que aparentemente fue uno de tantos, un vecino más  de Nazaret. </a:t>
            </a:r>
            <a:r>
              <a:rPr lang="es-ES_tradnl" sz="24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La </a:t>
            </a:r>
            <a:r>
              <a:rPr lang="es-ES_tradnl" sz="24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novedad que trae Jesús es rechazada por sus paisanos y familiares que mantienen ante él una actitud muy parecida a la de los fariseos y maestros de la ley. </a:t>
            </a:r>
            <a:r>
              <a:rPr lang="es-PE" sz="24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La fe es la llave que nos permite mantenernos abiertos a la salvación que Dios ofrece. Escuchemos: </a:t>
            </a:r>
            <a:r>
              <a:rPr lang="es-ES_tradnl" sz="24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8900" dist="508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</a:t>
            </a:r>
            <a:endParaRPr lang="es-ES" sz="2400" b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88900" dist="508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rgbClr val="B9F95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117" y="437505"/>
            <a:ext cx="4242455" cy="851364"/>
          </a:xfrm>
          <a:prstGeom prst="roundRect">
            <a:avLst/>
          </a:prstGeom>
          <a:solidFill>
            <a:srgbClr val="B7F95B"/>
          </a:solidFill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495892" y="410075"/>
            <a:ext cx="4266616" cy="906224"/>
          </a:xfrm>
          <a:prstGeom prst="roundRect">
            <a:avLst>
              <a:gd name="adj" fmla="val 20368"/>
            </a:avLst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b="1" kern="0" dirty="0">
                <a:effectLst>
                  <a:glow rad="152400">
                    <a:srgbClr val="FFFFFF"/>
                  </a:glow>
                  <a:outerShdw blurRad="50800" dist="38100" algn="l" rotWithShape="0">
                    <a:srgbClr val="FFFFFF">
                      <a:alpha val="40000"/>
                    </a:srgbClr>
                  </a:outerShdw>
                </a:effectLst>
                <a:ea typeface="Times New Roman" panose="02020603050405020304" pitchFamily="18" charset="0"/>
              </a:rPr>
              <a:t>LECTIO</a:t>
            </a:r>
            <a:endParaRPr lang="es-PE" b="1" kern="0" dirty="0">
              <a:effectLst>
                <a:glow rad="152400">
                  <a:srgbClr val="FFFFFF"/>
                </a:glow>
                <a:outerShdw blurRad="50800" dist="38100" algn="l" rotWithShape="0">
                  <a:srgbClr val="FFFFFF">
                    <a:alpha val="40000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kern="0" dirty="0"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ea typeface="Times New Roman" panose="02020603050405020304" pitchFamily="18" charset="0"/>
              </a:rPr>
              <a:t>¿Qué dice el texto?  Mc 6, 1-6</a:t>
            </a:r>
            <a:endParaRPr lang="es-PE" sz="2400" kern="0" dirty="0"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24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8" y="387096"/>
            <a:ext cx="8156883" cy="608380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928544" y="914403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C00000"/>
                </a:solidFill>
                <a:latin typeface="Comic Sans MS" pitchFamily="66" charset="0"/>
              </a:rPr>
              <a:t>San Marcos 6, 1-6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28544" y="1905506"/>
            <a:ext cx="30603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s-E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En aquel </a:t>
            </a:r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tiempo,</a:t>
            </a:r>
            <a:r>
              <a:rPr lang="es-ES" sz="32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                  </a:t>
            </a:r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fue </a:t>
            </a:r>
            <a:r>
              <a:rPr lang="es-E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Jesús a </a:t>
            </a:r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            su </a:t>
            </a:r>
            <a:r>
              <a:rPr lang="es-E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pueblo en compañía de sus </a:t>
            </a:r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discípulos.   </a:t>
            </a:r>
            <a:endParaRPr lang="es-E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0" y="372291"/>
            <a:ext cx="8117570" cy="613301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181600" y="1079863"/>
            <a:ext cx="25864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Cuando llegó el sábado, empezó a enseñar en la sinagoga; la multitud que lo oía se preguntaba asombrada</a:t>
            </a:r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:</a:t>
            </a:r>
            <a:endParaRPr lang="es-E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pecial">
  <a:themeElements>
    <a:clrScheme name="espec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pec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pec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1088</Words>
  <Application>Microsoft Office PowerPoint</Application>
  <PresentationFormat>Presentación en pantalla (4:3)</PresentationFormat>
  <Paragraphs>115</Paragraphs>
  <Slides>36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26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36</vt:i4>
      </vt:variant>
    </vt:vector>
  </HeadingPairs>
  <TitlesOfParts>
    <vt:vector size="66" baseType="lpstr">
      <vt:lpstr>Aharoni</vt:lpstr>
      <vt:lpstr>Arial</vt:lpstr>
      <vt:lpstr>Arial Narrow</vt:lpstr>
      <vt:lpstr>Arial Rounded MT Bold</vt:lpstr>
      <vt:lpstr>Bahnschrift</vt:lpstr>
      <vt:lpstr>Calibri</vt:lpstr>
      <vt:lpstr>Comic Sans MS</vt:lpstr>
      <vt:lpstr>Forte</vt:lpstr>
      <vt:lpstr>Franklin Gothic Demi</vt:lpstr>
      <vt:lpstr>Georgia</vt:lpstr>
      <vt:lpstr>Lucida Sans</vt:lpstr>
      <vt:lpstr>Monotype Corsiva</vt:lpstr>
      <vt:lpstr>Poor Richard</vt:lpstr>
      <vt:lpstr>Rockwell</vt:lpstr>
      <vt:lpstr>Rockwell Extra Bold</vt:lpstr>
      <vt:lpstr>Snap ITC</vt:lpstr>
      <vt:lpstr>Square721 Cn BT</vt:lpstr>
      <vt:lpstr>Swis721 BlkCn BT</vt:lpstr>
      <vt:lpstr>Swis721 BT</vt:lpstr>
      <vt:lpstr>Swis721 Cn BT</vt:lpstr>
      <vt:lpstr>Tahoma</vt:lpstr>
      <vt:lpstr>Tekton Pro</vt:lpstr>
      <vt:lpstr>Times</vt:lpstr>
      <vt:lpstr>Times New Roman</vt:lpstr>
      <vt:lpstr>Verdana</vt:lpstr>
      <vt:lpstr>Wingdings</vt:lpstr>
      <vt:lpstr>Diseño predeterminado</vt:lpstr>
      <vt:lpstr>En blanco</vt:lpstr>
      <vt:lpstr>especial</vt:lpstr>
      <vt:lpstr>1_Diseño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Usuario de Windows</cp:lastModifiedBy>
  <cp:revision>67</cp:revision>
  <dcterms:created xsi:type="dcterms:W3CDTF">2018-07-02T23:00:25Z</dcterms:created>
  <dcterms:modified xsi:type="dcterms:W3CDTF">2021-06-29T13:07:46Z</dcterms:modified>
</cp:coreProperties>
</file>