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</p:sldMasterIdLst>
  <p:notesMasterIdLst>
    <p:notesMasterId r:id="rId45"/>
  </p:notesMasterIdLst>
  <p:sldIdLst>
    <p:sldId id="257" r:id="rId7"/>
    <p:sldId id="29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0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7" r:id="rId43"/>
    <p:sldId id="294" r:id="rId4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2D232"/>
    <a:srgbClr val="FE7A17"/>
    <a:srgbClr val="C35811"/>
    <a:srgbClr val="996633"/>
    <a:srgbClr val="FFFF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376D2-238A-4ED5-A46C-E70E2CE6C2E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41851-331B-4712-A4C5-A50ACE052D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613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FD22D-4C86-4B32-832B-2A4BAECC62D8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3952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44664-500F-48A2-BCE4-B01BB1409E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1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A9DD4-E315-4C23-91F4-514CB772BF3B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B313-8B4B-46E4-BB2C-9A099A0DAA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9583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D3B8-EE0E-411F-A7A2-8BEC4DDA02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0659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8F50-A63F-44BC-B849-D495BE8E2E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838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2C98-26D5-4346-A39C-CCAE7FD88F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4239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24DB-0EF1-4B8F-8FF8-F8804EA358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7635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939B-BEB0-4E3F-A08B-E37C8C3765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069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BE5A-0927-4577-9109-8DC320B423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3870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073A-CC1C-416F-8503-1BC3494E7F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6354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F5F9-BBA3-426E-9954-C17AF8AAF6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7776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E6C9-0CA5-41AC-AABC-9DD964E1C5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3757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FF8A-8205-46BE-A084-9A6D35326E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93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E0C2-0222-4C1A-956A-F9970F73CD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991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E83-7B6A-412C-AA9A-6E7F26E7B1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0537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1B9B-0383-409D-BF60-06C30DBFD5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884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B9E3-C403-48FD-A393-9B31C3D29C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640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F18B-059F-4760-BD6B-AC1F4927E3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189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8B9A-160B-4490-A34B-2DADF95936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2717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A892-81C4-41B8-959C-8594072F95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6193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9EE8-15FF-4445-9996-4AF96FEC0B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93141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2B2-D8B3-46C8-BECD-428F3C9BF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359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921C-3224-419F-AA90-78BF475312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6644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DD87-C27C-432B-B7CB-093AD1C3C5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597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3BD5-972D-4F57-9F99-79DBCC34D6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32828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DAB2-FB41-4FFB-818B-C0F4CD8F027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536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899-14C0-42E2-9819-326DC7F20F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98661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DD5-68DC-4282-BB0B-4E64811484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15966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2AEA-A73A-4853-9298-F2C45894F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32532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B23E-5A55-4ECA-A3BC-9CCA8B04C7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9283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A168-6236-421E-B995-A3D2DA4A4D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57559"/>
      </p:ext>
    </p:extLst>
  </p:cSld>
  <p:clrMapOvr>
    <a:masterClrMapping/>
  </p:clrMapOvr>
  <p:transition spd="slow" advClick="0" advTm="2000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10E2-61CC-4AA5-B5F2-C83177E6E7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1862"/>
      </p:ext>
    </p:extLst>
  </p:cSld>
  <p:clrMapOvr>
    <a:masterClrMapping/>
  </p:clrMapOvr>
  <p:transition spd="slow" advClick="0" advTm="2000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B3A6-894D-4E9D-9BF8-BB12C75446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0731"/>
      </p:ext>
    </p:extLst>
  </p:cSld>
  <p:clrMapOvr>
    <a:masterClrMapping/>
  </p:clrMapOvr>
  <p:transition spd="slow" advClick="0" advTm="2000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FF01-BF83-43B8-958B-F538C068A0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06005"/>
      </p:ext>
    </p:extLst>
  </p:cSld>
  <p:clrMapOvr>
    <a:masterClrMapping/>
  </p:clrMapOvr>
  <p:transition spd="slow" advClick="0" advTm="20000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D9C7-14E8-4C76-9949-F912753C16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12352"/>
      </p:ext>
    </p:extLst>
  </p:cSld>
  <p:clrMapOvr>
    <a:masterClrMapping/>
  </p:clrMapOvr>
  <p:transition spd="slow" advClick="0" advTm="2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712D-EACE-4923-89F1-B5E0C5038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3617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B217-7880-45E7-BE30-A88BCE3265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87240"/>
      </p:ext>
    </p:extLst>
  </p:cSld>
  <p:clrMapOvr>
    <a:masterClrMapping/>
  </p:clrMapOvr>
  <p:transition spd="slow" advClick="0" advTm="20000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6E8D-D33F-48ED-BF81-E7D41B550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8104"/>
      </p:ext>
    </p:extLst>
  </p:cSld>
  <p:clrMapOvr>
    <a:masterClrMapping/>
  </p:clrMapOvr>
  <p:transition spd="slow" advClick="0" advTm="20000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99A1-B30B-4A0D-9602-087A06A2AC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3241"/>
      </p:ext>
    </p:extLst>
  </p:cSld>
  <p:clrMapOvr>
    <a:masterClrMapping/>
  </p:clrMapOvr>
  <p:transition spd="slow" advClick="0" advTm="20000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C698-BA54-4D00-92AD-2813D88411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7360"/>
      </p:ext>
    </p:extLst>
  </p:cSld>
  <p:clrMapOvr>
    <a:masterClrMapping/>
  </p:clrMapOvr>
  <p:transition spd="slow" advClick="0" advTm="20000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9C7B-EBED-4FD1-B0F2-3A053B5049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8489"/>
      </p:ext>
    </p:extLst>
  </p:cSld>
  <p:clrMapOvr>
    <a:masterClrMapping/>
  </p:clrMapOvr>
  <p:transition spd="slow" advClick="0" advTm="20000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3918-E160-4D47-AA9F-B10FB71485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3415"/>
      </p:ext>
    </p:extLst>
  </p:cSld>
  <p:clrMapOvr>
    <a:masterClrMapping/>
  </p:clrMapOvr>
  <p:transition spd="slow" advClick="0" advTm="20000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D27-DBA0-4947-B052-09FEB57287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517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0EE6-F204-4E2C-83AF-D3508F0CC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1303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1BE3-42B6-475F-86E5-22094A22090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3011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387A-D357-4F92-99B7-B527B2E4D2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216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1BF-B577-478E-99A6-D2135FAEAB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066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0FB3-536B-4D27-B193-BF87D1A035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069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3A56-E8B4-4B67-AAAF-1BFE71913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9889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3836-3844-47F0-8BB7-2CF58CFF87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7699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45F4-9DF2-41B4-9460-B6509E3D5B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7248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351-408F-425E-8F73-77680E48B8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17695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FD8A-386D-4147-A8FE-48C271792C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04927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2BFD-E76D-464E-B23C-F3C0BB5BDE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57052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2A53-B9BF-4D20-84D6-2395E2D665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20353"/>
      </p:ext>
    </p:extLst>
  </p:cSld>
  <p:clrMapOvr>
    <a:masterClrMapping/>
  </p:clrMapOvr>
  <p:transition spd="slow" advTm="12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4FA-5445-4031-B33D-45BDA42C6C9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44064"/>
      </p:ext>
    </p:extLst>
  </p:cSld>
  <p:clrMapOvr>
    <a:masterClrMapping/>
  </p:clrMapOvr>
  <p:transition spd="slow" advTm="12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56EF-BD75-4DD8-B074-C8EE52309E7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55930"/>
      </p:ext>
    </p:extLst>
  </p:cSld>
  <p:clrMapOvr>
    <a:masterClrMapping/>
  </p:clrMapOvr>
  <p:transition spd="slow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3984-6065-4A17-81C7-B6637F9E92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4774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C0D0-B139-4A72-A0A0-289D7DAC1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310"/>
      </p:ext>
    </p:extLst>
  </p:cSld>
  <p:clrMapOvr>
    <a:masterClrMapping/>
  </p:clrMapOvr>
  <p:transition spd="slow" advTm="12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A7E6-C5F0-41FF-860E-CF90DB68F3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91640"/>
      </p:ext>
    </p:extLst>
  </p:cSld>
  <p:clrMapOvr>
    <a:masterClrMapping/>
  </p:clrMapOvr>
  <p:transition spd="slow" advTm="12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3F12-3E35-49E0-9EAD-6D4E4CB3428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2985"/>
      </p:ext>
    </p:extLst>
  </p:cSld>
  <p:clrMapOvr>
    <a:masterClrMapping/>
  </p:clrMapOvr>
  <p:transition spd="slow" advTm="12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39A5-2FDF-4663-88B5-379D5C7CB4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4411"/>
      </p:ext>
    </p:extLst>
  </p:cSld>
  <p:clrMapOvr>
    <a:masterClrMapping/>
  </p:clrMapOvr>
  <p:transition spd="slow" advTm="12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DDB9-0CD5-41EE-90FC-E203C2B1B21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735"/>
      </p:ext>
    </p:extLst>
  </p:cSld>
  <p:clrMapOvr>
    <a:masterClrMapping/>
  </p:clrMapOvr>
  <p:transition spd="slow" advTm="12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360D-FBD8-4415-A3D9-604376BC7E2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7272"/>
      </p:ext>
    </p:extLst>
  </p:cSld>
  <p:clrMapOvr>
    <a:masterClrMapping/>
  </p:clrMapOvr>
  <p:transition spd="slow" advTm="12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243F-81FA-48AF-86F7-8F6D3E2B944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36664"/>
      </p:ext>
    </p:extLst>
  </p:cSld>
  <p:clrMapOvr>
    <a:masterClrMapping/>
  </p:clrMapOvr>
  <p:transition spd="slow" advTm="12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080A-CD54-435D-B2DD-EE710A337D7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651"/>
      </p:ext>
    </p:extLst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7958-AC59-443D-9BF9-C1F9667075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4418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6D8-A6AB-4B22-A850-16AD6297CD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0282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AC5B-2923-4F57-82E8-AF0BC51695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1660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57B7D-7DDA-4562-A5C1-79C6A76FC9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1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E4BA7-DAC4-41A6-9F5F-778F537CDEC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841FF-0290-4729-A8C9-EB269CED799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41BD9-1EA6-4F03-86A9-9A3202314E1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20000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1168C-6DB6-4EE5-A672-9BC8608CD80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5F5F5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B6B9A-4686-47BC-9014-C58FDBAE0EBB}" type="slidenum">
              <a:rPr lang="pt-B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 advTm="1200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527200"/>
            <a:ext cx="8029303" cy="57778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1405" y="6072285"/>
            <a:ext cx="18678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Imagen: P. Erick Félix, CM 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52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AUTOMNE ROSE1.wav"/>
          </p:stSnd>
        </p:sndAc>
      </p:transition>
    </mc:Choice>
    <mc:Fallback xmlns="">
      <p:transition spd="slow">
        <p:fade/>
        <p:sndAc>
          <p:stSnd loop="1">
            <p:snd r:embed="rId5" name="AUTOMNE ROSE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2" y="530524"/>
            <a:ext cx="8039595" cy="5796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2839" y="745544"/>
            <a:ext cx="5092555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Se levantó un fuerte huracán, y las olas rompían contra la barca hasta casi llenarla de agua.</a:t>
            </a:r>
            <a:endParaRPr lang="es-ES" sz="2800" b="1" dirty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57 LA TEMPESTAD CALMADA | cronicadeunatraic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514" y="566293"/>
            <a:ext cx="8090263" cy="57648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19451" y="487916"/>
            <a:ext cx="4293326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Él estaba a popa, dormido sobre un almohadón. Lo despertaron, diciéndole: </a:t>
            </a:r>
            <a:endParaRPr lang="es-ES" sz="2800" b="1" dirty="0" smtClean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  <a:p>
            <a:pPr algn="r" fontAlgn="base">
              <a:spcAft>
                <a:spcPct val="0"/>
              </a:spcAft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“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Maestro, ¿no te importa que nos hundamos?”.</a:t>
            </a:r>
          </a:p>
        </p:txBody>
      </p:sp>
    </p:spTree>
    <p:extLst>
      <p:ext uri="{BB962C8B-B14F-4D97-AF65-F5344CB8AC3E}">
        <p14:creationId xmlns:p14="http://schemas.microsoft.com/office/powerpoint/2010/main" val="3650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9" y="520946"/>
            <a:ext cx="8017111" cy="58188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4443" y="545503"/>
            <a:ext cx="6749044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Se puso en pie, increpó al viento y dijo al mar: </a:t>
            </a:r>
            <a:endParaRPr lang="es-PE" sz="2800" b="1" dirty="0" smtClean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“¡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Silencio, cállate”.</a:t>
            </a:r>
            <a:endParaRPr lang="es-ES" sz="2800" b="1" dirty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977914"/>
            <a:ext cx="8586651" cy="5701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1059" y="437983"/>
            <a:ext cx="7774632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El viento cesó y vino una gran calma. Él les dijo: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-“¿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Por qué son tan cobardes? </a:t>
            </a:r>
            <a:endParaRPr lang="es-ES" sz="2800" b="1" dirty="0" smtClean="0">
              <a:solidFill>
                <a:srgbClr val="FFFF00"/>
              </a:solidFill>
              <a:effectLst>
                <a:glow rad="101600">
                  <a:srgbClr val="000000"/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¿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Aún no tienen fe?”</a:t>
            </a:r>
          </a:p>
        </p:txBody>
      </p:sp>
    </p:spTree>
    <p:extLst>
      <p:ext uri="{BB962C8B-B14F-4D97-AF65-F5344CB8AC3E}">
        <p14:creationId xmlns:p14="http://schemas.microsoft.com/office/powerpoint/2010/main" val="25432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" y="519029"/>
            <a:ext cx="8107681" cy="5812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4102" y="664230"/>
            <a:ext cx="7387046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Se quedaron espantados y se decían unos a otros: </a:t>
            </a:r>
            <a:endParaRPr lang="es-ES" sz="2800" b="1" dirty="0" smtClean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- “¿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Pero quién es éste que hasta el viento y el mar le obedecen?”.  </a:t>
            </a:r>
          </a:p>
        </p:txBody>
      </p:sp>
    </p:spTree>
    <p:extLst>
      <p:ext uri="{BB962C8B-B14F-4D97-AF65-F5344CB8AC3E}">
        <p14:creationId xmlns:p14="http://schemas.microsoft.com/office/powerpoint/2010/main" val="1690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3" y="488986"/>
            <a:ext cx="8056148" cy="58160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671067" y="4293096"/>
            <a:ext cx="77790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•	¿Qué personajes intervienen en el texto? ¿cuáles son las condiciones del tiempo que se señalan?</a:t>
            </a:r>
            <a:endParaRPr lang="es-ES" sz="28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814719" y="400594"/>
            <a:ext cx="5732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40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Preguntas para la lectura:</a:t>
            </a:r>
            <a:endParaRPr lang="es-ES" sz="40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386717" y="873594"/>
            <a:ext cx="8226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	•	¿Qué les dijo Jesús a sus discípulos? ¿Qué hicieron ellos?</a:t>
            </a:r>
            <a:endParaRPr lang="es-ES" sz="320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170" name="Picture 2" descr="imagenes de jesus con sus discipulos en la barca - Buscar con Google | Arte  biblico, Arte de jesús, Arte crist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" y="2272938"/>
            <a:ext cx="8351521" cy="41888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" y="531263"/>
            <a:ext cx="8101584" cy="5799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4440065" y="3527011"/>
            <a:ext cx="4050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•	¿Qué sucedió cuando estaban en la barca?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¿Qué hacía Jesús mientras tanto?</a:t>
            </a:r>
            <a:endParaRPr lang="es-ES" sz="28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0" y="539930"/>
            <a:ext cx="8064517" cy="5765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641716" y="676969"/>
            <a:ext cx="33816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•	¿Cómo reaccionaron los discípulos? </a:t>
            </a: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3100252" y="4521804"/>
            <a:ext cx="37533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¿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Qué hizo Jesús y qué les dijo?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44" y="522554"/>
            <a:ext cx="8087149" cy="57824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4728755" y="1306325"/>
            <a:ext cx="37033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•	¿Qué insinúa este pasaje sobre la identidad de Jesús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?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9" y="551507"/>
            <a:ext cx="8053791" cy="5762208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735273" y="624521"/>
            <a:ext cx="3907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DOMINGO 12 T. ORDINARIO - “B”</a:t>
            </a:r>
            <a:endParaRPr lang="es-PE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30550" y="551506"/>
            <a:ext cx="3584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Marcos 4,35-41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185116" y="3007957"/>
            <a:ext cx="5085805" cy="1712098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Humanst521 BT" panose="020B0602020204020204" pitchFamily="34" charset="0"/>
              </a:rPr>
              <a:t>“¿TODAVÍA NO </a:t>
            </a:r>
            <a:endParaRPr lang="es-ES" sz="5400" kern="10" dirty="0" smtClean="0">
              <a:ln w="9525">
                <a:round/>
                <a:headEnd/>
                <a:tailEnd/>
              </a:ln>
              <a:solidFill>
                <a:schemeClr val="bg1"/>
              </a:solidFill>
              <a:latin typeface="Humanst521 BT" panose="020B06020202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Humanst521 BT" panose="020B0602020204020204" pitchFamily="34" charset="0"/>
              </a:rPr>
              <a:t>TIENEN FE ? ”</a:t>
            </a:r>
            <a:endParaRPr lang="es-ES" sz="54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Humanst521 BT" panose="020B06020202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Humanst521 BT" panose="020B0602020204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53587" y="5838794"/>
            <a:ext cx="233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 de Junio 2021</a:t>
            </a:r>
            <a:endParaRPr lang="es-E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nseñor Enrique Díaz Díaz: &amp;quot;Pregunta al corazón&amp;quot; - ZENIT - Esp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8" y="526231"/>
            <a:ext cx="8081026" cy="5796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7 Rectángulo"/>
          <p:cNvSpPr>
            <a:spLocks noChangeArrowheads="1"/>
          </p:cNvSpPr>
          <p:nvPr/>
        </p:nvSpPr>
        <p:spPr bwMode="auto">
          <a:xfrm>
            <a:off x="646959" y="3820953"/>
            <a:ext cx="79691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relato de la tempestad calmada ha puesto ante nuestros ojos quién es Jesús y nos ha mostrado que la fe en Él debe ser una de las características del discípulo. Sin embargo, en nuestra travesía de ser cristianos, nos siguen azotando las olas y nos invade el miedo. </a:t>
            </a:r>
            <a:r>
              <a:rPr lang="es-ES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Jesús nos invita a confiar en él, pues sólo él puede llevar nuestra barca a buen puerto</a:t>
            </a:r>
            <a:r>
              <a:rPr lang="es-ES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</a:t>
            </a:r>
            <a:endParaRPr lang="es-ES" sz="24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2" y="554507"/>
            <a:ext cx="2998430" cy="918175"/>
          </a:xfrm>
          <a:prstGeom prst="roundRect">
            <a:avLst/>
          </a:prstGeom>
        </p:spPr>
      </p:pic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654348" y="606810"/>
            <a:ext cx="2785538" cy="621099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MEDITATIO</a:t>
            </a:r>
            <a:endParaRPr lang="es-PE" sz="2000" kern="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ME dice el texto?</a:t>
            </a:r>
            <a:endParaRPr lang="es-PE" sz="20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9694" y="1596806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8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4" y="545784"/>
            <a:ext cx="8011758" cy="5786543"/>
          </a:xfrm>
          <a:prstGeom prst="rect">
            <a:avLst/>
          </a:prstGeom>
        </p:spPr>
      </p:pic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1572454" y="551503"/>
            <a:ext cx="60376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600" b="1" spc="50" dirty="0">
                <a:ln w="11430"/>
                <a:solidFill>
                  <a:srgbClr val="FFFF00"/>
                </a:solidFill>
                <a:effectLst>
                  <a:outerShdw blurRad="1270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	¿Qué tempestades azotan mi vida en estos momentos? </a:t>
            </a:r>
            <a:endParaRPr lang="es-ES" sz="3600" b="1" spc="50" dirty="0">
              <a:ln w="11430"/>
              <a:solidFill>
                <a:srgbClr val="FFFF00"/>
              </a:solidFill>
              <a:effectLst>
                <a:outerShdw blurRad="1270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3699774" y="1948077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¿Y la vida de nuestra comunidad, de nuestra familia? </a:t>
            </a:r>
            <a:endParaRPr lang="es-ES" sz="3200" b="1" spc="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3135086" y="3917922"/>
            <a:ext cx="5320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¿Cómo reacciono ante ellas? </a:t>
            </a:r>
            <a:endParaRPr lang="es-ES" sz="3200" b="1" spc="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3837662" y="5038403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¿Soy consciente de la presencia de Jesús?</a:t>
            </a:r>
            <a:endParaRPr lang="es-ES" sz="3200" b="1" spc="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4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7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546100"/>
            <a:ext cx="8156448" cy="5765800"/>
          </a:xfrm>
          <a:prstGeom prst="rect">
            <a:avLst/>
          </a:prstGeom>
        </p:spPr>
      </p:pic>
      <p:sp>
        <p:nvSpPr>
          <p:cNvPr id="25606" name="7 Rectángulo"/>
          <p:cNvSpPr>
            <a:spLocks noChangeArrowheads="1"/>
          </p:cNvSpPr>
          <p:nvPr/>
        </p:nvSpPr>
        <p:spPr bwMode="auto">
          <a:xfrm>
            <a:off x="641921" y="3910148"/>
            <a:ext cx="7860158" cy="23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/>
                <a:cs typeface="Arial" charset="0"/>
              </a:rPr>
              <a:t>•	Si la presencia de Jesús acaba con el miedo de los discípulos, ¿cómo me compromete su presencia a apoyar a quienes se encuentran en situaciones desesperantes?</a:t>
            </a: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l Blog de Marcelo: Imágenes de Jesucristo: Hablan los jóven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84094"/>
            <a:ext cx="8030707" cy="58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70187" y="4610716"/>
            <a:ext cx="7737840" cy="144174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es-PE" sz="3200" b="1" dirty="0">
                <a:ln w="6600">
                  <a:solidFill>
                    <a:srgbClr val="FFFF66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	•	¿Me dejo sorprender y asombrar por el poder soberano de Jesús?</a:t>
            </a:r>
            <a:endParaRPr lang="es-ES" sz="3200" b="1" dirty="0">
              <a:ln w="6600">
                <a:solidFill>
                  <a:srgbClr val="FFFF66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Videos | ¿Cuáles son los milagros más famosos atribuidos a Jesús? | RPP  Noticia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7248" y="544864"/>
            <a:ext cx="8066817" cy="5742725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001629" y="1704658"/>
            <a:ext cx="24100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ea typeface="Times New Roman" pitchFamily="18" charset="0"/>
                <a:cs typeface="Arial" charset="0"/>
              </a:rPr>
              <a:t>Motivación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ea typeface="Times New Roman" pitchFamily="18" charset="0"/>
                <a:cs typeface="Arial" charset="0"/>
              </a:rPr>
              <a:t>:</a:t>
            </a:r>
            <a:endParaRPr lang="es-ES" sz="28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9" y="544864"/>
            <a:ext cx="3590613" cy="1083639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37247" y="580358"/>
            <a:ext cx="3602831" cy="88850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ORATIO</a:t>
            </a:r>
            <a:endParaRPr lang="es-PE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9050" algn="ctr"/>
            <a:r>
              <a:rPr lang="es-ES_tradnl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le digo al Señor motivado por su Palabra?</a:t>
            </a:r>
            <a:endParaRPr lang="es-PE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5627" y="2272574"/>
            <a:ext cx="4513722" cy="39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Al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concluir nuestro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encuentro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vamos a reservar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un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espacio para la oración.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Lo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hemos escuchado y compartido se hace diálogo orante, porque no estamos solos: el Señor nos acompaña en el viaje, viene con nosotros en la barca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0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 tempestad calmada - Consejería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2" y="488449"/>
            <a:ext cx="8039190" cy="58165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8752" y="587542"/>
            <a:ext cx="3876494" cy="1633143"/>
          </a:xfrm>
        </p:spPr>
        <p:txBody>
          <a:bodyPr/>
          <a:lstStyle/>
          <a:p>
            <a:pPr>
              <a:buNone/>
            </a:pPr>
            <a:r>
              <a:rPr lang="es-ES_tradnl" sz="2400" i="1" dirty="0" smtClean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Luego de un tiempo de oración personal, podemos compartir </a:t>
            </a:r>
            <a:r>
              <a:rPr lang="es-ES" sz="2400" i="1" dirty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en voz alta nuestra </a:t>
            </a:r>
            <a:r>
              <a:rPr lang="es-ES" sz="2400" i="1" dirty="0" smtClean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                      oración</a:t>
            </a:r>
            <a:r>
              <a:rPr lang="es-ES" sz="2400" i="1" dirty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, siempre dirigiéndonos a Dios mediante la alabanza, la acción de gracias o la súplica </a:t>
            </a:r>
            <a:r>
              <a:rPr lang="es-ES" sz="2400" i="1" dirty="0" smtClean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confiada.</a:t>
            </a:r>
            <a:endParaRPr lang="es-PE" sz="2400" dirty="0">
              <a:solidFill>
                <a:srgbClr val="FFFF00"/>
              </a:solidFill>
              <a:effectLst>
                <a:glow rad="101600">
                  <a:srgbClr val="080808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" y="513805"/>
            <a:ext cx="8084166" cy="579418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86900" y="390694"/>
            <a:ext cx="8029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Propuesta: </a:t>
            </a:r>
            <a:r>
              <a:rPr lang="es-PE" sz="2400" b="1" dirty="0">
                <a:solidFill>
                  <a:srgbClr val="FFFF00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cada participante del grupo da gracias a Dios por las veces en que le descubrimos presente en nuestras vidas, en nuestra familia, comunidad, Iglesia… </a:t>
            </a:r>
            <a:endParaRPr lang="es-PE" sz="2800" b="1" dirty="0">
              <a:solidFill>
                <a:srgbClr val="FFFFFF"/>
              </a:solidFill>
              <a:effectLst>
                <a:glow rad="63500">
                  <a:srgbClr val="000026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4130649" y="4646592"/>
            <a:ext cx="42026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Luego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cada intervención todos responden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glow rad="63500">
                  <a:srgbClr val="000026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1319340" y="5703702"/>
            <a:ext cx="7013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Gracias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Señor, porque estás en nuestra barca.</a:t>
            </a:r>
          </a:p>
        </p:txBody>
      </p:sp>
    </p:spTree>
    <p:extLst>
      <p:ext uri="{BB962C8B-B14F-4D97-AF65-F5344CB8AC3E}">
        <p14:creationId xmlns:p14="http://schemas.microsoft.com/office/powerpoint/2010/main" val="28810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ua! Que nos hundimos! - Blog de viajes Tarann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" y="495163"/>
            <a:ext cx="8065807" cy="58272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45920" y="573779"/>
            <a:ext cx="48511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Entraron en naves por el mar, comerciando por las aguas inmensas. Contemplaron las obras de Dios, sus maravillas en el océano.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48970" y="5021248"/>
            <a:ext cx="6837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7435" y="429438"/>
            <a:ext cx="205376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Salmo 106</a:t>
            </a:r>
            <a:endParaRPr lang="es-ES" sz="3200" b="1" spc="5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RCO A LA DERIVA EN EL MAR PROCELO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508679"/>
            <a:ext cx="8065316" cy="5796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77440" y="508679"/>
            <a:ext cx="6217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Él habló y levantó un viento tormentoso, que alzaba las olas a lo alto; subían al cielo, bajaban al abismo, el estómago revuelto por el mareo.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3472" y="4520821"/>
            <a:ext cx="51685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COPILACIÓN de BARCOS en TORMENTAS | BARCOS en APUROS | BARCOS en ALTA MAR  con OLAS GIGANTES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5" y="525312"/>
            <a:ext cx="8021774" cy="5797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7545" y="551439"/>
            <a:ext cx="820891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Pero gritaron al Señor en su angustia, y los arrancó de la tribulación. Apaciguó la tormenta en suave brisa, y enmudecieron las olas del mar.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7085" y="3601750"/>
            <a:ext cx="34668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al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7" y="513805"/>
            <a:ext cx="8097605" cy="58086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297" y="513805"/>
            <a:ext cx="799065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u="sng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Ambientación</a:t>
            </a:r>
            <a:r>
              <a:rPr lang="es-ES_tradnl" sz="2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s-PE" sz="22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Biblia grande, vela, imagen vocacional de Jesús con la barca. </a:t>
            </a:r>
            <a:r>
              <a:rPr lang="es-PE" sz="22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Frase:</a:t>
            </a:r>
            <a:r>
              <a:rPr lang="es-PE" sz="22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 “¿</a:t>
            </a:r>
            <a:r>
              <a:rPr lang="es-PE" sz="22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Todavía no tienen fe?” O bien: recortes de revistas o periódicos que hablen de situaciones que hoy hacen tambalear la vida de los creyentes o de la iglesia.</a:t>
            </a:r>
            <a:endParaRPr lang="es-ES_tradnl" sz="2200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0248" y="5765262"/>
            <a:ext cx="7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sugeridos: </a:t>
            </a:r>
            <a:r>
              <a:rPr lang="es-PE" sz="24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Ya no temo, Señor; Aun en la tormenta</a:t>
            </a:r>
            <a:endParaRPr lang="es-PE" sz="24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5122" name="Picture 2" descr="Pastoral vocacio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7" y="1980382"/>
            <a:ext cx="2906216" cy="3479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433245" y="4550939"/>
            <a:ext cx="6313708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s-PE" sz="40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“¿Todavía no tienen fe?”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0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aje para dos en el Lago Titic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485766"/>
            <a:ext cx="8029303" cy="5854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69855" y="485766"/>
            <a:ext cx="80080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 alegraron de aquella bonanza, y él los condujo al ansiado puerto. Den gracias al Señor </a:t>
            </a:r>
            <a:endParaRPr lang="es-ES" sz="32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su misericordia, </a:t>
            </a:r>
            <a:endParaRPr lang="es-ES" sz="32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las maravillas </a:t>
            </a:r>
            <a:endParaRPr lang="es-ES" sz="32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que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hace con los </a:t>
            </a:r>
            <a:endParaRPr lang="es-ES" sz="3200" b="1" dirty="0" smtClean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hombres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4799" y="4768698"/>
            <a:ext cx="71854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" y="463009"/>
            <a:ext cx="8251371" cy="59203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7" y="567832"/>
            <a:ext cx="2998430" cy="918175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79164" y="1172569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Motivación: </a:t>
            </a:r>
            <a:endParaRPr lang="en-US" sz="2400" dirty="0"/>
          </a:p>
        </p:txBody>
      </p:sp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010927" y="1590830"/>
            <a:ext cx="68964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San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Vicente disfrutaba hablar de la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 divina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Providencia y exhortaba a confiar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en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ella.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las Hijas de la Caridad les dice: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Así pues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hemos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de tener también nosotros esa confianza en la Providencia divina, ya que ella se preocupa de todo lo referente a nosotros, del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mismo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modo que lo hace una nodriza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     con el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niño y un esposo con su esposa;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        así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también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hemos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de abandonarnos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nosotros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ella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por completo…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22365" y="756224"/>
            <a:ext cx="3341914" cy="541391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sz="1600" b="1" kern="0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kern="0" dirty="0">
                <a:solidFill>
                  <a:srgbClr val="83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  <a:endParaRPr lang="es-PE" sz="1600" kern="0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3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481584"/>
            <a:ext cx="8098972" cy="583213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04046" y="4525803"/>
            <a:ext cx="269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(San Vicente de Paúl 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IX,1050)</a:t>
            </a:r>
            <a:endParaRPr lang="es-ES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212642" y="1355592"/>
            <a:ext cx="61548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La razón que nos obliga a confiar en Dios </a:t>
            </a:r>
            <a:r>
              <a:rPr lang="es-PE" sz="24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         es </a:t>
            </a:r>
            <a:r>
              <a:rPr lang="es-PE" sz="24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que sabemos que él es bueno, que nos ama </a:t>
            </a:r>
            <a:r>
              <a:rPr lang="es-PE" sz="24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        con </a:t>
            </a:r>
            <a:r>
              <a:rPr lang="es-PE" sz="24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mucho cariño, que desea nuestra perfección y nuestra salvación, que piensa en nuestras almas y en nuestros cuerpos, que quiere concedernos todos los bienes necesarios para el uno y </a:t>
            </a:r>
            <a:r>
              <a:rPr lang="es-PE" sz="24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para </a:t>
            </a:r>
            <a:r>
              <a:rPr lang="es-PE" sz="24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la otra. </a:t>
            </a:r>
          </a:p>
        </p:txBody>
      </p:sp>
    </p:spTree>
    <p:extLst>
      <p:ext uri="{BB962C8B-B14F-4D97-AF65-F5344CB8AC3E}">
        <p14:creationId xmlns:p14="http://schemas.microsoft.com/office/powerpoint/2010/main" val="38322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" y="464602"/>
            <a:ext cx="8107681" cy="5849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1444871" y="1496332"/>
            <a:ext cx="5889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“El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que se coloca bajo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bandera de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la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confianza en Dios, se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verá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siempre favorecido con una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especial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protección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de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 parte. En esta situación hay que tener como cierto que no le pasará nada malo,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ya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que todo coopera para su bien,  y no le faltará nada, puesto que Dios mismo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se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 da, trayendo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consigo todos                               los bienes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necesarios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tanto para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cuerpo como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para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alma. (XI,732)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HAAAAQUBAQEAAAAAAAAAAAAAAAMEBQYHAgEI/8QAOhAAAgEDAgUDAQUFBwUAAAAAAQIDAAQRBSEGEjFBURMiYXEHFDJCgSNSkaHRFTNygrHB8SRDkpTh/8QAGgEAAgMBAQAAAAAAAAAAAAAAAgMAAQQFBv/EACkRAAMAAgICAgIBAwUAAAAAAAABAgMREiEEQSIxEzJRBRQjQmGBobH/2gAMAwEAAhEDEQA/AMNoooqECiiuuU+KhBRIGfHLTy305i45m2+KYrzj8Gacobwfg56F7CWiWj0WOQgu+R8Gn0Oh26jvj61AJJqIwBzZ+lSuh6bxBreorp+mxSS3BwW7JGp7sewpblv2HuV6Jq04YtrhvczBc771bND+zDQrpee7M8g/dSQip7h77NrDTRFNrV5candLu0asVgB+g6ir1Cv3aMRWscFuijZUXbFYPId/rF6HKoa/Uow+yThHky1nd/8AsN/WoPWvss0CKJmsvvMbdgZM1q/3iYbCbP1Xammp20Op27Q3kQZCN3jYo6n4NZ0821xyv/kqVK+5Pm3UuFUtZGVJSceagp7B4jjmB3rVuMfs61KCCW84fvp7+FPdJaT/AN+g8j96smmFwMsxY+4g5G4P07V2MbbnexFtb6Qi8TKN6Trtuc/iz+tc00A8oooqECiiioQKKKKhApX0iBuK8hHNIBUk0alFPiqZaI3l5WGRUnDEkkIIXekHtzI4AAqZsLUemqnFC2EkMI4wuPaOtSNois422pSa05dwK9tYWBNLbQ2Z7H9hZPdXMNtbxh5pmCRL1Jz3/Stz4b4fteH9NFna49Rt7qcdZG8Z8VSfso0dGvbnWJkH/TL6UBx+Y4JI/wBK02P2oqoCoG+cdayZL09Itrs9QZHtyUHTPQVwxQHJUuR1x3ryS+t4jyzBgB1OCQKEu7OY8sM0BJ6AHekaXoiBpGIHNEQp8N0rjCt+FvjBpRZCS4eLkVerFuopJ72yQ4aSHbsrZNV0/Ze3/APgcpZuRwfa2MkGsu+1DhCKJJOIbC3CnmAv7dRsM7CVf9/itSF1DOpELkEDq1JTRwTRPBMOeGdDE4xsVbbejx5eFdFNbPly6twegG++1R8tsRnAq06zpTaTql3p0mSbWYxgkfl6r/I/yqIddztXRmvYtyQbKVODXlObyNlfONqbU1PaFtaCiiirKCiiioQc2SguD4p7OxSMkDpTewBBORSt62EIoN9h+hqly6nIOfrUjp2oyCVVZdqS06zjki53wWPmn5t40OFAB+KlaLlMm4x68QbG9L2lsSRld6Q0yQKFVqm7NE9Qeax5a4myJRpfAdsttw3EoG7yMzYHzVi6b5Jz03qB4VYHSFjU45GPepsEgHfr0rFz32A50zrm/wCPNcFInzzRR83bCjNc53x4rzJG469qW2TR7IfUAjdAU6En/evAkaj2xxgg42UV47Ny4J3PbPWky/8AxVOiaFScMMDB+K5fpsWAz381wH5jyk4oYk4HcnoatPovRkn2o24Tiq4kByJoY2xjHY1RWj5Sdqvf2kzpPxRcqD/cxomapcqj3D6108X6IVS7IyeEyDYZqLuIjG5BBH1q22EMTHD4FRvEVuiAMnTzT5rTAqetleor015ThIUUUVCD2A4zXUqmUUjbsckNT63AdwDS/YWz2wmK/s3GMdNqk1XmQkU39FRvtTqDoQKp9ByeQ3PpyBSTnNWDS53eZQO9RVtYGSUbAZNWPT7P0WJ22xWfM512aIbLxwrfCG6WCXASYEAfNW74HQdRjcVk2qvNBZ+tbsUliIdG8EVfuEeIV4h0e3uXikhuGBBRhj1COpBrn8PjyX0HaJwAle4YdietcPgggMQa8UjmJxynoN9wa7DZ/vVz8rSm19ArsQ5VMgyGJUEhjXjAtsASfil8gkEgkY25aTkZh4RfI3/nQlo5bCgbE4Gc0jLcxWkE9zcNhIUMjnsMdBXaBscig4fcknp8mqDx3r0d1GdKsXLQRt+3cf8Acb92mY55PReilajcNf3NzfPnnuZC5B7DtUOZCZWBG2alJj7CP5UyihDuSR/OurPS0Lrtjf3A5Q9aj9ZncxhTUhdFrfcDIHY1BahOZm6Ypk9sVb6GVFFFPEBRRRUILw5LfJqTtE5dzUfajMgqZgC4waW32Wj1QWb4qQtIskDPWm8aDIAqYsIAVBYbfFLyNcRkS2yb0HTbi/uVgtVzKQDzdlHk1eF4KWOEOb9zINyOUYz8U44L0v7hpweRAs9yoLeVHYUtfatLp8rW16BHLuYpD+GUf1ri5crquvo244e9L7KJqOqWQuBaahp98IA+JTGmSw/+1al4l0650+O2sNH1RkiUCKNYeTk8EE0y1Dii3aN2iCLMvkDeoocYzyIgiQ5Lcu3Uk7Daj43U/qbH48vtl60LUry8DLqWnvA6gYkcj3D5+anPSiaJ8Phu1QkVrcR2lujklyoZ8nud6V1G5a3tVBU5PilzkfJ8kZLxqn8WPk9H1VR5ACaVuhBHIB022Paq8XkNy/KC00aI3KPBqXbnurVC4wxHShm/i00XWLTXZWtV4otdP1BrXVLS5trZSCkyrzI3yx8VWONLO0niGt6NcwXFrJgTpHIMqf3gKumuRyppMkgQTSQgs0ZXPOncVlFzpmk6vfqdKH3WVxzSHOEx4p3jKXXPev8AwN49z8WRckoLYz9WrpCEwwIOfFX/AIQ0qLT5JEvWgu4HGOV0Byac8T8GWV/BLcaJEtvfqvP6Ab2SgdsdjWn+7hXxE3hue2ZfeGN1y4z4qu6gqZymKk7y4HM4IZCCVZT+VhsR/GoS6OSMGuhCMV1sb0UUU4WFFFFQgtBIFkBNS8EgbeoNRlqlbFsAZpdIKSXthuCat/CFl/aWqW9uBlEPPJ/hFU+EjBOdv9K1n7M9Ke1017+4XE17gxjGCqDzWHzL4Yn/ALmvCu9l1VjGvOBjA2B7CobiSKHVNNmt5j7sc0bjqjDxT/Unnit2ZIGkAH5DvWf67rzQE8/Pb4HSUYJ+BXIw47ppI34cc18mUe4veSQxTowkHde9WH7OtPj1LiASvkwWQEhB7uen8Kqty4uLhp8Y5jlR8VpH2ZWXpaI10wKG6l5gw6lRt/tXW8q/xYWKhu6ffRoySqSCcZNeSvG4BflIXfeop2dVZ2d8DNV7XtYNhb4jJkmlb041B7nYVxY5W+KDnBs60/WgeKbp5ziGVzHG3b29qtsF/Cq5Dr181nUOjX95p13DbLi9gk9RCehf8wz813oOptfxESc0cqMVkVuqsOoIrTeF0uUv6H5MUVWjQ5LyPBBKnPjuKxHiyxfSOJrqO1LRwT/tofGD1H8a06FX5cc0jD5GKpn2mWU7WFteqMGGTkYk/lI/rReFesvFvpiMmNTLa9EFpWr3UE0agmWViFjjG5Y58VrWg2b2NiZbyVmvpgGlYHZPCisd4QlhttUW9kGXQfm6g/FafY6utw2ASSd2z0zTvOlp/FBY1eXHsov2tcOG1uV12zTFtcnluuXoknZv1rMJQebc/pX09cWlvqWm3FpdRh7WdCjqd8eD/GvnjijQLrQNXnsLpfwHmjf99D0Na/6d5H5J/HX2v+zm+Tic1tEJRXpGK8romUKKKKhDuL8YqStV9wqOhOGzT+CXfal2FJYtFtvveoWtsBkSOOf/AA963OzeOOFFj2CqFAHgdKyHgRokllvZD7l9i7dK0nT7yK5TlRzzfArjedt0v4Onhj/HsnMsfekjZ/dzTXUbW31CH0NUsoLmE9pVBxXEYlRgUuAc/lkWi6klcck0W35ShyDWHdTW5GqV9Myzi/g+TT9XtIdG5pLPUHEUQPWF+4z4xn+FarpVlFp1lBZxYKW6emDjrjrTaEZnDNy5UnlHL+A46/WpSMEoNsY60efyayxMv0Usax/QnckemxUbntVJ57efiBry5PMlk2LdOgMmNyf0q43sgSNsHHask/tAm+vbYs2fWIB+c0zw45cmhsNJfI0fRbhoGkDnJciZf81R2u28dvrlrqluQsd0PSnRRj3jcN+u+f0r3UuaC4tAH5UNqoJz4plNqNnc24sIyzz+qHDn4q5it8p9jElWqLTEOaHdiR2qO1uyXUtPuLbGRJGVG35u1PrKVWhABBxtmlpgix82wJ22rMm5va9Aa7aZgtq1xa37W6QySXAb02hRck47itC0TRdZ9NZJkSxDDP7dssf0FTmnWtnYarfX8ESfe5wPeQNgOuPmuppg8he4fkBwcE5NdHN5LyLUoXiVY2+yUtB91iDT3zTkjHsTAqv8f6LDxFo5liXlvrUc0LMvUd0Pwacm4jMql55WXoERcYH1pe6u1MOBkjHfrWbGqx2qkvIla0z55lQoSGGD3Hg0lVh4v042OoySIB6E7FkPg9xVer0U1ylM4tTxpoKKKKIEOtOIJCD4pvXXNsAKmi0yyaBqjW8hgVvaW5sVo2gyzkCQ5RDjHzWNWkvozpIOxFaboepepArO5yBsB0rB5eLa6Oh4eT/QzQY7jK4IJPims2pywMWT2RKMlj1Jpna3iPy8xJHgVH8Z3gi09o4sAtvXLxw+fE1tKe2Lw8TKXd2HudvNTNlxFFcKQ2F281jiTuxBLEY8U5TVpLfCxtmtt+DFLoUvIl/aNR1HU0KhufGD561lerEw63K6v7JLhXB+pFStjNJfypzueXuc7U04p09rGS2um90V0OY9sMp/pR4MU4Xx/kvJSuNr0WHjvVGik09YjjniYHH6VXuHriVtWjlLe0KcZPWuuMXS5OkS8/seAv8A5TjFSnCejCXSZb6SMO8h/YL4QdcfNEkseLbJtvLpPos9tqgjBBflP5lpjfcQyREoW26jvVf1kzWbgwMZIGGxP4lPg1HJOznOebakx40PsZebi9JFjTXQ1xG7vkKRkY6irA8sEw9SNMqdxzb1Q44wRkkA461ZdKnWSzWPnPMgxiplxLpoW7dfZJzTdTzkDHQVAazqckUX7Imn5cAcxb9KhtTnQocgYXfNTFPyBranZWuJbg3OmRmTBcS7HxtVUqT1W59VigJxzFsVGV1IWpOXb29hRRRRghRRRUIeqcGprQ9WNq4SQtjONqhR1pRGZJMihqU1oKacvaNKsdajdBytimOu34uFALZNQNrKzRK6hQV2ODStxKpXlON6yrHKrejc87qdHAcAE96ShT1ZRjc5pCSXlPXptinVlKE3wMnemfQgt/DltDABJeEFRv6a96c8XzJfaBOSADEwZAOw8VW7fVGQ5LAjOAKdXF8slnNEwyzoQPGTWf8AH8+RujJPByVR7iedimSwiHpx57L4rT7KX7naWkEb4EcYwR2ON6zGwBLSK2RiTc1af7RzlDJ7egpmeHep9CvHtQm2WjU2ivAXkUI5XDco/FVXuLb7ufb0HilF1YbF8ntgd64urr1I91bfzS4lz0MupsaiYLsuSTT3S7wxueYgZqN9NG6OQfmvIX9JiGwd9jTXKaE8mT896OXr1qsatf8AM4iUkAnc/FL3c5AIB3OwqAuGcSuzHIUVePGkxWbK2tDS5fnlcjcZxmka9O9eVqMgUUUVCBXZTCZrleopzKB6Y+lUy0hGNOYHyKVdcsmOtdQgemTXSD9qn1qmy9D1IGiheTmOAKby3LOFYdRUlfE/cW+lQMbHzQStjH10OPVjPvdvd4zXpuUcbsRTaXekjR8UL5Mfpdxo/tBbwM96kdMMt1qFrbyPzB5QOUGq+OtWDgRQ/F2lBtwZxnP0NDUpS2Hjpu0i4afwwZLfUsISTM/Lt4qjNcMrHlfDDKkHyK3zQUVRKoGxupM/+RrAuJ4kg4i1GOIcqLcuAB23rF4mZ5apM3eclCSkDqOGAY7j+FKjVSRhm2qFO9dIAXAPStrhMwcmifhvGk33xRJOQ2RXkMSJCoUY2prdkqCoO3Wg0MTetjg3Cykk/l+ai7x/bt+Y5peyGQ+aaXoxKAOmKZKE09jeiiijBCiiioQ//9k="/>
          <p:cNvSpPr>
            <a:spLocks noChangeAspect="1" noChangeArrowheads="1"/>
          </p:cNvSpPr>
          <p:nvPr/>
        </p:nvSpPr>
        <p:spPr bwMode="auto">
          <a:xfrm>
            <a:off x="63500" y="-630238"/>
            <a:ext cx="13906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16761" y="853763"/>
            <a:ext cx="28423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 a los misioneros: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783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76673"/>
            <a:ext cx="8244197" cy="5837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8172" y="1713542"/>
            <a:ext cx="30333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Hacer el propósito de confiar </a:t>
            </a:r>
            <a:r>
              <a:rPr lang="es-PE" sz="36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firmemente</a:t>
            </a:r>
            <a:endParaRPr lang="es-ES_tradnl" sz="36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5060" name="3 Rectángulo"/>
          <p:cNvSpPr>
            <a:spLocks noChangeArrowheads="1"/>
          </p:cNvSpPr>
          <p:nvPr/>
        </p:nvSpPr>
        <p:spPr bwMode="auto">
          <a:xfrm>
            <a:off x="467544" y="476673"/>
            <a:ext cx="349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Compromiso:</a:t>
            </a:r>
            <a:endParaRPr lang="es-ES" sz="2400" dirty="0">
              <a:solidFill>
                <a:srgbClr val="0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17033" y="1713542"/>
            <a:ext cx="33947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</a:t>
            </a: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la presencia y en el poder del Señor.</a:t>
            </a:r>
            <a:endParaRPr lang="es-ES_tradnl" sz="36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4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8" y="500817"/>
            <a:ext cx="8065011" cy="5830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592997" y="570485"/>
            <a:ext cx="281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latin typeface="Kristen ITC" pitchFamily="66" charset="0"/>
                <a:ea typeface="Times New Roman" pitchFamily="18" charset="0"/>
                <a:cs typeface="Arial" charset="0"/>
              </a:rPr>
              <a:t>Oraci</a:t>
            </a:r>
            <a:r>
              <a:rPr lang="es-ES_tradnl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ó</a:t>
            </a:r>
            <a:r>
              <a:rPr lang="es-ES_tradnl" sz="2400" b="1" dirty="0">
                <a:solidFill>
                  <a:srgbClr val="FFFF00"/>
                </a:solidFill>
                <a:latin typeface="Kristen ITC" pitchFamily="66" charset="0"/>
                <a:ea typeface="Times New Roman" pitchFamily="18" charset="0"/>
                <a:cs typeface="Arial" charset="0"/>
              </a:rPr>
              <a:t>n final</a:t>
            </a:r>
            <a:endParaRPr lang="es-ES" sz="240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697396" y="4984268"/>
            <a:ext cx="5791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Acrecienta nuestra fe en Cristo,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vencedor de la muerte,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a cuya voz se aplaca toda tormenta</a:t>
            </a:r>
            <a:r>
              <a:rPr lang="es-PE" sz="24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ES" sz="2400" b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888273" y="2529411"/>
            <a:ext cx="49029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Padre, tú gobiernas </a:t>
            </a:r>
            <a:r>
              <a:rPr lang="es-PE" sz="24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 a </a:t>
            </a: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un tiempo cielo y tierra;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tu mano descansa el destino de los pueblos,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motivo de esperanza de todos tus hijos</a:t>
            </a:r>
            <a:r>
              <a:rPr lang="es-PE" sz="24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0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401400"/>
            <a:ext cx="8282286" cy="5963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3361509" y="534950"/>
            <a:ext cx="52338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Haznos caminar seguros de tu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mano confiados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tu providencia por todos,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cercanos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y solidarios con quien aún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está sumergido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el dolor y en la duda.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470365" y="5020996"/>
            <a:ext cx="532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el </a:t>
            </a:r>
            <a:r>
              <a:rPr lang="es-PE" sz="2400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Padre y protector </a:t>
            </a:r>
            <a:r>
              <a:rPr lang="es-PE" sz="2400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de todos                </a:t>
            </a:r>
            <a:r>
              <a:rPr lang="es-PE" sz="2400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los que en él confían. </a:t>
            </a:r>
            <a:r>
              <a:rPr lang="es-PE" sz="2400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       Amén</a:t>
            </a:r>
            <a:endParaRPr lang="es-PE" sz="2400" b="1" dirty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3762102" y="2938792"/>
            <a:ext cx="4737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No es el temor </a:t>
            </a:r>
            <a:r>
              <a:rPr lang="es-PE" sz="2400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quien               nos </a:t>
            </a:r>
            <a:r>
              <a:rPr lang="es-PE" sz="2400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hace alabarte,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sino la certeza de que eres Tú,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Señor de la creación y de la historia</a:t>
            </a:r>
            <a:r>
              <a:rPr lang="es-PE" sz="2400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,</a:t>
            </a:r>
            <a:endParaRPr lang="es-PE" sz="2400" b="1" dirty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1" y="390300"/>
            <a:ext cx="8310916" cy="5984373"/>
          </a:xfrm>
          <a:prstGeom prst="rect">
            <a:avLst/>
          </a:prstGeom>
        </p:spPr>
      </p:pic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1907066" y="529777"/>
            <a:ext cx="5782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Domingo 20 de Junio</a:t>
            </a:r>
            <a:endParaRPr lang="es-ES" sz="2000" b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1989798" y="4828189"/>
            <a:ext cx="57822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“El Señor es como un padre con sus hijos, tierno y compasivo”.  </a:t>
            </a:r>
            <a:r>
              <a:rPr lang="es-PE" sz="20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Salmo 103, 13</a:t>
            </a:r>
            <a:endParaRPr lang="es-ES" sz="2000" b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00">
        <p14:prism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GRADOS CORAZONES DE JESUS Y DE MARIA | En vos confio y en … | Flick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455" y="531223"/>
            <a:ext cx="8034779" cy="5782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7606" y="6278880"/>
            <a:ext cx="5163351" cy="461665"/>
          </a:xfrm>
          <a:prstGeom prst="rect">
            <a:avLst/>
          </a:prstGeom>
          <a:solidFill>
            <a:srgbClr val="32D23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latin typeface="Agency FB" panose="020B0503020202020204" pitchFamily="34" charset="0"/>
              </a:rPr>
              <a:t>Texto de </a:t>
            </a:r>
            <a:r>
              <a:rPr lang="es-PE" sz="1200" b="1" dirty="0" err="1">
                <a:latin typeface="Agency FB" panose="020B0503020202020204" pitchFamily="34" charset="0"/>
              </a:rPr>
              <a:t>Lectio</a:t>
            </a:r>
            <a:r>
              <a:rPr lang="es-PE" sz="1200" b="1" dirty="0">
                <a:latin typeface="Agency FB" panose="020B0503020202020204" pitchFamily="34" charset="0"/>
              </a:rPr>
              <a:t> Divina:    Padre César Chávez  Alva (Chuno) </a:t>
            </a:r>
            <a:r>
              <a:rPr lang="es-PE" sz="1200" b="1" dirty="0" err="1">
                <a:latin typeface="Agency FB" panose="020B0503020202020204" pitchFamily="34" charset="0"/>
              </a:rPr>
              <a:t>C.ongregación</a:t>
            </a:r>
            <a:r>
              <a:rPr lang="es-PE" sz="1200" b="1" dirty="0">
                <a:latin typeface="Agency FB" panose="020B0503020202020204" pitchFamily="34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latin typeface="Agency FB" panose="020B0503020202020204" pitchFamily="34" charset="0"/>
              </a:rPr>
              <a:t> </a:t>
            </a:r>
            <a:r>
              <a:rPr lang="es-PE" sz="1200" b="1" dirty="0" err="1">
                <a:latin typeface="Agency FB" panose="020B0503020202020204" pitchFamily="34" charset="0"/>
              </a:rPr>
              <a:t>Power</a:t>
            </a:r>
            <a:r>
              <a:rPr lang="es-PE" sz="1200" b="1" dirty="0">
                <a:latin typeface="Agency FB" panose="020B0503020202020204" pitchFamily="34" charset="0"/>
              </a:rPr>
              <a:t> Point :  Sor Pilar Caycho Vela  - Hija de la Caridad de San Vicente de </a:t>
            </a:r>
            <a:r>
              <a:rPr lang="es-PE" sz="1200" b="1" dirty="0" smtClean="0">
                <a:latin typeface="Agency FB" panose="020B0503020202020204" pitchFamily="34" charset="0"/>
              </a:rPr>
              <a:t>Paúl</a:t>
            </a:r>
          </a:p>
        </p:txBody>
      </p:sp>
    </p:spTree>
    <p:extLst>
      <p:ext uri="{BB962C8B-B14F-4D97-AF65-F5344CB8AC3E}">
        <p14:creationId xmlns:p14="http://schemas.microsoft.com/office/powerpoint/2010/main" val="3984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3" y="501613"/>
            <a:ext cx="7991856" cy="5829517"/>
          </a:xfrm>
          <a:prstGeom prst="rect">
            <a:avLst/>
          </a:prstGeom>
        </p:spPr>
      </p:pic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3013950" y="425443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AMBIENTACIÓN: </a:t>
            </a:r>
            <a:endParaRPr lang="es-ES" sz="28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494365" y="949318"/>
            <a:ext cx="80615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Marcos presenta hoy a Jesús como Dios, calmando la tempestad que amenazaba las vidas y la fe de los discípulos. A quienes hemos subido a la barca de Jesús nos siguen </a:t>
            </a:r>
            <a:r>
              <a:rPr lang="es-PE" sz="2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amenazando  tormentas,</a:t>
            </a:r>
            <a:endParaRPr lang="es-ES" sz="28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1358536" y="4735255"/>
            <a:ext cx="73323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nos inunda el miedo y la falta de fe. Que nuestro encuentro con la Palabra nos ayude a confiar más en Cristo y a vivir desde Él</a:t>
            </a:r>
            <a:r>
              <a:rPr lang="es-ES" sz="2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s-ES" sz="28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6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3" y="539465"/>
            <a:ext cx="8051916" cy="5800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693735" y="437118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Oración  inicial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2293" name="5 Rectángulo"/>
          <p:cNvSpPr>
            <a:spLocks noChangeArrowheads="1"/>
          </p:cNvSpPr>
          <p:nvPr/>
        </p:nvSpPr>
        <p:spPr bwMode="auto">
          <a:xfrm>
            <a:off x="2786743" y="3024261"/>
            <a:ext cx="58220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Tú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estás cuando los huracanes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                 de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la vida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nos hacen sentir miedo,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                              porque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se mueve la barca;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creemos que no vamos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                                       a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poder superar ese momento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y entonces dudamos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                                           de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tu presencia y de tu amor. </a:t>
            </a: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2547257" y="847121"/>
            <a:ext cx="582208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Tú, Señor, acompañas nuestro vivir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cuando las aguas están calmadas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y todo va sucediendo en armonía,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sin que suceda nada fuera de lo normal. </a:t>
            </a:r>
          </a:p>
        </p:txBody>
      </p:sp>
    </p:spTree>
    <p:extLst>
      <p:ext uri="{BB962C8B-B14F-4D97-AF65-F5344CB8AC3E}">
        <p14:creationId xmlns:p14="http://schemas.microsoft.com/office/powerpoint/2010/main" val="42933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rist has the power to calm a storm, perfect weather in the New World. |  Jesús calma la tormenta, Preguntas de la biblia, Ilustraciones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5" y="1057477"/>
            <a:ext cx="8281851" cy="52736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27646" y="487124"/>
            <a:ext cx="80415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Tú, que conoces nuestras tempestades vitales,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nos tienes siempre envueltos en tu amor,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y esperas que nos pongamos </a:t>
            </a:r>
            <a:r>
              <a:rPr lang="es-PE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                                       confiados </a:t>
            </a: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en tus </a:t>
            </a:r>
            <a:r>
              <a:rPr lang="es-PE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brazos</a:t>
            </a:r>
            <a:endParaRPr lang="es-PE" sz="25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sx="101000" sy="101000" algn="r" rotWithShape="0">
                  <a:srgbClr val="000C00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AutoShape 2" descr="http://www.tresavemarias.com/Images/CAT%20EUCARISTIA.jpg"/>
          <p:cNvSpPr>
            <a:spLocks noChangeAspect="1" noChangeArrowheads="1"/>
          </p:cNvSpPr>
          <p:nvPr/>
        </p:nvSpPr>
        <p:spPr bwMode="auto">
          <a:xfrm>
            <a:off x="63500" y="-136525"/>
            <a:ext cx="3695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9672" y="4646288"/>
            <a:ext cx="7570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Haz que tengamos fe en ti,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que creamos, de verdad, que nos acompañas siempre en nuestra vida, y que en ti nuestro valor aumenta y nos llenas de fuerza. AMÉN</a:t>
            </a:r>
            <a:r>
              <a:rPr lang="es-PE" sz="25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.</a:t>
            </a:r>
            <a:endParaRPr lang="es-ES" sz="25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sx="101000" sy="101000" algn="r" rotWithShape="0">
                  <a:srgbClr val="000C00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9" y="537169"/>
            <a:ext cx="8023280" cy="5760141"/>
          </a:xfrm>
          <a:prstGeom prst="rect">
            <a:avLst/>
          </a:prstGeom>
        </p:spPr>
      </p:pic>
      <p:sp>
        <p:nvSpPr>
          <p:cNvPr id="14341" name="6 Rectángulo"/>
          <p:cNvSpPr>
            <a:spLocks noChangeArrowheads="1"/>
          </p:cNvSpPr>
          <p:nvPr/>
        </p:nvSpPr>
        <p:spPr bwMode="auto">
          <a:xfrm>
            <a:off x="537248" y="2230883"/>
            <a:ext cx="29924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Jesús </a:t>
            </a:r>
            <a:r>
              <a:rPr lang="es-PE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urge a sus discípulos a superar el miedo, a actuar en la luz, a confesar a Cristo y a confiar en la Divina Providencia. </a:t>
            </a:r>
            <a:endParaRPr lang="es-ES_tradnl" sz="24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3973108" y="4362166"/>
            <a:ext cx="45874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Frente al miedo, la confianza. Frente al pecado, el perdón. Frente a la debilidad humana, el poder de Dios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 Escuchemos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7251" y="1502070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n-U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0" y="544865"/>
            <a:ext cx="3780202" cy="792480"/>
          </a:xfrm>
          <a:prstGeom prst="round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074982" y="659719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I. LECTIO</a:t>
            </a:r>
            <a:endParaRPr lang="es-E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7249" y="872890"/>
            <a:ext cx="3780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¿Qué dice el texto? – Marcos 4,35-41</a:t>
            </a:r>
            <a:endParaRPr lang="es-ES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6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5" y="534192"/>
            <a:ext cx="8049768" cy="577081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9896" y="534192"/>
            <a:ext cx="3101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Marcos 4, 35-41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4767" y="1222280"/>
            <a:ext cx="800317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Un día, al atardecer, dijo Jesús a sus discípulos: “Vamos a la otra orilla”</a:t>
            </a:r>
            <a:endParaRPr lang="es-ES" sz="2800" b="1" dirty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0" y="515546"/>
            <a:ext cx="8044543" cy="5789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4690" y="515546"/>
            <a:ext cx="7922624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Dejando a la gente, se lo llevaron en barca, así como estaba; otras barcas lo acompañaban.</a:t>
            </a:r>
            <a:endParaRPr lang="es-ES" sz="2800" b="1" dirty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pia de OracaoCamponesadeMadagascar-R">
  <a:themeElements>
    <a:clrScheme name="Copia de OracaoCamponesadeMadagascar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ia de OracaoCamponesadeMadagascar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ia de OracaoCamponesadeMadagascar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1392</Words>
  <Application>Microsoft Office PowerPoint</Application>
  <PresentationFormat>Presentación en pantalla (4:3)</PresentationFormat>
  <Paragraphs>120</Paragraphs>
  <Slides>38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38</vt:i4>
      </vt:variant>
    </vt:vector>
  </HeadingPairs>
  <TitlesOfParts>
    <vt:vector size="59" baseType="lpstr">
      <vt:lpstr>Adobe Fan Heiti Std B</vt:lpstr>
      <vt:lpstr>Adobe Gothic Std B</vt:lpstr>
      <vt:lpstr>Agency FB</vt:lpstr>
      <vt:lpstr>Arial</vt:lpstr>
      <vt:lpstr>Arial Black</vt:lpstr>
      <vt:lpstr>Arial Narrow</vt:lpstr>
      <vt:lpstr>Arial Unicode MS</vt:lpstr>
      <vt:lpstr>Calibri</vt:lpstr>
      <vt:lpstr>Century Gothic</vt:lpstr>
      <vt:lpstr>Comic Sans MS</vt:lpstr>
      <vt:lpstr>Humanst521 BT</vt:lpstr>
      <vt:lpstr>Kristen ITC</vt:lpstr>
      <vt:lpstr>Tahoma</vt:lpstr>
      <vt:lpstr>Times New Roman</vt:lpstr>
      <vt:lpstr>Verdana</vt:lpstr>
      <vt:lpstr>Diseño predeterminado</vt:lpstr>
      <vt:lpstr>1_Diseño predeterminado</vt:lpstr>
      <vt:lpstr>3_Diseño predeterminado</vt:lpstr>
      <vt:lpstr>5_Diseño predeterminado</vt:lpstr>
      <vt:lpstr>2_Diseño predeterminado</vt:lpstr>
      <vt:lpstr>Copia de OracaoCamponesadeMadagascar-R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142</cp:revision>
  <dcterms:created xsi:type="dcterms:W3CDTF">2015-06-16T17:41:09Z</dcterms:created>
  <dcterms:modified xsi:type="dcterms:W3CDTF">2021-06-14T16:34:32Z</dcterms:modified>
</cp:coreProperties>
</file>