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8" r:id="rId4"/>
    <p:sldMasterId id="2147483720" r:id="rId5"/>
    <p:sldMasterId id="2147483732" r:id="rId6"/>
    <p:sldMasterId id="2147483756" r:id="rId7"/>
    <p:sldMasterId id="2147483769" r:id="rId8"/>
    <p:sldMasterId id="2147483781" r:id="rId9"/>
  </p:sldMasterIdLst>
  <p:notesMasterIdLst>
    <p:notesMasterId r:id="rId49"/>
  </p:notesMasterIdLst>
  <p:sldIdLst>
    <p:sldId id="307" r:id="rId10"/>
    <p:sldId id="308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1" r:id="rId24"/>
    <p:sldId id="272" r:id="rId25"/>
    <p:sldId id="273" r:id="rId26"/>
    <p:sldId id="303" r:id="rId27"/>
    <p:sldId id="305" r:id="rId28"/>
    <p:sldId id="275" r:id="rId29"/>
    <p:sldId id="277" r:id="rId30"/>
    <p:sldId id="280" r:id="rId31"/>
    <p:sldId id="281" r:id="rId32"/>
    <p:sldId id="282" r:id="rId33"/>
    <p:sldId id="283" r:id="rId34"/>
    <p:sldId id="285" r:id="rId35"/>
    <p:sldId id="286" r:id="rId36"/>
    <p:sldId id="287" r:id="rId37"/>
    <p:sldId id="288" r:id="rId38"/>
    <p:sldId id="290" r:id="rId39"/>
    <p:sldId id="289" r:id="rId40"/>
    <p:sldId id="292" r:id="rId41"/>
    <p:sldId id="293" r:id="rId42"/>
    <p:sldId id="294" r:id="rId43"/>
    <p:sldId id="295" r:id="rId44"/>
    <p:sldId id="306" r:id="rId45"/>
    <p:sldId id="297" r:id="rId46"/>
    <p:sldId id="298" r:id="rId47"/>
    <p:sldId id="302" r:id="rId48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D87C"/>
    <a:srgbClr val="F9EB92"/>
    <a:srgbClr val="7E0000"/>
    <a:srgbClr val="FFFFFF"/>
    <a:srgbClr val="3D1806"/>
    <a:srgbClr val="2A1500"/>
    <a:srgbClr val="000B22"/>
    <a:srgbClr val="500000"/>
    <a:srgbClr val="1E0000"/>
    <a:srgbClr val="FFFF99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88" autoAdjust="0"/>
    <p:restoredTop sz="94660"/>
  </p:normalViewPr>
  <p:slideViewPr>
    <p:cSldViewPr snapToGrid="0">
      <p:cViewPr varScale="1">
        <p:scale>
          <a:sx n="88" d="100"/>
          <a:sy n="88" d="100"/>
        </p:scale>
        <p:origin x="131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0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8" Type="http://schemas.openxmlformats.org/officeDocument/2006/relationships/slideMaster" Target="slideMasters/slideMaster8.xml"/><Relationship Id="rId51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5BF6A2-3A71-4679-B5FB-CC6025279C59}" type="datetimeFigureOut">
              <a:rPr lang="es-PE" smtClean="0"/>
              <a:t>5/04/2021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71200-86BD-4EA2-9DEC-D5D4B4E2694E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21580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A8845EA-A218-4BB3-899A-D3E98955B459}" type="slidenum">
              <a:rPr lang="ca-ES" smtClean="0">
                <a:solidFill>
                  <a:srgbClr val="000000"/>
                </a:solidFill>
              </a:rPr>
              <a:pPr>
                <a:defRPr/>
              </a:pPr>
              <a:t>28</a:t>
            </a:fld>
            <a:endParaRPr lang="ca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238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8AFAC-2C69-4241-80B5-21847B3403D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164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7E7B29-83A5-4CD4-896F-62594906642D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03302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08C9E2-44BA-4117-BC73-54DA1F56E45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168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00450-F2FE-44AA-83F6-076051795928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0228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4A5CF3-3842-47C2-9D59-66DAA66F5E73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555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0A4948-8C22-47EE-BF76-78E15C3F799B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31474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5C35C3-4332-46EC-BC2D-DA9B9872E340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98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6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257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EBDEB-7020-46D9-B59B-392C0E28CB32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6081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6D7D35-DBE0-4989-BDC0-A70E0F52190E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949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3DD29B-5F7E-404C-BC7C-D097FF226235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3864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D41F4-A172-407D-AEA3-9F86435027B8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165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0C5E3-16E2-47EC-B825-3AE0FFBBBC46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937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B1C1C-4B81-4BA0-962C-25C1AE7CFA2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075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7E0D4-DD87-401C-A4CF-9001D3FFB81F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380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58A9D3-B811-43A0-926E-900CFFFBA351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5959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11455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619125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29930-3150-403D-9D03-9A58C87CA50A}" type="slidenum">
              <a:rPr lang="en-US">
                <a:solidFill>
                  <a:srgbClr val="FFFFFF"/>
                </a:solidFill>
              </a:rPr>
              <a:pPr/>
              <a:t>‹Nº›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837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AD4352-CDEF-4BC6-AFBA-88A2A4F8323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956811"/>
      </p:ext>
    </p:extLst>
  </p:cSld>
  <p:clrMapOvr>
    <a:masterClrMapping/>
  </p:clrMapOvr>
  <p:transition spd="med">
    <p:pull dir="u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5FF4-40E8-4311-9F8E-CC374F7E1B41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548642"/>
      </p:ext>
    </p:extLst>
  </p:cSld>
  <p:clrMapOvr>
    <a:masterClrMapping/>
  </p:clrMapOvr>
  <p:transition spd="med">
    <p:pull dir="u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2240B-6138-4898-B836-3B131E70924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557425"/>
      </p:ext>
    </p:extLst>
  </p:cSld>
  <p:clrMapOvr>
    <a:masterClrMapping/>
  </p:clrMapOvr>
  <p:transition spd="med">
    <p:pull dir="u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D7D361-0322-4D5C-8F4B-5170B1484207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6113436"/>
      </p:ext>
    </p:extLst>
  </p:cSld>
  <p:clrMapOvr>
    <a:masterClrMapping/>
  </p:clrMapOvr>
  <p:transition spd="med">
    <p:pull dir="u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6EE6DE-0E21-4F8E-BB0D-5D12156D69BD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8219339"/>
      </p:ext>
    </p:extLst>
  </p:cSld>
  <p:clrMapOvr>
    <a:masterClrMapping/>
  </p:clrMapOvr>
  <p:transition spd="med">
    <p:pull dir="u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E760C-7800-4C5C-93E8-0B34A616024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426428"/>
      </p:ext>
    </p:extLst>
  </p:cSld>
  <p:clrMapOvr>
    <a:masterClrMapping/>
  </p:clrMapOvr>
  <p:transition spd="med">
    <p:pull dir="u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50706E-BA8D-4B85-9355-844707049DD3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82723"/>
      </p:ext>
    </p:extLst>
  </p:cSld>
  <p:clrMapOvr>
    <a:masterClrMapping/>
  </p:clrMapOvr>
  <p:transition spd="med">
    <p:pull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3A4543-D8D1-4A9C-92F1-736216E72E29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664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0C6DD5-3D4C-4190-96B0-17EC3D0380AB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027535"/>
      </p:ext>
    </p:extLst>
  </p:cSld>
  <p:clrMapOvr>
    <a:masterClrMapping/>
  </p:clrMapOvr>
  <p:transition spd="med">
    <p:pull dir="u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5DD1D9-50C5-4848-8199-BDB5BA2087B8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727088"/>
      </p:ext>
    </p:extLst>
  </p:cSld>
  <p:clrMapOvr>
    <a:masterClrMapping/>
  </p:clrMapOvr>
  <p:transition spd="med">
    <p:pull dir="u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918B9B-DCF8-406C-9F18-8F28463E061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833566"/>
      </p:ext>
    </p:extLst>
  </p:cSld>
  <p:clrMapOvr>
    <a:masterClrMapping/>
  </p:clrMapOvr>
  <p:transition spd="med">
    <p:pull dir="u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8B02E-F0DD-41DF-BE59-8C8C0BF49A9C}" type="slidenum">
              <a:rPr lang="en-US">
                <a:solidFill>
                  <a:srgbClr val="000000"/>
                </a:solidFill>
              </a:rPr>
              <a:pPr/>
              <a:t>‹Nº›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258268"/>
      </p:ext>
    </p:extLst>
  </p:cSld>
  <p:clrMapOvr>
    <a:masterClrMapping/>
  </p:clrMapOvr>
  <p:transition spd="med">
    <p:pull dir="u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98AF14-9B06-44D7-80BA-4155DA0B1690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574305"/>
      </p:ext>
    </p:extLst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408BB1-0ECD-409F-90EF-B610C6196BA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320397"/>
      </p:ext>
    </p:extLst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47138-FC51-417D-9B98-8501C904A63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04768"/>
      </p:ext>
    </p:extLst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4AF71-0CC7-4745-9066-2B84F8FD52B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16536"/>
      </p:ext>
    </p:extLst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182EC3-3021-4D2B-888F-5C2ED4C898D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367037"/>
      </p:ext>
    </p:extLst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214523-0FCD-486E-92DD-1FA530B1CEE2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377611"/>
      </p:ext>
    </p:extLst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4E1EC3-D0E6-4A69-9F74-24F1DC41D452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01420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761F6B-5DE5-47A8-BC33-5373726D939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920607"/>
      </p:ext>
    </p:extLst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43F090-0BE4-45DF-9994-ED1376AFB33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499290"/>
      </p:ext>
    </p:extLst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BDE82F-31BC-4FC6-922E-BE20C51F11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458002"/>
      </p:ext>
    </p:extLst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661F3-7E3B-4437-BA42-36E4968713B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200239"/>
      </p:ext>
    </p:extLst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25AAB0-1634-4D06-B397-D637070D1BA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526145"/>
      </p:ext>
    </p:extLst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7BB961-BD58-4D0A-9855-92843478869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3440447"/>
      </p:ext>
    </p:extLst>
  </p:cSld>
  <p:clrMapOvr>
    <a:masterClrMapping/>
  </p:clrMapOvr>
  <p:transition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BE27AC-FBBD-4808-9E96-67FF92EF74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536005"/>
      </p:ext>
    </p:extLst>
  </p:cSld>
  <p:clrMapOvr>
    <a:masterClrMapping/>
  </p:clrMapOvr>
  <p:transition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A9469-CE8C-469D-8D10-6F303AF5195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460288"/>
      </p:ext>
    </p:extLst>
  </p:cSld>
  <p:clrMapOvr>
    <a:masterClrMapping/>
  </p:clrMapOvr>
  <p:transition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E837B-766D-4D34-8A3F-C117E47370D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3634014"/>
      </p:ext>
    </p:extLst>
  </p:cSld>
  <p:clrMapOvr>
    <a:masterClrMapping/>
  </p:clrMapOvr>
  <p:transition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FEB15-0D00-4CDB-B784-F22FFE703E1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127733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F1E2A0-043F-4CB9-8E44-E00F8721B0A3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5308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25E777-C75E-4F7C-B476-9CF1F71F690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22313"/>
      </p:ext>
    </p:extLst>
  </p:cSld>
  <p:clrMapOvr>
    <a:masterClrMapping/>
  </p:clrMapOvr>
  <p:transition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3F5F73-7705-42BD-8C18-4B184ACE05F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955566"/>
      </p:ext>
    </p:extLst>
  </p:cSld>
  <p:clrMapOvr>
    <a:masterClrMapping/>
  </p:clrMapOvr>
  <p:transition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60852-0559-49F3-AF97-A6483D1E58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97580"/>
      </p:ext>
    </p:extLst>
  </p:cSld>
  <p:clrMapOvr>
    <a:masterClrMapping/>
  </p:clrMapOvr>
  <p:transition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FD6F3-AF79-4A84-84C5-0B7FCD33FC3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988153"/>
      </p:ext>
    </p:extLst>
  </p:cSld>
  <p:clrMapOvr>
    <a:masterClrMapping/>
  </p:clrMapOvr>
  <p:transition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5BA975-2B60-40AB-91BF-45C0D80F88E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10818"/>
      </p:ext>
    </p:extLst>
  </p:cSld>
  <p:clrMapOvr>
    <a:masterClrMapping/>
  </p:clrMapOvr>
  <p:transition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6F9993-E504-4A40-85D9-2C94DC1ADA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422733"/>
      </p:ext>
    </p:extLst>
  </p:cSld>
  <p:clrMapOvr>
    <a:masterClrMapping/>
  </p:clrMapOvr>
  <p:transition spd="slow">
    <p:fade thruBlk="1"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145F56-22C8-4568-8297-339A07BCFE0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55143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7882-2D93-4AB3-8AE9-55272F59D75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107798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14959-4333-4EF7-8812-ED67AD2DD0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0421361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0453BF-6680-4257-B3F1-5406DB4E9F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5125669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B2883-F448-4397-B24D-45A49965168F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844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54D5D-7647-41DE-A1E4-9FD54D3658F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159055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832296-1033-454F-B402-6801956A0A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102511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71D2CE-BA46-4C50-A740-C98615DD4D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129373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513552-37BA-4B64-9545-F72B7AE12C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8247168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2F658-6A29-4CA3-A308-460F06B24FD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549830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4A8EDB-2762-4F88-A693-B457FA5926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2573959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35541-6DAA-4F95-903B-0B4CD5E031B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73120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E20BF-5D62-4912-B5B7-8A7E0E8DB4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3987237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1F7C-F6D8-45A5-91B6-523661CF1DB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9952"/>
      </p:ext>
    </p:extLst>
  </p:cSld>
  <p:clrMapOvr>
    <a:masterClrMapping/>
  </p:clrMapOvr>
  <p:transition spd="slow"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100C5-05FF-4A7A-9D72-E86B9CC5C93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47356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1E11CB-765A-48A6-B62C-B8977213DB3A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5240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0D28-1F3A-4A94-9855-A1105987FF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217425"/>
      </p:ext>
    </p:extLst>
  </p:cSld>
  <p:clrMapOvr>
    <a:masterClrMapping/>
  </p:clrMapOvr>
  <p:transition spd="slow"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3FD2B-942B-4D8C-B5C8-0D114BFAAF6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423396"/>
      </p:ext>
    </p:extLst>
  </p:cSld>
  <p:clrMapOvr>
    <a:masterClrMapping/>
  </p:clrMapOvr>
  <p:transition spd="slow"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9A6105-F9EA-4365-88F6-4C0A9E58FDE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972777"/>
      </p:ext>
    </p:extLst>
  </p:cSld>
  <p:clrMapOvr>
    <a:masterClrMapping/>
  </p:clrMapOvr>
  <p:transition spd="slow"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08759C-5A91-47CD-8F5A-33088D0421A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748178"/>
      </p:ext>
    </p:extLst>
  </p:cSld>
  <p:clrMapOvr>
    <a:masterClrMapping/>
  </p:clrMapOvr>
  <p:transition spd="slow"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5EF70B-CD79-4A5B-BC57-2572FBA5C0E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4658771"/>
      </p:ext>
    </p:extLst>
  </p:cSld>
  <p:clrMapOvr>
    <a:masterClrMapping/>
  </p:clrMapOvr>
  <p:transition spd="slow"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CDC49E-8F6A-4FB1-9B14-4C98D11D7FA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854933"/>
      </p:ext>
    </p:extLst>
  </p:cSld>
  <p:clrMapOvr>
    <a:masterClrMapping/>
  </p:clrMapOvr>
  <p:transition spd="slow"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353A0-9FEB-4739-9668-79BAED03494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630276"/>
      </p:ext>
    </p:extLst>
  </p:cSld>
  <p:clrMapOvr>
    <a:masterClrMapping/>
  </p:clrMapOvr>
  <p:transition spd="slow"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63861-D2D6-4087-A8CC-BA69F373BD5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390152"/>
      </p:ext>
    </p:extLst>
  </p:cSld>
  <p:clrMapOvr>
    <a:masterClrMapping/>
  </p:clrMapOvr>
  <p:transition spd="slow"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92D1B-D383-4F42-B338-B6810545ECA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70197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C5EC7-B637-4D86-8D18-F5CDE16B7E31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806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50B4E6-891A-4B58-834D-B6A8021D23BF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71125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1115B-341F-40E6-A3C4-1D1BBD184E2A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575434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40A3DA-AA95-45E6-94ED-50CA1AB08BEB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55126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4D76-DFF7-4397-92DE-F4068BBC7FFE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67639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5B0F91-A0D1-4CDE-9AA8-A79096107878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0918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843F8E-234C-426D-AB6A-392E04D3B576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968484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FBEC3-1189-44B0-B8D6-8DFA8748203F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274850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AB9EE-4387-4C10-9C38-137C444F012B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2963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F1627-BC44-4F60-B56E-079ECD155DE4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2358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09CC2-008D-4410-82ED-66A5158A355F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5401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8B2AA0-37B1-4DC6-BF01-2ED233DFDD90}" type="slidenum">
              <a:rPr lang="es-ES_tradnl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_tradnl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0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5F0116-1FC0-44AD-81D0-23EB85133F12}" type="slidenum">
              <a:rPr lang="fr-CA">
                <a:solidFill>
                  <a:srgbClr val="000000"/>
                </a:solidFill>
              </a:rPr>
              <a:pPr/>
              <a:t>‹Nº›</a:t>
            </a:fld>
            <a:endParaRPr lang="fr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5671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85EA49-8411-40EA-8CC9-106C1074033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827259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AC4C5-244C-45D5-9B12-328D669DAB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46779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D91C09-1C3B-4BEA-81F8-629B3765AA9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30180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0B18E6-14F5-4B04-B5C7-86D86F6E418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913937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FC82B3-6E38-40D1-B09D-4F3BDB6F201D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121760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44ABEF-15AA-48D4-9611-F5BC5B7520A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4842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0AE21D-8382-45F0-959A-816E821B3C3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752642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0E17A5-D4C7-4287-B9FC-971F9530103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93835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1A77F6-FC67-4149-8BE8-559EECEBC5B9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137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D80AFA-D458-47B3-AE5C-56914A77BBD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249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1.jp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B76134E-6BAC-4A60-8174-DA984D654C3B}" type="slidenum">
              <a:rPr lang="fr-CA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fr-CA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2773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25C427D-9CBA-40D7-BE7B-25B43A18A17B}" type="slidenum">
              <a:rPr lang="en-US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449986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CADEF7D-A1D1-4CB4-8C7F-F0F57C4020E8}" type="slidenum">
              <a:rPr lang="en-U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n-U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70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med">
    <p:pull dir="u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41942C9-379C-49A7-8F02-95B5540CE9EB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9759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D28E1DE-682A-4C3F-8931-E3ACE1D5AA69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7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fade thruBlk="1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E676AF-6D4C-4870-9F1B-0D91FC2AF965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3046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105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2E2BCC-B8EA-4BFE-BB74-5912C697CCD8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06425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</p:sldLayoutIdLst>
  <p:transition spd="slow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estilo título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_tradn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2F6393-6AF9-4A19-96C6-FBB981D6E024}" type="slidenum">
              <a:rPr lang="es-ES_tradnl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_tradnl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6237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1FD6D62-0496-4F49-BE83-C70EC3ADEE50}" type="slidenum">
              <a:rPr lang="es-ES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6158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3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8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3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9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88" y="513806"/>
            <a:ext cx="8193024" cy="58869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" name="057. El Señor resuci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444135" y="6171266"/>
            <a:ext cx="1965730" cy="2643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s-PE" sz="1100" i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Imagen: P. Érick Félix, CM</a:t>
            </a:r>
            <a:endParaRPr lang="en-US" sz="10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016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12" y="542543"/>
            <a:ext cx="8229634" cy="584954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452813" y="433596"/>
            <a:ext cx="815996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 estaban los discípulos en una casa</a:t>
            </a:r>
            <a:r>
              <a:rPr lang="es-ES" sz="28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, con las puertas cerradas </a:t>
            </a:r>
            <a:r>
              <a:rPr lang="es-ES" sz="28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por miedo a los judíos. 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899592" y="5526831"/>
            <a:ext cx="73448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 </a:t>
            </a:r>
            <a:endParaRPr lang="es-ES" sz="32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40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5" y="527739"/>
            <a:ext cx="8278093" cy="588177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5390606" y="703226"/>
            <a:ext cx="3315513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Y en esto entró Jesús, se puso en medio y les dijo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-«</a:t>
            </a:r>
            <a:r>
              <a:rPr lang="es-ES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Paz a ustedes</a:t>
            </a:r>
            <a:r>
              <a:rPr lang="es-ES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  <a:cs typeface="Arial" pitchFamily="34" charset="0"/>
              </a:rPr>
              <a:t>.»</a:t>
            </a:r>
            <a:endParaRPr lang="es-ES" sz="32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6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37" y="505532"/>
            <a:ext cx="8179127" cy="59213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8656" y="505532"/>
            <a:ext cx="543413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Y, diciendo esto, les enseñó las manos y el costado. </a:t>
            </a:r>
            <a:r>
              <a:rPr lang="es-PE" sz="28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Y los discípulos se llenaron de alegría al ver al Señor. </a:t>
            </a:r>
            <a:endParaRPr lang="es-ES" sz="28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Franklin Gothic Demi" panose="020B07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213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8" y="505097"/>
            <a:ext cx="8199991" cy="593924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angle 11"/>
          <p:cNvSpPr>
            <a:spLocks noChangeArrowheads="1"/>
          </p:cNvSpPr>
          <p:nvPr/>
        </p:nvSpPr>
        <p:spPr bwMode="auto">
          <a:xfrm>
            <a:off x="490010" y="3683725"/>
            <a:ext cx="4186493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Jesús repitió:                  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«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Paz a ustedes. Como el Padre me ha enviado, así también los envío yo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».</a:t>
            </a:r>
            <a:endParaRPr lang="es-ES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66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26" y="538625"/>
            <a:ext cx="8209894" cy="58795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390606" y="538625"/>
            <a:ext cx="310896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Y</a:t>
            </a:r>
            <a:r>
              <a:rPr lang="es-ES" sz="28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, dicho esto, </a:t>
            </a: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sopló sobre </a:t>
            </a:r>
            <a:r>
              <a:rPr lang="es-ES" sz="28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ellos y les dijo</a:t>
            </a: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: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«Reciban el Espíritu Santo;</a:t>
            </a:r>
            <a:r>
              <a:rPr lang="es-PE" sz="28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 a quienes ustedes perdonen los pecados, </a:t>
            </a:r>
            <a:endParaRPr lang="es-ES" sz="2800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3831772" y="4814401"/>
            <a:ext cx="508580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les </a:t>
            </a:r>
            <a:r>
              <a:rPr lang="es-PE" sz="28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quedan perdonados; a quienes se los retengan les quedan retenidos</a:t>
            </a:r>
            <a:r>
              <a:rPr lang="es-PE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.»</a:t>
            </a:r>
            <a:endParaRPr lang="es-ES" sz="2800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02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9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584" y="539646"/>
            <a:ext cx="8180832" cy="5887280"/>
          </a:xfrm>
          <a:prstGeom prst="rect">
            <a:avLst/>
          </a:prstGeom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89396" y="513428"/>
            <a:ext cx="2732775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Tomás, uno de los Doce, llamado el Mellizo, no estaba con ellos cuando vino Jesús.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Y los otros discípulos le decían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: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«Hemos visto al Señor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.»</a:t>
            </a:r>
            <a:endParaRPr lang="es-ES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  <a:cs typeface="Arial" pitchFamily="34" charset="0"/>
            </a:endParaRP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15723" y="5267459"/>
            <a:ext cx="79229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Arial" pitchFamily="34" charset="0"/>
              </a:rPr>
              <a:t> </a:t>
            </a:r>
            <a:endParaRPr lang="es-ES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024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45" y="514240"/>
            <a:ext cx="8194766" cy="5912685"/>
          </a:xfrm>
          <a:prstGeom prst="rect">
            <a:avLst/>
          </a:prstGeom>
        </p:spPr>
      </p:pic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452845" y="4264749"/>
            <a:ext cx="819476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Pero él les contestó: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 </a:t>
            </a:r>
            <a:r>
              <a:rPr lang="es-ES" sz="28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-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«Si no veo en sus manos la señal de los clavos,         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si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no meto mi dedo en el agujero de los clavos y no meto mi mano en su costado, 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 no </a:t>
            </a: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lo creo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».</a:t>
            </a:r>
            <a:endParaRPr lang="es-ES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Franklin Gothic Demi" panose="020B07030201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49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531170"/>
            <a:ext cx="8202361" cy="589575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3984836" y="3196458"/>
            <a:ext cx="465295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A los ocho días, estaban otra vez dentro los discípulos y Tomás con ellos. </a:t>
            </a:r>
            <a:r>
              <a:rPr lang="es-PE" sz="28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Llegó Jesús, estando cerradas las puertas, se puso en medio y dijo: </a:t>
            </a:r>
            <a:r>
              <a:rPr lang="es-PE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            </a:t>
            </a:r>
            <a:r>
              <a:rPr lang="es-PE" sz="280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“</a:t>
            </a:r>
            <a:r>
              <a:rPr lang="es-PE" sz="2800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Paz a ustedes</a:t>
            </a:r>
            <a:r>
              <a:rPr lang="es-PE" sz="280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”.</a:t>
            </a:r>
            <a:endParaRPr lang="es-ES" sz="2800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93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7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" y="472440"/>
            <a:ext cx="8215004" cy="5913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26720" y="2680063"/>
            <a:ext cx="2542903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Luego </a:t>
            </a:r>
            <a:r>
              <a:rPr lang="es-ES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dijo a Tomás</a:t>
            </a:r>
            <a:r>
              <a:rPr lang="es-ES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:               - “Trae tu dedo, aquí tienes mis </a:t>
            </a:r>
            <a:r>
              <a:rPr lang="es-E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  <a:cs typeface="Arial" pitchFamily="34" charset="0"/>
              </a:rPr>
              <a:t>manos;</a:t>
            </a:r>
            <a:endParaRPr lang="es-E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87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02" y="469510"/>
            <a:ext cx="8213901" cy="5957415"/>
          </a:xfrm>
          <a:prstGeom prst="rect">
            <a:avLst/>
          </a:prstGeom>
        </p:spPr>
      </p:pic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553546" y="685966"/>
            <a:ext cx="2331077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trae tu mano y métela en mi costado; y no seas incrédulo, sino creyente”. </a:t>
            </a:r>
            <a:endParaRPr lang="es-PE" sz="28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Contestó </a:t>
            </a:r>
            <a:r>
              <a:rPr lang="es-PE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Tomás: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“¡Señor mío y Dios mío!”</a:t>
            </a:r>
            <a:endParaRPr lang="es-ES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3968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31 ideas de Rostros de Jesus en 2021 | rostro de jesús, de jesus, imágenes  religiosa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679" y="1020749"/>
            <a:ext cx="7744067" cy="563880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151"/>
          <p:cNvGrpSpPr>
            <a:grpSpLocks/>
          </p:cNvGrpSpPr>
          <p:nvPr/>
        </p:nvGrpSpPr>
        <p:grpSpPr bwMode="auto">
          <a:xfrm>
            <a:off x="449498" y="547674"/>
            <a:ext cx="4955453" cy="574675"/>
            <a:chOff x="994" y="862"/>
            <a:chExt cx="6101" cy="905"/>
          </a:xfrm>
        </p:grpSpPr>
        <p:sp>
          <p:nvSpPr>
            <p:cNvPr id="8" name="Rectangle 152"/>
            <p:cNvSpPr>
              <a:spLocks noChangeArrowheads="1"/>
            </p:cNvSpPr>
            <p:nvPr/>
          </p:nvSpPr>
          <p:spPr bwMode="auto">
            <a:xfrm>
              <a:off x="994" y="891"/>
              <a:ext cx="6101" cy="876"/>
            </a:xfrm>
            <a:prstGeom prst="rect">
              <a:avLst/>
            </a:prstGeom>
            <a:solidFill>
              <a:srgbClr val="D9B263"/>
            </a:solidFill>
            <a:ln w="9525">
              <a:solidFill>
                <a:srgbClr val="969696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s-PE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  <p:sp>
          <p:nvSpPr>
            <p:cNvPr id="9" name="Text Box 153"/>
            <p:cNvSpPr txBox="1">
              <a:spLocks noChangeArrowheads="1"/>
            </p:cNvSpPr>
            <p:nvPr/>
          </p:nvSpPr>
          <p:spPr bwMode="auto">
            <a:xfrm>
              <a:off x="2104" y="862"/>
              <a:ext cx="4773" cy="71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 algn="r" fontAlgn="base">
                <a:spcBef>
                  <a:spcPct val="0"/>
                </a:spcBef>
              </a:pPr>
              <a:r>
                <a:rPr lang="es-ES_tradnl" sz="1200" b="1" dirty="0">
                  <a:solidFill>
                    <a:srgbClr val="7E00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</a:t>
              </a:r>
              <a:r>
                <a:rPr lang="es-ES_tradnl" sz="1200" b="1" dirty="0" smtClean="0">
                  <a:solidFill>
                    <a:srgbClr val="7E00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2° DOMINGO </a:t>
              </a:r>
              <a:r>
                <a:rPr lang="es-ES_tradnl" sz="1200" b="1" dirty="0">
                  <a:solidFill>
                    <a:srgbClr val="7E00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DE PASCUA </a:t>
              </a:r>
            </a:p>
            <a:p>
              <a:pPr indent="19050" algn="r" fontAlgn="base">
                <a:spcBef>
                  <a:spcPct val="0"/>
                </a:spcBef>
              </a:pPr>
              <a:r>
                <a:rPr lang="es-ES_tradnl" sz="1200" b="1" dirty="0" smtClean="0">
                  <a:solidFill>
                    <a:srgbClr val="7E00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DICHOSOS LOS QUE CREEN SIN HABER VISTO </a:t>
              </a:r>
              <a:endParaRPr lang="es-PE" sz="1400" dirty="0">
                <a:solidFill>
                  <a:srgbClr val="7E0000"/>
                </a:solidFill>
                <a:ea typeface="Times New Roman" panose="02020603050405020304" pitchFamily="18" charset="0"/>
              </a:endParaRPr>
            </a:p>
          </p:txBody>
        </p:sp>
      </p:grpSp>
      <p:pic>
        <p:nvPicPr>
          <p:cNvPr id="10" name="Picture 144" descr="lectio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37" y="547588"/>
            <a:ext cx="516352" cy="482944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5404951" y="575872"/>
            <a:ext cx="32861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400" b="1" cap="all" dirty="0">
                <a:ln w="0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Times New Roman" pitchFamily="18" charset="0"/>
              </a:rPr>
              <a:t>Juan 20,19-31</a:t>
            </a: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s-ES" sz="2400" b="1" cap="all" dirty="0">
              <a:ln w="0"/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Times New Roman" pitchFamily="18" charset="0"/>
            </a:endParaRPr>
          </a:p>
        </p:txBody>
      </p:sp>
      <p:sp>
        <p:nvSpPr>
          <p:cNvPr id="12" name="WordArt 87" descr="religious10Bk2"/>
          <p:cNvSpPr>
            <a:spLocks noChangeArrowheads="1" noChangeShapeType="1" noTextEdit="1"/>
          </p:cNvSpPr>
          <p:nvPr/>
        </p:nvSpPr>
        <p:spPr bwMode="auto">
          <a:xfrm>
            <a:off x="1185953" y="4833257"/>
            <a:ext cx="6705600" cy="1404187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 smtClean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71842" dir="2700000" algn="ctr" rotWithShape="0">
                    <a:srgbClr val="FFFFFF">
                      <a:alpha val="74997"/>
                    </a:srgbClr>
                  </a:outerShdw>
                </a:effectLst>
                <a:latin typeface="Clarendon Blk BT" panose="02040905050505020204" pitchFamily="18" charset="0"/>
              </a:rPr>
              <a:t>Dichosos los que creen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600" kern="10" dirty="0" smtClean="0">
                <a:ln w="9525">
                  <a:solidFill>
                    <a:srgbClr val="666699"/>
                  </a:solidFill>
                  <a:round/>
                  <a:headEnd/>
                  <a:tailEnd/>
                </a:ln>
                <a:solidFill>
                  <a:schemeClr val="bg1"/>
                </a:solidFill>
                <a:effectLst>
                  <a:outerShdw dist="71842" dir="2700000" algn="ctr" rotWithShape="0">
                    <a:srgbClr val="FFFFFF">
                      <a:alpha val="74997"/>
                    </a:srgbClr>
                  </a:outerShdw>
                </a:effectLst>
                <a:latin typeface="Clarendon Blk BT" panose="02040905050505020204" pitchFamily="18" charset="0"/>
              </a:rPr>
              <a:t>Sin haber visto</a:t>
            </a:r>
            <a:endParaRPr lang="es-PE" sz="3600" kern="10" dirty="0">
              <a:ln w="9525">
                <a:solidFill>
                  <a:srgbClr val="666699"/>
                </a:solidFill>
                <a:round/>
                <a:headEnd/>
                <a:tailEnd/>
              </a:ln>
              <a:solidFill>
                <a:schemeClr val="bg1"/>
              </a:solidFill>
              <a:effectLst>
                <a:outerShdw dist="71842" dir="2700000" algn="ctr" rotWithShape="0">
                  <a:srgbClr val="FFFFFF">
                    <a:alpha val="74997"/>
                  </a:srgbClr>
                </a:outerShdw>
              </a:effectLst>
              <a:latin typeface="Clarendon Blk BT" panose="02040905050505020204" pitchFamily="18" charset="0"/>
            </a:endParaRP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922222" y="5991818"/>
            <a:ext cx="263864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r">
              <a:defRPr/>
            </a:pPr>
            <a:r>
              <a:rPr lang="es-ES" b="1" kern="0" cap="all" dirty="0" smtClean="0">
                <a:ln w="0"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Swis721 Blk BT" panose="020B0904030502020204" pitchFamily="34" charset="0"/>
              </a:rPr>
              <a:t>11 abril 2021</a:t>
            </a:r>
            <a:endParaRPr lang="es-ES" sz="2400" b="1" kern="0" cap="all" dirty="0">
              <a:ln w="0"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Swis721 Blk BT" panose="020B09040305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330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path" presetSubtype="0" fill="hold" grpId="1" nodeType="withEffect">
                                  <p:stCondLst>
                                    <p:cond delay="40"/>
                                  </p:st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0 0  C 0.012 -0.02397  0.033 -0.0586  0.058 -0.0586  C 0.095 -0.0586  0.125 -0.02264  0.125 0.02264  C 0.125 0.03729  0.122 0.05061  0.116 0.06259  C 0.117 0.06259  0 0.24239  0 0.24372  C 0 0.24239  -0.117 0.06259  -0.116 0.06259  C -0.122 0.05061  -0.125 0.03729  -0.125 0.02264  C -0.125 -0.02264  -0.095 -0.0586  -0.057 -0.0586  C -0.033 -0.0586  -0.012 -0.02397  0 0  Z" pathEditMode="relative" ptsTypes="">
                                      <p:cBhvr>
                                        <p:cTn id="1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2" grpId="1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897" y="505097"/>
            <a:ext cx="8218549" cy="591312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90120" name="Rectangle 8"/>
          <p:cNvSpPr>
            <a:spLocks noChangeArrowheads="1"/>
          </p:cNvSpPr>
          <p:nvPr/>
        </p:nvSpPr>
        <p:spPr bwMode="auto">
          <a:xfrm>
            <a:off x="463897" y="2153577"/>
            <a:ext cx="2427351" cy="3559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Jesús </a:t>
            </a:r>
            <a:r>
              <a:rPr lang="es-P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le dijo</a:t>
            </a: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: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</a:t>
            </a:r>
            <a:endParaRPr lang="es-PE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“¿Por qué </a:t>
            </a: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me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</a:t>
            </a:r>
            <a:r>
              <a:rPr lang="es-P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has visto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has creído? </a:t>
            </a:r>
            <a:endParaRPr lang="es-PE" sz="3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Dichosos </a:t>
            </a:r>
            <a:endParaRPr lang="es-PE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los que crean </a:t>
            </a: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sin haber </a:t>
            </a:r>
            <a:r>
              <a:rPr lang="es-PE" sz="32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visto</a:t>
            </a:r>
            <a:r>
              <a:rPr lang="es-PE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”.</a:t>
            </a:r>
            <a:endParaRPr lang="es-PE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8346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90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2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60" y="471059"/>
            <a:ext cx="8229600" cy="594715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4820034" y="1732602"/>
            <a:ext cx="3860326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Muchos otros signos, que no están escritos en este libro, hizo Jesús a la vista de sus discípulos. Éstos se han escrito para que crean que Jesús es el Cristo, el Hijo de Dios, y para que, creyendo, tengan vida en su nombre</a:t>
            </a:r>
            <a:r>
              <a:rPr lang="es-PE" sz="2800" b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Book" panose="020B05030201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81013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89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47" y="521635"/>
            <a:ext cx="8211593" cy="591502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ectángulo 1"/>
          <p:cNvSpPr/>
          <p:nvPr/>
        </p:nvSpPr>
        <p:spPr>
          <a:xfrm>
            <a:off x="1436668" y="429448"/>
            <a:ext cx="63546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es-ES_tradnl" sz="3200" b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anose="04020705040A02060702" pitchFamily="82" charset="0"/>
                <a:ea typeface="Times New Roman" panose="02020603050405020304" pitchFamily="18" charset="0"/>
              </a:rPr>
              <a:t>Preguntas para la lectura:</a:t>
            </a:r>
            <a:endParaRPr lang="es-PE" sz="44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anose="04020705040A02060702" pitchFamily="82" charset="0"/>
              <a:ea typeface="Times New Roman" panose="02020603050405020304" pitchFamily="18" charset="0"/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439348" y="1942239"/>
            <a:ext cx="7720583" cy="164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PE" sz="3600" i="1" dirty="0">
                <a:solidFill>
                  <a:schemeClr val="bg1"/>
                </a:solidFill>
                <a:effectLst>
                  <a:glow rad="101600">
                    <a:srgbClr val="2211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dobe Gothic Std B" panose="020B0800000000000000" pitchFamily="34" charset="-128"/>
              </a:rPr>
              <a:t>   </a:t>
            </a:r>
            <a:r>
              <a:rPr lang="es-ES" sz="3600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dobe Gothic Std B" panose="020B0800000000000000" pitchFamily="34" charset="-128"/>
              </a:rPr>
              <a:t>¿En qué situación se encontraban los discípulos </a:t>
            </a:r>
            <a:r>
              <a:rPr lang="es-ES" sz="3600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dobe Gothic Std B" panose="020B0800000000000000" pitchFamily="34" charset="-128"/>
              </a:rPr>
              <a:t>              al </a:t>
            </a:r>
            <a:r>
              <a:rPr lang="es-ES" sz="3600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dobe Gothic Std B" panose="020B0800000000000000" pitchFamily="34" charset="-128"/>
              </a:rPr>
              <a:t>principio del </a:t>
            </a:r>
            <a:r>
              <a:rPr lang="es-ES" sz="3600" i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  <a:ea typeface="Adobe Gothic Std B" panose="020B0800000000000000" pitchFamily="34" charset="-128"/>
              </a:rPr>
              <a:t>                                   relato?</a:t>
            </a:r>
            <a:endParaRPr lang="es-ES_tradnl" sz="3600" i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  <a:ea typeface="Adobe Gothic Std B" panose="020B0800000000000000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1940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6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36" y="498565"/>
            <a:ext cx="8224376" cy="59457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65761" y="375557"/>
            <a:ext cx="8281850" cy="1366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457200" indent="-4572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st="38100" dir="10800000" algn="r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   </a:t>
            </a:r>
            <a:r>
              <a:rPr lang="es-PE" sz="32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st="38100" dir="10800000" algn="r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32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63500" dist="38100" dir="10800000" algn="r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En qué aspectos se transforma esa situación inicial? ¿Quién y cómo hace posible este cambio?</a:t>
            </a:r>
            <a:endParaRPr lang="es-ES" sz="32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63500" dist="38100" dir="10800000" algn="r" rotWithShape="0">
                  <a:srgbClr val="C00000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7615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90" y="489421"/>
            <a:ext cx="8246148" cy="5911378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696685" y="5022121"/>
            <a:ext cx="7550331" cy="1265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742950" indent="-74295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PE" sz="36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/>
                  </a:outerShdw>
                </a:effectLst>
                <a:latin typeface="Comic Sans MS" panose="030F0702030302020204" pitchFamily="66" charset="0"/>
              </a:rPr>
              <a:t> ¿Qué misión confía Cristo Resucitado a los discípulos?</a:t>
            </a:r>
          </a:p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s-ES" sz="3600" b="1" i="1" dirty="0">
              <a:solidFill>
                <a:schemeClr val="bg1"/>
              </a:solidFill>
              <a:effectLst>
                <a:outerShdw blurRad="50800" dist="38100" algn="l" rotWithShape="0">
                  <a:prstClr val="black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627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504" y="492470"/>
            <a:ext cx="8250941" cy="590833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531222" y="5591018"/>
            <a:ext cx="8151223" cy="574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¿</a:t>
            </a:r>
            <a:r>
              <a:rPr lang="es-PE" sz="36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Qué reproche </a:t>
            </a:r>
            <a:r>
              <a:rPr lang="es-PE" sz="36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le </a:t>
            </a:r>
            <a:r>
              <a:rPr lang="es-PE" sz="36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hace Jesús?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lang="es-PE" sz="36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Comic Sans MS" panose="030F0702030302020204" pitchFamily="66" charset="0"/>
            </a:endParaRPr>
          </a:p>
          <a:p>
            <a:pPr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" sz="36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123190" y="3446635"/>
            <a:ext cx="6401016" cy="126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571500" indent="-571500" algn="ctr" fontAlgn="base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PE" sz="36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 ¿Por qué Tomás </a:t>
            </a:r>
            <a:r>
              <a:rPr lang="es-PE" sz="36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tiene dificultades </a:t>
            </a:r>
            <a:r>
              <a:rPr lang="es-PE" sz="36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para creer</a:t>
            </a:r>
            <a:r>
              <a:rPr lang="es-PE" sz="36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omic Sans MS" panose="030F0702030302020204" pitchFamily="66" charset="0"/>
              </a:rPr>
              <a:t>?, </a:t>
            </a:r>
            <a:endParaRPr lang="es-ES" sz="36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16057" y="4573572"/>
            <a:ext cx="4148233" cy="1522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/>
          <a:lstStyle/>
          <a:p>
            <a:pPr marL="342900" indent="-342900" algn="r" fontAlgn="base">
              <a:spcBef>
                <a:spcPct val="20000"/>
              </a:spcBef>
              <a:spcAft>
                <a:spcPct val="0"/>
              </a:spcAft>
            </a:pPr>
            <a:r>
              <a:rPr lang="es-PE" sz="3600" dirty="0">
                <a:solidFill>
                  <a:srgbClr val="FFFFFF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Bauhaus 93" panose="04030905020B02020C02" pitchFamily="82" charset="0"/>
              </a:rPr>
              <a:t> </a:t>
            </a:r>
            <a:endParaRPr lang="es-ES" sz="3600" dirty="0">
              <a:solidFill>
                <a:srgbClr val="FFFFFF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5433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325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▷ Biografía de San Juan Evangelis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11" y="515667"/>
            <a:ext cx="8211003" cy="591125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377" name="Rectangle 9"/>
          <p:cNvSpPr>
            <a:spLocks noChangeArrowheads="1"/>
          </p:cNvSpPr>
          <p:nvPr/>
        </p:nvSpPr>
        <p:spPr bwMode="auto">
          <a:xfrm>
            <a:off x="500162" y="1940020"/>
            <a:ext cx="3079061" cy="3128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 </a:t>
            </a:r>
            <a:r>
              <a:rPr lang="es-PE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evangelista Juan escribía pensando en muchos cristianos que, como Tomás, 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 </a:t>
            </a:r>
            <a:r>
              <a:rPr lang="es-PE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tambaleaban en sus convicciones y necesitaban ser fortalecidos. </a:t>
            </a:r>
            <a:endParaRPr lang="es-ES" sz="2800" b="1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500160" y="567921"/>
            <a:ext cx="3566743" cy="727710"/>
          </a:xfrm>
          <a:prstGeom prst="roundRect">
            <a:avLst>
              <a:gd name="adj" fmla="val 16667"/>
            </a:avLst>
          </a:prstGeom>
          <a:solidFill>
            <a:srgbClr val="F1D87C"/>
          </a:solidFill>
          <a:ln w="12700" algn="ctr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66003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7E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</a:rPr>
              <a:t>MEDITATIO</a:t>
            </a:r>
            <a:endParaRPr lang="es-PE" sz="2000" b="1" dirty="0">
              <a:solidFill>
                <a:srgbClr val="7E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</a:rPr>
              <a:t>¿Qué ME dice el texto?</a:t>
            </a:r>
            <a:endParaRPr lang="es-PE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60344" y="1295631"/>
            <a:ext cx="18998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Motivación: </a:t>
            </a:r>
            <a:endParaRPr lang="es-PE" sz="2800" b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C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5765071" y="1217299"/>
            <a:ext cx="2798044" cy="3772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Necesitamos </a:t>
            </a:r>
            <a:r>
              <a:rPr lang="es-PE" sz="28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que </a:t>
            </a:r>
            <a:r>
              <a:rPr lang="es-PE" sz="28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   el </a:t>
            </a:r>
            <a:r>
              <a:rPr lang="es-PE" sz="28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Señor, como hizo con sus primeros discípulos, nos libere de nuestros miedos y nos comunique su Espíritu para poder ser sus testigos.</a:t>
            </a:r>
            <a:r>
              <a:rPr lang="es-ES_tradnl" sz="28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 Narrow" panose="020B0606020202030204" pitchFamily="34" charset="0"/>
              </a:rPr>
              <a:t>.</a:t>
            </a:r>
            <a:endParaRPr lang="es-ES" sz="2800" b="1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78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6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/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0" y="525126"/>
            <a:ext cx="8228394" cy="590179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444140" y="4745083"/>
            <a:ext cx="819953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0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Jesús declara felices a los que creen sin haber visto. </a:t>
            </a:r>
            <a:r>
              <a:rPr lang="es-PE" sz="30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¿</a:t>
            </a:r>
            <a:r>
              <a:rPr lang="es-PE" sz="30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Arial Narrow" panose="020B0606020202030204" pitchFamily="34" charset="0"/>
              </a:rPr>
              <a:t>De qué manera interpelan estas palabras tu vida de fe y tu relación personal con el Señor?</a:t>
            </a:r>
            <a:endParaRPr lang="es-PE" sz="3000" i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C00000"/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043" y="6251998"/>
            <a:ext cx="118882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177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81" y="519464"/>
            <a:ext cx="8231274" cy="592615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433481" y="5472780"/>
            <a:ext cx="82312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¿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Cuáles son las dudas que sueles experimentar en tu proceso de fe? 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¿</a:t>
            </a:r>
            <a:r>
              <a:rPr lang="es-PE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Cómo intentas superarlas</a:t>
            </a:r>
            <a:r>
              <a:rPr lang="es-PE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 pitchFamily="2" charset="0"/>
              </a:rPr>
              <a:t>?.</a:t>
            </a:r>
            <a:endParaRPr lang="es-ES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33481" y="425559"/>
            <a:ext cx="823127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28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Tomás refleja las dificultades que tenemos para creer. 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7389" y="6304019"/>
            <a:ext cx="1188823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94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15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548" y="573024"/>
            <a:ext cx="8156716" cy="583648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8" name="7 CuadroTexto"/>
          <p:cNvSpPr txBox="1"/>
          <p:nvPr/>
        </p:nvSpPr>
        <p:spPr>
          <a:xfrm>
            <a:off x="477548" y="465407"/>
            <a:ext cx="815671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  <a:defRPr/>
            </a:pPr>
            <a:r>
              <a:rPr lang="es-PE" sz="32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Mira mis manos </a:t>
            </a:r>
            <a:r>
              <a:rPr lang="es-PE" sz="3200" b="1" i="1" dirty="0" smtClean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y </a:t>
            </a:r>
            <a:r>
              <a:rPr lang="es-PE" sz="3200" b="1" i="1" dirty="0">
                <a:solidFill>
                  <a:schemeClr val="bg1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toca mis heridas… </a:t>
            </a:r>
            <a:endParaRPr lang="es-PE" sz="3200" b="1" i="1" dirty="0" smtClean="0">
              <a:solidFill>
                <a:schemeClr val="bg1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>
                <a:solidFill>
                  <a:srgbClr val="FFFF99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¿Qué te sugiere este gesto en </a:t>
            </a:r>
            <a:r>
              <a:rPr lang="es-PE" sz="3200" b="1" dirty="0" smtClean="0">
                <a:solidFill>
                  <a:srgbClr val="FFFF99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medio</a:t>
            </a:r>
            <a:endParaRPr lang="es-ES" sz="3200" b="1" dirty="0">
              <a:solidFill>
                <a:srgbClr val="FFFF99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14" name="7 CuadroTexto"/>
          <p:cNvSpPr txBox="1"/>
          <p:nvPr/>
        </p:nvSpPr>
        <p:spPr>
          <a:xfrm>
            <a:off x="394532" y="5121637"/>
            <a:ext cx="823973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3200" b="1" dirty="0" smtClean="0">
                <a:solidFill>
                  <a:srgbClr val="FFFF99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de </a:t>
            </a:r>
            <a:r>
              <a:rPr lang="es-PE" sz="3200" b="1" dirty="0">
                <a:solidFill>
                  <a:srgbClr val="FFFF99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un mundo como el nuestro, en el que las </a:t>
            </a:r>
            <a:r>
              <a:rPr lang="es-PE" sz="3200" b="1" dirty="0" smtClean="0">
                <a:solidFill>
                  <a:srgbClr val="FFFF99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       llagas </a:t>
            </a:r>
            <a:r>
              <a:rPr lang="es-PE" sz="3200" b="1" dirty="0">
                <a:solidFill>
                  <a:srgbClr val="FFFF99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de Jesús siguen frescas</a:t>
            </a:r>
            <a:r>
              <a:rPr lang="es-PE" sz="3200" b="1" dirty="0" smtClean="0">
                <a:solidFill>
                  <a:srgbClr val="FFFF99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Arial Narrow" panose="020B0606020202030204" pitchFamily="34" charset="0"/>
              </a:rPr>
              <a:t>?.</a:t>
            </a:r>
            <a:endParaRPr lang="es-ES" sz="3200" b="1" dirty="0">
              <a:solidFill>
                <a:srgbClr val="FFFF99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57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37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93" y="501301"/>
            <a:ext cx="8217408" cy="6039395"/>
          </a:xfrm>
          <a:prstGeom prst="rect">
            <a:avLst/>
          </a:prstGeom>
        </p:spPr>
      </p:pic>
      <p:sp>
        <p:nvSpPr>
          <p:cNvPr id="8" name="2 Marcador de contenido"/>
          <p:cNvSpPr txBox="1">
            <a:spLocks/>
          </p:cNvSpPr>
          <p:nvPr/>
        </p:nvSpPr>
        <p:spPr>
          <a:xfrm>
            <a:off x="411653" y="447045"/>
            <a:ext cx="8366587" cy="831737"/>
          </a:xfrm>
          <a:prstGeom prst="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style>
          <a:lnRef idx="0">
            <a:scrgbClr r="0" g="0" b="0"/>
          </a:lnRef>
          <a:fillRef idx="1003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 algn="ctr">
              <a:defRPr/>
            </a:pPr>
            <a:r>
              <a:rPr lang="es-ES_tradnl" sz="2400" b="1" kern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Ambientación</a:t>
            </a:r>
            <a:r>
              <a:rPr lang="es-ES_tradnl" sz="2400" b="1" kern="0" dirty="0">
                <a:solidFill>
                  <a:srgbClr val="FFFFFF">
                    <a:lumMod val="9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ea"/>
                <a:cs typeface="+mn-cs"/>
              </a:rPr>
              <a:t>: </a:t>
            </a:r>
            <a:r>
              <a:rPr lang="es-ES_trad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cirio, rodeado de flores, imagen </a:t>
            </a:r>
            <a:r>
              <a:rPr lang="es-ES_tradnl" sz="20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del Resucitado</a:t>
            </a:r>
            <a:r>
              <a:rPr lang="es-ES_tradnl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frase: </a:t>
            </a:r>
            <a:r>
              <a:rPr lang="es-ES_tradnl" sz="20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“Hemos visto al Señor”</a:t>
            </a:r>
            <a:endParaRPr lang="es-PE" sz="2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P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PE" sz="24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defRPr/>
            </a:pPr>
            <a:endParaRPr lang="es-PE" sz="2400" b="1" kern="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400" b="1" kern="0" dirty="0">
              <a:solidFill>
                <a:srgbClr val="CCECF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+mn-cs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es-PE" sz="2400" b="1" kern="0" dirty="0">
              <a:solidFill>
                <a:srgbClr val="CCECF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+mn-ea"/>
              <a:cs typeface="+mn-cs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761681" y="6022220"/>
            <a:ext cx="7892820" cy="400110"/>
          </a:xfrm>
          <a:prstGeom prst="rect">
            <a:avLst/>
          </a:prstGeom>
          <a:solidFill>
            <a:srgbClr val="3D1806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Cantos sugeridos:    Haces nuevas todas las cosas, El Señor resucitó</a:t>
            </a:r>
          </a:p>
        </p:txBody>
      </p:sp>
      <p:sp>
        <p:nvSpPr>
          <p:cNvPr id="21" name="20 Rectángulo"/>
          <p:cNvSpPr/>
          <p:nvPr/>
        </p:nvSpPr>
        <p:spPr>
          <a:xfrm>
            <a:off x="2801569" y="2696027"/>
            <a:ext cx="3488455" cy="1323439"/>
          </a:xfrm>
          <a:prstGeom prst="rect">
            <a:avLst/>
          </a:prstGeom>
          <a:noFill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Hemos </a:t>
            </a:r>
            <a:endParaRPr lang="es-ES_tradnl" sz="4000" b="1" i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visto </a:t>
            </a:r>
            <a:endParaRPr lang="es-ES_tradnl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ras Bold ITC" panose="020B0907030504020204" pitchFamily="34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ras Bold ITC" panose="020B0907030504020204" pitchFamily="34" charset="0"/>
              </a:rPr>
              <a:t>al Señor”</a:t>
            </a:r>
            <a:endParaRPr lang="es-PE" sz="4000" b="1" dirty="0">
              <a:ln w="11430"/>
              <a:solidFill>
                <a:schemeClr val="tx1"/>
              </a:solidFill>
              <a:effectLst>
                <a:innerShdw blurRad="63500" dist="50800" dir="18900000">
                  <a:prstClr val="black"/>
                </a:innerShdw>
              </a:effectLst>
              <a:latin typeface="Eras Bold ITC" panose="020B0907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938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25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7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3" grpId="0" animBg="1"/>
      <p:bldP spid="2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más ve al Cristo resucitad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6301" y="505098"/>
            <a:ext cx="8209887" cy="5930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466301" y="4000625"/>
            <a:ext cx="8209887" cy="213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  <a:cs typeface="Arial" panose="020B0604020202020204" pitchFamily="34" charset="0"/>
              </a:rPr>
              <a:t>La </a:t>
            </a:r>
            <a:r>
              <a:rPr 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  <a:cs typeface="Arial" panose="020B0604020202020204" pitchFamily="34" charset="0"/>
              </a:rPr>
              <a:t>incredulidad de Tomás da paso a la adoración: </a:t>
            </a:r>
            <a:r>
              <a:rPr 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  <a:cs typeface="Arial" panose="020B0604020202020204" pitchFamily="34" charset="0"/>
              </a:rPr>
              <a:t>“Señor mío y Dios mío”. </a:t>
            </a:r>
            <a:r>
              <a:rPr lang="es-PE" sz="24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  <a:cs typeface="Arial" panose="020B0604020202020204" pitchFamily="34" charset="0"/>
              </a:rPr>
              <a:t>Son palabras que sólo pueden pronunciarse sinceramente cuando estamos convencidos de que Jesús resucitado nos acompaña. Transformemos en oración todo lo que hemos compartido en este </a:t>
            </a:r>
            <a:r>
              <a:rPr lang="es-PE" sz="2400" b="1" dirty="0" smtClean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  <a:cs typeface="Arial" panose="020B0604020202020204" pitchFamily="34" charset="0"/>
              </a:rPr>
              <a:t>encuentro.</a:t>
            </a:r>
            <a:endParaRPr lang="es-PE" sz="24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Clarendon Blk BT" panose="02040905050505020204" pitchFamily="18" charset="0"/>
              <a:cs typeface="Arial" panose="020B0604020202020204" pitchFamily="34" charset="0"/>
            </a:endParaRPr>
          </a:p>
        </p:txBody>
      </p:sp>
      <p:sp>
        <p:nvSpPr>
          <p:cNvPr id="9" name="Rectángulo redondeado 8"/>
          <p:cNvSpPr>
            <a:spLocks noChangeArrowheads="1"/>
          </p:cNvSpPr>
          <p:nvPr/>
        </p:nvSpPr>
        <p:spPr bwMode="auto">
          <a:xfrm>
            <a:off x="466301" y="505098"/>
            <a:ext cx="5708076" cy="775062"/>
          </a:xfrm>
          <a:prstGeom prst="roundRect">
            <a:avLst>
              <a:gd name="adj" fmla="val 16667"/>
            </a:avLst>
          </a:prstGeom>
          <a:solidFill>
            <a:srgbClr val="D9B263"/>
          </a:solidFill>
          <a:ln w="12700" algn="ctr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66003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ln w="0"/>
                <a:solidFill>
                  <a:srgbClr val="500000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</a:rPr>
              <a:t>ORATIO</a:t>
            </a:r>
            <a:endParaRPr lang="es-PE" sz="2000" b="1" dirty="0">
              <a:ln w="0"/>
              <a:solidFill>
                <a:srgbClr val="500000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dirty="0">
                <a:ln w="0"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</a:rPr>
              <a:t>¿Qué le digo al Señor motivado por su Palabra?</a:t>
            </a:r>
            <a:endParaRPr lang="es-PE" b="1" dirty="0">
              <a:ln w="0"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ea typeface="Times New Roman" panose="02020603050405020304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1124165" y="3222116"/>
            <a:ext cx="25731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>
                <a:ln w="660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Motivación: </a:t>
            </a:r>
            <a:endParaRPr lang="en-US" sz="3200" b="1" dirty="0">
              <a:ln w="6600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87011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b7/d7/03/b7d703666b7e2d6dbe547ef9d8ada6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92" y="507910"/>
            <a:ext cx="8178528" cy="589289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94869" y="393438"/>
            <a:ext cx="7744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1397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Luego de un tiempo de oración personal, compartimos nuestra oración. Se puede, también, recitar el Salmo 117.</a:t>
            </a:r>
          </a:p>
        </p:txBody>
      </p:sp>
    </p:spTree>
    <p:extLst>
      <p:ext uri="{BB962C8B-B14F-4D97-AF65-F5344CB8AC3E}">
        <p14:creationId xmlns:p14="http://schemas.microsoft.com/office/powerpoint/2010/main" val="234254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ÚRAME SEÑOR – Dios es mi guí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37" y="489553"/>
            <a:ext cx="8200137" cy="593737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413208" y="673139"/>
            <a:ext cx="2704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45791" dir="3378596" algn="ctr" rotWithShape="0">
              <a:schemeClr val="tx1">
                <a:alpha val="50000"/>
              </a:schemeClr>
            </a:outerShdw>
          </a:effectLst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a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3600" b="1" i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Salmo</a:t>
            </a:r>
            <a:r>
              <a:rPr lang="ca-ES" sz="36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a-ES" sz="28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117 </a:t>
            </a:r>
            <a:endParaRPr lang="ca-ES" sz="48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3657601" y="489553"/>
            <a:ext cx="498667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Den </a:t>
            </a:r>
            <a:r>
              <a:rPr lang="es-ES" sz="32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gracias </a:t>
            </a:r>
            <a:r>
              <a:rPr lang="es-ES" sz="32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al Señor porque </a:t>
            </a:r>
            <a:r>
              <a:rPr lang="es-ES" sz="32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es </a:t>
            </a:r>
            <a:r>
              <a:rPr lang="es-ES" sz="32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bueno, porque </a:t>
            </a:r>
            <a:r>
              <a:rPr lang="es-ES" sz="32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es </a:t>
            </a:r>
            <a:r>
              <a:rPr lang="es-ES" sz="32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eterna </a:t>
            </a:r>
            <a:r>
              <a:rPr lang="es-ES" sz="32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su </a:t>
            </a:r>
            <a:endParaRPr lang="es-ES" sz="3200" b="1" i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srgbClr val="2A1500"/>
                </a:outerShdw>
              </a:effectLst>
              <a:latin typeface="Tekton Pro" panose="020F0603020208020904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misericordia.</a:t>
            </a:r>
            <a:endParaRPr lang="ca-ES" sz="3200" b="1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srgbClr val="2A1500"/>
                </a:outerShdw>
              </a:effectLst>
              <a:latin typeface="Tekton Pro" panose="020F0603020208020904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618309" y="4271407"/>
            <a:ext cx="7933507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Diga la casa de Israel: Eterna </a:t>
            </a:r>
            <a:r>
              <a:rPr lang="es-ES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es su  </a:t>
            </a:r>
            <a:r>
              <a:rPr lang="es-E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misericordia. Diga la casa de Aarón:  Eterna en su misericordia. Digan los fieles del </a:t>
            </a:r>
            <a:r>
              <a:rPr lang="es-ES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Señor: </a:t>
            </a:r>
            <a:r>
              <a:rPr lang="es-E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Eterna es su misericordia</a:t>
            </a:r>
            <a:r>
              <a:rPr lang="es-ES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.</a:t>
            </a:r>
            <a:endParaRPr lang="ca-ES" sz="3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dir="10800000" algn="r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103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38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aller sobre el cuento de Tomás Carrasquilla “En La Diestra De Dios Padre”  | Narrativa Colombia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249" y="496704"/>
            <a:ext cx="8220354" cy="592151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517132" y="468214"/>
            <a:ext cx="4194205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 smtClean="0">
                <a:solidFill>
                  <a:schemeClr val="bg1"/>
                </a:solidFill>
                <a:latin typeface="Tekton Pro" panose="020F0603020208020904"/>
              </a:rPr>
              <a:t>La diestra del Señor es poderosa, la diestra del Señor es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Tekton Pro" panose="020F0603020208020904"/>
              </a:rPr>
              <a:t>excelsa</a:t>
            </a:r>
            <a:r>
              <a:rPr lang="es-ES" sz="3200" b="1" i="1" dirty="0" smtClean="0">
                <a:solidFill>
                  <a:schemeClr val="bg1"/>
                </a:solidFill>
                <a:latin typeface="Tekton Pro" panose="020F0603020208020904"/>
              </a:rPr>
              <a:t>. No he de morir, viviré para contar las hazañas del Señor. Me castigó,  me castigó el Señor, pero no me entregó  a la muerte.</a:t>
            </a:r>
            <a:endParaRPr lang="ca-ES" sz="3200" b="1" i="1" dirty="0">
              <a:solidFill>
                <a:schemeClr val="bg1"/>
              </a:solidFill>
              <a:latin typeface="Tekton Pro" panose="020F0603020208020904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4446297" y="4870450"/>
            <a:ext cx="18473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ca-ES" sz="2800" b="1" i="1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5953848" y="3077745"/>
            <a:ext cx="2689227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/>
              </a:rPr>
              <a:t>Den </a:t>
            </a:r>
            <a:r>
              <a:rPr lang="es-ES" sz="32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/>
              </a:rPr>
              <a:t>gracias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/>
              </a:rPr>
              <a:t>al Señor porque </a:t>
            </a:r>
            <a:r>
              <a:rPr lang="es-ES" sz="32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/>
              </a:rPr>
              <a:t>es bueno, porque es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/>
              </a:rPr>
              <a:t>eterna </a:t>
            </a:r>
            <a:r>
              <a:rPr lang="es-ES" sz="3200" b="1" i="1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/>
              </a:rPr>
              <a:t>su </a:t>
            </a:r>
            <a:r>
              <a:rPr lang="es-ES" sz="3200" b="1" i="1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/>
              </a:rPr>
              <a:t>misericordia.</a:t>
            </a:r>
            <a:endParaRPr lang="ca-ES" sz="3200" b="1" i="1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/>
            </a:endParaRPr>
          </a:p>
        </p:txBody>
      </p:sp>
    </p:spTree>
    <p:extLst>
      <p:ext uri="{BB962C8B-B14F-4D97-AF65-F5344CB8AC3E}">
        <p14:creationId xmlns:p14="http://schemas.microsoft.com/office/powerpoint/2010/main" val="3722845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63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Aleluya, Jesús ha resucitado - El Carabobeñ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72" y="511280"/>
            <a:ext cx="8169818" cy="590693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683566" y="5029200"/>
            <a:ext cx="780152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ca-ES" sz="3200" b="1" i="1" dirty="0">
              <a:solidFill>
                <a:srgbClr val="FFFF00"/>
              </a:solidFill>
              <a:effectLst>
                <a:outerShdw blurRad="50800" dist="38100" dir="10800000" sx="101000" sy="101000" algn="r" rotWithShape="0">
                  <a:srgbClr val="C00000"/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284303" y="3598512"/>
            <a:ext cx="327108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Den </a:t>
            </a:r>
            <a:r>
              <a:rPr lang="es-ES" sz="32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gracias </a:t>
            </a:r>
            <a:r>
              <a:rPr lang="es-ES" sz="32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al Señor porque </a:t>
            </a:r>
            <a:r>
              <a:rPr lang="es-ES" sz="32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es </a:t>
            </a:r>
            <a:r>
              <a:rPr lang="es-ES" sz="32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bueno, porque </a:t>
            </a:r>
            <a:r>
              <a:rPr lang="es-ES" sz="32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es </a:t>
            </a:r>
            <a:r>
              <a:rPr lang="es-ES" sz="32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eterna </a:t>
            </a:r>
            <a:r>
              <a:rPr lang="es-ES" sz="3200" b="1" i="1" dirty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su </a:t>
            </a:r>
            <a:endParaRPr lang="es-ES" sz="3200" b="1" i="1" dirty="0" smtClean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srgbClr val="2A1500"/>
                </a:outerShdw>
              </a:effectLst>
              <a:latin typeface="Tekton Pro" panose="020F0603020208020904"/>
            </a:endParaRPr>
          </a:p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3200" b="1" i="1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63500" algn="l" rotWithShape="0">
                    <a:srgbClr val="2A1500"/>
                  </a:outerShdw>
                </a:effectLst>
                <a:latin typeface="Tekton Pro" panose="020F0603020208020904"/>
              </a:rPr>
              <a:t>misericordia.</a:t>
            </a:r>
            <a:endParaRPr lang="ca-ES" sz="3200" b="1" i="1" dirty="0"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63500" algn="l" rotWithShape="0">
                  <a:srgbClr val="2A1500"/>
                </a:outerShdw>
              </a:effectLst>
              <a:latin typeface="Tekton Pro" panose="020F0603020208020904"/>
            </a:endParaRPr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455872" y="843912"/>
            <a:ext cx="3750368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La piedra que desecharon los arquitectos </a:t>
            </a:r>
            <a:r>
              <a:rPr lang="es-ES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, es </a:t>
            </a:r>
            <a:r>
              <a:rPr lang="es-E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ahora la piedra angular. Es el Señor  quien lo ha hecho, ha sido un milagro patente. Éste es el día en que actúo el Señor:  </a:t>
            </a:r>
            <a:r>
              <a:rPr lang="es-ES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sea </a:t>
            </a:r>
            <a:r>
              <a:rPr lang="es-ES" sz="3200" b="1" i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nuestra alegría y nuestro gozo</a:t>
            </a:r>
            <a:r>
              <a:rPr lang="es-ES" sz="3200" b="1" i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50800" dir="10800000" algn="r" rotWithShape="0">
                    <a:prstClr val="black"/>
                  </a:outerShdw>
                </a:effectLst>
                <a:latin typeface="Tekton Pro" panose="020F0603020208020904" pitchFamily="34" charset="0"/>
              </a:rPr>
              <a:t>.</a:t>
            </a:r>
            <a:endParaRPr lang="es-ES" sz="3200" b="1" i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50800" dir="10800000" algn="r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099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4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33" y="503428"/>
            <a:ext cx="8206132" cy="589737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ectángulo 1"/>
          <p:cNvSpPr/>
          <p:nvPr/>
        </p:nvSpPr>
        <p:spPr>
          <a:xfrm>
            <a:off x="5713038" y="961732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b="1" kern="0" dirty="0">
                <a:ln w="6600">
                  <a:solidFill>
                    <a:srgbClr val="2A15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Motivación: </a:t>
            </a:r>
            <a:endParaRPr lang="en-US" sz="2400" dirty="0"/>
          </a:p>
        </p:txBody>
      </p:sp>
      <p:sp>
        <p:nvSpPr>
          <p:cNvPr id="12" name="Rectángulo redondeado 11"/>
          <p:cNvSpPr>
            <a:spLocks noChangeArrowheads="1"/>
          </p:cNvSpPr>
          <p:nvPr/>
        </p:nvSpPr>
        <p:spPr bwMode="auto">
          <a:xfrm>
            <a:off x="511096" y="485806"/>
            <a:ext cx="4109550" cy="846398"/>
          </a:xfrm>
          <a:prstGeom prst="roundRect">
            <a:avLst>
              <a:gd name="adj" fmla="val 16667"/>
            </a:avLst>
          </a:prstGeom>
          <a:solidFill>
            <a:srgbClr val="D9B263"/>
          </a:solidFill>
          <a:ln w="12700" algn="ctr">
            <a:solidFill>
              <a:srgbClr val="FFFF00"/>
            </a:solidFill>
            <a:round/>
            <a:headEnd/>
            <a:tailEnd/>
          </a:ln>
          <a:effectLst>
            <a:outerShdw dist="28398" dir="3806097" algn="ctr" rotWithShape="0">
              <a:srgbClr val="66003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chemeClr val="tx2">
                    <a:lumMod val="95000"/>
                    <a:lumOff val="5000"/>
                  </a:schemeClr>
                </a:solidFill>
                <a:latin typeface="Arial" pitchFamily="34" charset="0"/>
                <a:ea typeface="Times New Roman" panose="02020603050405020304" pitchFamily="18" charset="0"/>
              </a:rPr>
              <a:t>CONTEMPLATIO</a:t>
            </a:r>
            <a:endParaRPr lang="es-PE" sz="2400" b="1" dirty="0">
              <a:solidFill>
                <a:schemeClr val="tx2">
                  <a:lumMod val="95000"/>
                  <a:lumOff val="5000"/>
                </a:schemeClr>
              </a:solidFill>
              <a:latin typeface="Arial" pitchFamily="34" charset="0"/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dirty="0"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anose="02020603050405020304" pitchFamily="18" charset="0"/>
              </a:rPr>
              <a:t>¿Qué me lleva a hacer el texto?</a:t>
            </a:r>
            <a:endParaRPr lang="es-PE" sz="2000" dirty="0"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ea typeface="Times New Roman" panose="02020603050405020304" pitchFamily="18" charset="0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2203268" y="1669538"/>
            <a:ext cx="6452997" cy="388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indent="-342900" algn="ctr" fontAlgn="base">
              <a:spcAft>
                <a:spcPct val="0"/>
              </a:spcAft>
              <a:defRPr/>
            </a:pPr>
            <a:r>
              <a:rPr lang="es-PE" sz="2300" b="1" kern="0" dirty="0" smtClean="0">
                <a:ln w="6600">
                  <a:solidFill>
                    <a:srgbClr val="2A15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El </a:t>
            </a:r>
            <a:r>
              <a:rPr lang="es-PE" sz="2300" b="1" kern="0" dirty="0">
                <a:ln w="6600">
                  <a:solidFill>
                    <a:srgbClr val="2A15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abandono de los pobres que san Vicente comprueba y su meditación del </a:t>
            </a:r>
            <a:r>
              <a:rPr lang="es-PE" sz="2300" b="1" kern="0" dirty="0" smtClean="0">
                <a:ln w="6600">
                  <a:solidFill>
                    <a:srgbClr val="2A15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Evangelio,                le </a:t>
            </a:r>
            <a:r>
              <a:rPr lang="es-PE" sz="2300" b="1" kern="0" dirty="0">
                <a:ln w="6600">
                  <a:solidFill>
                    <a:srgbClr val="2A15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llevan a centrar su fe y su vida en Jesucristo. Pero al servir a los pobres, descubre en ellos la imagen viviente de Jesucristo:</a:t>
            </a:r>
          </a:p>
          <a:p>
            <a:pPr indent="-342900" algn="ctr" fontAlgn="base">
              <a:spcAft>
                <a:spcPct val="0"/>
              </a:spcAft>
              <a:defRPr/>
            </a:pPr>
            <a:r>
              <a:rPr lang="es-PE" sz="2300" b="1" i="1" kern="0" dirty="0" smtClean="0">
                <a:ln w="6600">
                  <a:solidFill>
                    <a:srgbClr val="2A15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Otro </a:t>
            </a:r>
            <a:r>
              <a:rPr lang="es-PE" sz="2300" b="1" i="1" kern="0" dirty="0">
                <a:ln w="6600">
                  <a:solidFill>
                    <a:srgbClr val="2A1500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  <a:cs typeface="Arial" panose="020B0604020202020204" pitchFamily="34" charset="0"/>
              </a:rPr>
              <a:t>motivo, es que, al servir a los pobres, se sirve a Jesucristo. Hijas mías, ¡cuánta verdad es esto! Sirven a Jesucristo en la persona de los pobres. Y esto es tan verdad como que estamos aquí. </a:t>
            </a:r>
            <a:endParaRPr lang="es-ES" sz="2300" b="1" i="1" kern="0" dirty="0">
              <a:ln w="6600">
                <a:solidFill>
                  <a:srgbClr val="2A1500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3714752"/>
            <a:ext cx="8786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3200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130172" y="2204863"/>
            <a:ext cx="4317727" cy="115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Calibri Light" panose="020F0302020204030204" pitchFamily="34" charset="0"/>
            </a:endParaRPr>
          </a:p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alibri Light" panose="020F0302020204030204" pitchFamily="34" charset="0"/>
              </a:rPr>
              <a:t>	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156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11" y="513805"/>
            <a:ext cx="8205930" cy="5941587"/>
          </a:xfrm>
          <a:prstGeom prst="rect">
            <a:avLst/>
          </a:prstGeom>
        </p:spPr>
      </p:pic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0" y="3714752"/>
            <a:ext cx="878684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" sz="3200" dirty="0"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</a:effectLst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4130172" y="2204863"/>
            <a:ext cx="4317727" cy="1159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endParaRPr lang="es-ES_tradn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Calibri Light" panose="020F0302020204030204" pitchFamily="34" charset="0"/>
            </a:endParaRPr>
          </a:p>
          <a:p>
            <a:pPr marL="342900" indent="-342900" algn="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</a:pPr>
            <a:r>
              <a:rPr lang="es-ES_tradnl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50800" dist="38100" dir="10800000" algn="r" rotWithShape="0">
                    <a:srgbClr val="C00000"/>
                  </a:outerShdw>
                </a:effectLst>
                <a:latin typeface="Calibri Light" panose="020F0302020204030204" pitchFamily="34" charset="0"/>
              </a:rPr>
              <a:t>	</a:t>
            </a:r>
            <a:endParaRPr lang="es-ES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Calibri Light" panose="020F0302020204030204" pitchFamily="34" charset="0"/>
            </a:endParaRPr>
          </a:p>
        </p:txBody>
      </p: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456311" y="513805"/>
            <a:ext cx="2434935" cy="513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indent="-342900" fontAlgn="base">
              <a:spcAft>
                <a:spcPct val="0"/>
              </a:spcAft>
              <a:defRPr/>
            </a:pPr>
            <a:r>
              <a:rPr lang="es-PE" sz="2200" b="1" i="1" kern="0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Una </a:t>
            </a:r>
            <a:r>
              <a:rPr lang="es-PE" sz="2200" b="1" i="1" kern="0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hermana irá diez veces cada día a ver a los enfermos, y diez veces cada día encontrará en ellos a Dios… Vayan a ver a los pobres condenados a cadena perpetua, y en ellos encontrarán a Dios; </a:t>
            </a:r>
            <a:endParaRPr lang="es-ES" sz="2200" b="1" i="1" kern="0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6289035" y="1006725"/>
            <a:ext cx="2325188" cy="445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/>
          <a:lstStyle/>
          <a:p>
            <a:pPr indent="-342900" algn="r" fontAlgn="base">
              <a:spcAft>
                <a:spcPct val="0"/>
              </a:spcAft>
              <a:defRPr/>
            </a:pPr>
            <a:r>
              <a:rPr lang="es-PE" sz="2200" b="1" i="1" kern="0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sirvan </a:t>
            </a:r>
            <a:r>
              <a:rPr lang="es-PE" sz="2200" b="1" i="1" kern="0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a esos niños, y en ellos encontrarán a Dios. ¡Hijas mías, cuán admirable es esto! Van a unas casas </a:t>
            </a:r>
            <a:r>
              <a:rPr lang="es-PE" sz="2200" b="1" i="1" kern="0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 muy </a:t>
            </a:r>
            <a:r>
              <a:rPr lang="es-PE" sz="2200" b="1" i="1" kern="0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pobres, pero allí encontrarán a Dios</a:t>
            </a:r>
            <a:r>
              <a:rPr lang="es-PE" sz="2200" b="1" i="1" kern="0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. </a:t>
            </a:r>
          </a:p>
          <a:p>
            <a:pPr indent="-342900" algn="r" fontAlgn="base">
              <a:spcAft>
                <a:spcPct val="0"/>
              </a:spcAft>
              <a:defRPr/>
            </a:pPr>
            <a:r>
              <a:rPr lang="es-PE" b="1" i="1" kern="0" dirty="0" smtClean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(San Vicente de Paúl XI</a:t>
            </a:r>
            <a:r>
              <a:rPr lang="es-PE" b="1" i="1" kern="0" dirty="0">
                <a:ln w="6600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omic Sans MS" panose="030F0702030302020204" pitchFamily="66" charset="0"/>
              </a:rPr>
              <a:t>, 239)</a:t>
            </a:r>
          </a:p>
          <a:p>
            <a:pPr indent="-342900" algn="r" fontAlgn="base">
              <a:spcAft>
                <a:spcPct val="0"/>
              </a:spcAft>
              <a:defRPr/>
            </a:pPr>
            <a:endParaRPr lang="es-ES" b="1" i="1" kern="0" dirty="0">
              <a:ln w="6600">
                <a:solidFill>
                  <a:schemeClr val="accent2">
                    <a:lumMod val="50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0859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875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37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375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82" y="461857"/>
            <a:ext cx="8272272" cy="593894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" name="Rectangle 8"/>
          <p:cNvSpPr txBox="1">
            <a:spLocks noChangeArrowheads="1"/>
          </p:cNvSpPr>
          <p:nvPr/>
        </p:nvSpPr>
        <p:spPr bwMode="auto">
          <a:xfrm>
            <a:off x="705662" y="461857"/>
            <a:ext cx="2795183" cy="622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s-PE" sz="3200" b="1" kern="0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obe Gothic Std B" pitchFamily="34" charset="-128"/>
                <a:ea typeface="Adobe Gothic Std B" pitchFamily="34" charset="-128"/>
              </a:rPr>
              <a:t>Compromiso:</a:t>
            </a:r>
            <a:endParaRPr lang="es-ES" sz="3200" b="1" kern="0" dirty="0"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Gothic Std B" pitchFamily="34" charset="-128"/>
              <a:ea typeface="Adobe Gothic Std B" pitchFamily="34" charset="-128"/>
            </a:endParaRPr>
          </a:p>
        </p:txBody>
      </p:sp>
      <p:sp>
        <p:nvSpPr>
          <p:cNvPr id="8" name="Rectangle 8"/>
          <p:cNvSpPr txBox="1">
            <a:spLocks noChangeArrowheads="1"/>
          </p:cNvSpPr>
          <p:nvPr/>
        </p:nvSpPr>
        <p:spPr bwMode="auto">
          <a:xfrm>
            <a:off x="828082" y="5052809"/>
            <a:ext cx="7667680" cy="1278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FFFF00"/>
              </a:buClr>
            </a:pPr>
            <a:r>
              <a:rPr lang="es-PE" sz="28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152400" dir="10800000" algn="r" rotWithShape="0">
                    <a:prstClr val="black"/>
                  </a:outerShdw>
                </a:effectLst>
                <a:latin typeface="Britannic Bold" panose="020B0903060703020204" pitchFamily="34" charset="0"/>
              </a:rPr>
              <a:t>Mantener </a:t>
            </a:r>
            <a:r>
              <a:rPr lang="es-PE" sz="2800" b="1" kern="0" dirty="0">
                <a:solidFill>
                  <a:schemeClr val="bg1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152400" dir="10800000" algn="r" rotWithShape="0">
                    <a:prstClr val="black"/>
                  </a:outerShdw>
                </a:effectLst>
                <a:latin typeface="Britannic Bold" panose="020B0903060703020204" pitchFamily="34" charset="0"/>
              </a:rPr>
              <a:t>una actitud de esperanza en la presencia del Resucitado que aliente a otros a seguir creyendo y esperando.</a:t>
            </a:r>
            <a:endParaRPr lang="es-ES" sz="2800" b="1" kern="0" dirty="0">
              <a:solidFill>
                <a:schemeClr val="bg1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152400" dir="10800000" algn="r" rotWithShape="0">
                  <a:prstClr val="black"/>
                </a:outerShdw>
              </a:effectLst>
              <a:latin typeface="Britannic Bold" panose="020B0903060703020204" pitchFamily="34" charset="0"/>
            </a:endParaRPr>
          </a:p>
        </p:txBody>
      </p:sp>
      <p:sp>
        <p:nvSpPr>
          <p:cNvPr id="3" name="AutoShape 2" descr="data:image/jpeg;base64,/9j/4AAQSkZJRgABAQAAAQABAAD/2wBDAAkGBwgHBgkIBwgKCgkLDRYPDQwMDRsUFRAWIB0iIiAdHx8kKDQsJCYxJx8fLT0tMTU3Ojo6Iys/RD84QzQ5Ojf/2wBDAQoKCg0MDRoPDxo3JR8lNzc3Nzc3Nzc3Nzc3Nzc3Nzc3Nzc3Nzc3Nzc3Nzc3Nzc3Nzc3Nzc3Nzc3Nzc3Nzc3Nzf/wAARCADCAQQDASIAAhEBAxEB/8QAHAAAAQUBAQEAAAAAAAAAAAAABQACAwQGAQcI/8QAPRAAAQQBAwEHAQYEBAYDAQAAAQACAxEEBRIhMQYTIkFRYXGBFCMykaGxB1LB0RUWQvAkM0NicpJj4fGC/8QAGQEAAwEBAQAAAAAAAAAAAAAAAQIDAAQF/8QAJREAAgICAgMAAgIDAAAAAAAAAAECEQMSITETQVEiMgRhI0KB/9oADAMBAAIRAxEAPwDxel0BODeE6uFOypHQta7sCwnJnkv8IHH5rKUth2DIAyORdhQ/kv8Axstg/dHpeASXDmxXPPCO47AW35+x4WTwnnvLsgcfQLT4D7FHoRY4Xn4uzty9FsuIZTndB6qllzVju8e7w9Nv9VcmDwCOAPflC8yT7ohwY6h1Lj/v9VTK6RPHG2ZbNIdOSePkoJqsrWscQeKPJ80e1B3DnBjWg9XBY/WMljQ8WelGyuTDG5HVldRMfK4mVx9SUw2n1ucT52nbeape3dHjkY4SPKkLPdLuiTwtaARV7LrqUjmnoUx7SOqKdmIzRSXaHqnNbaawHGx2ulvKcAnbRXVJsGiEj0SKkcB0TSKRTNRGQltBTyLXQ30TWYir2XaKlohNJ4WsxH1SojyXSPQLoJB5RMR8Bdv0KkFHqE7YwrWCiEcpxaQulm08LoIvlazDdp9Uk+vhJCzDmiynbSuAKVlg0ptjJCEJPktL2NAZLMHexQEGgi+hvmw4n57mVAXbA8+bgLpRyXKLRXFxNHoWn7nPLGNcXV5I5BmRYZEeS+j1I3XX5LzbG7Wag9pj0/Flk2de7jLj9aHsheoajrs8xldiZbPX7h/H6KOPA07OuWRNHtwycXJbsbM3cBdEqrNC4X4oRxxRFrxfD1bXGy1Fj5Uj3eQicSf0Wo009qcoAPxHQA895kggAfHVNPEn2hYzS6NRn6dPkRFkRicT0BkAWD1/szrUbXv+wvkZ6wua/wDQG/0W1gwMiNo7zIc+Tzf0/wDxXGM7uMMlnt455HU/7CXHhjB2h5yc1TPENjonlr2kOB5aRRC6eRZC9xydPwc0VnY+PkAD8UjAf16oPnditCyWuEMT8d4F7oZDX5Gwr7nK8D9HkpbfNJ48Iuja0+r9j9QwA5+LWXB6sFPHy3+yzTg4OLHNpw4IKN2SlBx7Gg27pabI21JyOoXK8yVrFor92PTlSRhpPRSggdFzwk2DSLlZqGujF8BMayrsKai40OT5UvaOxnZfTsDBgc7Ex581wDpJ52B+1x6hoPAAWT9Dxg5HiBYHHwkH4KL6N2U1nXI3S6bhOlhYdrpXODGX6Wev0XtPajs9pObjvlz8GBzmM4kYO7eB8hXOy8ONh6RhY0FOgZGAwnrR5v8AVHb8qH8XGx4jrnYnW9CxPtebBE6CwC+GUPDSfXzUendju0Oo4zcrE0uV0DhbXvc1m4eo3EWF752mx2T6TlM2B1xO4I4PC7ooiyNMgkkBqSFpHPSwOEdvyo3jWux86ZGialj6lFp2TiSQ5czmtjY/jdZoUelX5rbZX8I80aeJsHUosnKAt8RjLGH1p1np7gX7I/8AxFw5XzafNgNa3Jx5gY3O8up/cBajszqk3+AQOy2jv6PegdLtZT5oPh4PnzVtKzNIy3YmoQOhmbztPNj1BHBCo0V7P20g07Xs3FblRlsrC4Ag1YI9fohLOy2lw1WMx3u43+6yyr0CWBpnl4HH/wBp7IXu/A1zvgWvVodHwIRbMeJtDimiyphjR2KbXlQC3kb9A8S+nk32XIcOIJT8NK6NPyz0xpT8MK9adjDdxQHmVH9nYTYAFfospy+G8S+nlQ03P8sSf/0KS9RIiBrjjj8NpLeRg8aPLGmh0srrXeL3TwGlvPVcENm7pC0IPjPmUaY3dp0TMsvbCwExxM43Emy4+nVCGRltG+iswfatVlMOLRNeJxNNaPdJV9FIOg7pXa1+mRNx8ZkccLCPC3joet/RF4/4jShtl1uKzUPYucvAyM+CIH+VpcikPZHQsUj7ZqEsx9A4MCL0+lY70Fx/EKWXgybB7CyiGDqWVqcbZI5pS087z0Kz7m9mNO8WPhxPcOjpnl/PwTSZN25Zj19nhDufikj5fA6dds2IxdaY9r4swBnmHMBCnZFb/wDi3s3ewKxcf8RMiYNaMUDn+ZWcXthkzzbfsVjpwbTNUFTT9mzEcZG2N4+GlPMbqodOhKzx1OSVjGsx3RucPEfNqbkMLhbs+Rt+RcbWtBDzhtZtI3C+OVRl03T81/8AxWHDK4/6nxgn8+qod5FCwNjm3GunNph1IQjiQ8e6WlZr+liTsvoz3EP06AEfyFw/YqueyfZ8v8eM9g9BM/n9VFNrsjOWbXD8R3fsqB14TcStMbifDRNJkhG4/C5kdk+z7yBjiZhPpIf62qsvYXDb4hLLXu8Gv0XPtrYnWJiSfPdalbqzy2w++Ol9URbj8Im9ksLH++Dn/d+Ll/pz6LfaLmd4+NrANtei85ytVkMD27+C0/JW37DzRz48Ly7xSC/0U3akqKQa1dI1OpY4ysdzXuAa5vJIQ3sriyw6Dgd7YcItpDgQaBIH7I6/HEgAefCq+dmY2FFtc5rWtFDngKrXNsipNrVEmRGHxAOO4OHPwq2HE+DGijI2hrKq/RU/8x4DmhomadvmPNWsfVMN8W/vm8VxfKG0b4Y2k4qmgL2nwpJcN84aXPj+8A+Of2TuzUoboUUocHd65zh8WQP2RV2dhyuG2QE2fNNlhifFvieW11HkErr0Or9mE7ayhjGzABj2OBsD3/sosPNEkXJFHp7Jdt4+9w8otN7Gn8wsPg6s8RtG7n18kcb4ZPM6kb5uZGxoa537KF+pRX09wsi7Vnno6iOlKtJqNnk36WqEtjYy6pzXCpy6m0AhzwPX8llXZriOCQT7qvJluJ6/qgDY0rdW2jaHCh0spLJnIs/iKSwLGNadw81M1t9eiY02VM0giqSSZh8fJAFUVG7LOnvAgFAe/X5T+7Lge7/F5KKLF72aOTPJjgLuQDTiPb0+VoV7G59HMrXMjIADjTRdBvHn/wDaqvz5X/jc4/JW7wR2Vgit2nwcAUZX7yfzKlGv6Hi+LDwcdnu2Nrf2TbxXSKaN9yMLj99O8ARSvv0aUcxtE71lPbtcf0V7P7XxS21jaHuhTu0z28Ri/Qnqh+T6VAqK7dlqXsrNFUhf4D6FWMV0enNNUXjo4+SFv7SzS9W0eg5KF5ObPM4lz+q2sn2baK6NFka7PuLu9IrzUDu0ExcHOlJpZ4SX1NpOLb8KPjN5GaM9oJXWS82eFXdq8jncuJCAl9Jnen1RWMV5GaP7b3n+vb9VXnzBW0Hj5QTviOhTd5J6pvGK5hQ5LrsPKss1EtbW8kfKB95Q4XDIUfGDegzNqBN0aHoCtT2Y16TBwYC13ijC87Lz6ovh5FYsYaTYFH81LLj/ABLYctSPWdO7cSyt++cCB0oLmtanFmY+6W3RvaQTa81xZHxEPaSQT0tHsfMj3BrGl/8AML/Rc7curOq49pUcix3wTPLXHnlouxSuxyTjvJmPLmsroV104mDNsRbs46jlcbPGwua5haDw7cbpBhbsbgy5Rn+1Pkczm6B6oyO0k4aWxtcWssmz1PpSpO7tmN4KdQ6gqpjvADh5ONOAQs0mPy80S4Mwn3d5ILd9V5uXOglfGT+Bxb+S3+c0PZTQ2h1Aff1WC1dnd6hMBVE2PqurBzaOP+Q+mLv3Houd56qqHFdDj6q+iOeyyZSePIJm8qK121tQjyT6pKO0lqMEK9FKCom8HqpQudjoljlLBx1Kq5k3eCg7keXopS4BMdG2Q25trRpMLKG9/QuNBLc4jlyuvwXSgdwwlxNUFI3s5qThuMNDryVZThXLNrL0gWfkLliutorL2ey4wLI3enomDQcw3QCKyQ+iuE/gNJ9EgSp59PyYL3xnhVuhop00+hXa7HWulxTLSKILOlxJ6rikihkldTGlx9kSx9OYzxZBBP8ALfASSmo9hUWwU1rnnwgn4CmZg5MgtsTq9TwjLQ0MplNroAE8Tithb+qk879IZY17BLdLnoFxaB82pxo7yL3hEoHg2HDjyUwLatpU3mmN40ZzLw34xAJsHoU7Bc4bgjWoRmfFeDVtFivZCI4xGwEGyqqe0eQa1LgJwODeQePQqxi5MkTtrH7Q7rQtB2vN8Eq1DMTR/VQlCjojI0uNkCJwGSHCI/6m/wBkRczGnZ9xkNlvya6z+XkgOJIyZm2Q36UruJhN+0sMTzHR5c09PyKmVL7ZSyFzWjgcFvHC6CXDc1hAq+AFXysvZI6V5Z3jeBtNbh8BPky45MUXtBLel8Wlo18FTNmbRvkCwCXLIayLkjf5kEH80eyd5cdzz06buqEZUAnABJ8PmujE9XZz5laA6SunCF0H0fcLhwJPItPwV0+SLOZRZVXfqpvssgPAv4K4YZB1aUdkGiOv9lJP7p/8p/JJbZGLmwjkOXWOs88Jxbd0ow0k36Ln7GJbB804dFEGuHku9DSWjWabRWRw4LJyNznONe3KMxaq2WmbRx7LO9mg/KecUu2tb4ha0mNhS47bDGu8VH3XLk4fJ6GJ3BUTmON5BMbdzhwFEIJA9veNbyejUUhwXPa1xu6XZdPfbSCW0p2ympntQ0+Jz3tLbB9Vh9awu5k3Mbx50vUszEdCGyPsh3W/JYztJAYsyNm0bHefyq/x8jjOiWfGnAx0UUkrg2NhcfYI3h6J933mQbP8o6IoMMRMBFAeyswxNczxEgLpnnbXBxwxJFQRRxx7WtDR5ABVZo3E2ASiv2fk7TuHumGGq3Ch6qG3srVgruzwT1XKF04K9lNDRQH1VQDcLITXYtDhRaAOE/xbSGt6eYSx2Bx8VgKxs8ugCwaK4cXMILT7oTNjPhJIsx/sj72t27mlQlgI6pozoVqzP1zY6KzB5eymzMR0bi+IcfyqGF7Hva269VVu1wFKmF8F9StApx9gjU8ohhDnRkPrgt5CEYOIx0gdvIFeXJR3Hwi2LvJWkMAtzpDVrmbVnSk6BzYhI3vbdtJ6kVRVmHTJJWbgDtHJvp+qfE0ZeWO5jIhb/K2gff3R4Q7MYMZw80d1IOQFGzLahhuZC5z206/lB8dljkXZWq1aR8cJjFOY7hzutLNQyBhcB5E9Uyb1J5FTHPwWPaSHAFDnNfjvLXdEWc4EDnkqvNEHjnmk0ZfSUooqBgd4gopE5wLDwU1zw7qOU6EGhzqFJJ3wkjYKJHgDikwNF8cKy9rRyFGGtuwksZo4WlpsBRiMuJvqrcYAHKc5u4gsHyVrM4hbsViPycuYtafAATXyV6LBiM7htjxV6coN2L0h+BgOmlBEszbLfQeX91qZGbIhtAF1yoz5dnXj/GKRFhY9sNt4DlY+zNouAuqTsZhGPyOSTyrEI3xG6pGMeAuQC7QUIIWVbnO/JZPtFgMnxQdwLmO60t7l4zZ3x8EkNI59kH1fA/4Z7mtvgqE1KMrRWNONM85mEsAa2YEeljqo3yzMFtPC1GdDHPgDHkZ4yRtofhPqs4/FfvMT3Nbt4I9VbHNTObJjcHwcZnO2VYHHNKH7cTIKcD8qOfHEQ8DuT5KqIXbroqiiiTk0XJZy553jlREg8BO2gAcA+qZR3VRRpG2Ox7geqtxse4VZ5UDaBAqirzNu0EHlBmE7EIaNzhXmmiCMEeJTO5I3XSY+MF1NNVzaWw0VsmKyQ7ohGbibJQ5gPqjMsvO08qDJbe1zhdmk8W0Zqx2m/adgADjfAA5tHcGM5MghynStZ/vraqYWNW2R24ChwCj0LHyja1xaz0HN/KjKVs6lHgt4mnQMDfvOP9+iLB+niERzU4A2QShzcZ7WNbYPP4SaCo5jzC4Na9rnHpt8v7IJhZd1d+nuZ3bYm9OABx+S81zvu82UMPhDuEZ1PLnbK4l3FngD+qBT75WmQNoWeirBfSGWViMjuoKdC8nglQxy3wQnt4N0nojZyVoPI6qIChypq3XShIo0UUKyQDjoUk4GgOiSFsInu5XGcggqaXGLDSiY0hyyDRNE0n490Z7PYxn1OFrmAsu6PQ10tDseIuA4Wm7KRtjypJX9GAAA+p//ABJJ0PBW6PRcCNkeL4h5XZKmyGB0cIB46/RVYMrH+z2XNtw/CF3v5t26PY6L+R39EE1RbV2Ttc6JwaSDG4/kVJiGw8A7goZ5mPj2kOieB0vhR4kgYxx6cWU1pMGtosRncQT5m+i5lQjY5hBLX9PlMbO1lF1VfCmbN9ojcxvh/wC7z+iD1aoHKdmQzsIxB4cKc3ofOll8/GDZJZnNLgDZrqLW71XGjJbv8V2HLF4bxPnZDAwCFtNLLtcsU4S4OmX5x5AGRtc66NKFxa4bSC1qNaljsjnMbNtVYIQ8MDLDqK64y4OCUWnRUMYbW1xoqw0MApx5UMoI/AK9lHsd1IN0m7B0EI2xuaTuHCmja17iBVDohTHPDa9Fdx8iqtLJMZUWHgtdQo35Lj90dkjk9E2TJa6iG8jzXJJN4sE8JRhjh37SaG4eiqShzRVcXfKsGTjwivVXMPRtR1IXjYUz21+Ija38zwt0Y7i5NtZR8h5dEewZfBvExNDp/ZS6F2AyO8D9UyWsbfEcPiP1J4H6rX/5c0fCx/FJOHgdRKL/AGSaN9F/IkqMx9oDDwAb6exVTJiD2uL5ALHUckI6zR9NmedmfMwDyNUrg7P4RA7vOksezaQUW+guS9nl+rwxw2dpJPNny+ip6e1j8Yg9LPkvQtb7GS5bCcfMgc7y7xpb+1rKZPZnU9Hw3Pn7mVjTZfDJur5HBVUmo8kZq3aBRwGyAlnChbhyUeOnqETxZNttNBPmeA2rWTdk5JAiNrY3AObtf+67kYgf4mGz5gKy2PvHU781G6OWN9A7mhG+TFAwAGnNNpIibvkcpI2wUj2F3ZLQn/i0+Ej6/wB0w9jNAuxp8V+xcP6qNuttI6gc+qlbqx3ck7Um8CmkiN3Y3RQ3w4xB9nu/usf2rxmaNlNi062hzdzrN89FujqoLasH3Kwval7Z9Xje4jbso0fdF6tcBjafIE03WsuDJBy923yNFadvbDEjjaA6zQv2Wc13FD9Pc7HJpviA91lWXMwOaevUIKCatcDvI4unyeiz9r45clpDfuwRbh5IvF2mwJWO7uQX0Nml5L3smPTS7wP4PCaJXA0CQUfF8YfOrpo9Zm13GdE58czXBo6Xyq+L2vxWOLSeOt+q82EgZjPqQtcQbPt6KvgPknhNEkt6JVidN2Z5ldUenZfaXFy3x7SG+IDg2Vm26brM2XNLpmHJLjPeS17K5vqOvraAwOcJAZbIHIAK9R7F57YdIiiLdtWRz1s2ka1d/R3O1wjGwdm+0RdJJPgT7y7zrgfmpP8AKuvPdY0+X6lo/qvUhqTeD6+gUsefZr9U6kc7Tfo8sPZLXdlnAN/+bf7qJ/ZfWtniwX2fRzf7r137TfKjdkjrxaPP0CR46ey2stvbgSk37f3V3E7F65OQTjNiH80kgFfQWV6i/Op1Nr24C43Uuu5zUNvrDp8RiYP4ezkD7TnMHqI4yf1KI438P8FpHe5GQ/1pwF/kFonapHzton281Wl1vu7IZY9AEHKPtjKMvhJp3ZvStPow4UZkH+uQbnfmUTIvgAV5eiCnXiRYhK63VcyQfdRtAKKnAGky9PhZU1gZAjHoAheb2eyiwu+2PLj09lR1TWsrFBdOJBX5LN5nbLKsuiyHNry6hC4y9DpSj7Luqdntd2d5hSNfK3/SHVvHtfmg7f8ANeMalwM8V6QOcP0tXMX+I2RHQmbHKR5gUVeZ/EVj/wAUbm/CKikuUHdmeye0mq452ZLZI3ekjC391RyO1GbLE6N/dvY8URXqtw3tthzt2z+Np6tfyP1VfKl7PanHUumYfivxxtEbh9RSMdQtyapGYYxhYJW3tc2wmSRB8Zq7VnCxDBjmOyWCRwZu67b4tOIEbjS18nO/7B0YLLtp4UUsxB5PCKSASAkUB52hs2JveXXwEyr2JJlaXIBfwD09ElP9naPNJNwJyEotaPRzuenVWGa2W8CS1kLcOi6HPA6qfiRfys2X+O20Dd8gFC8jUmy5zCSNpBB5QHe/1KjeSXAm0Y46Znks2hyIHY7wJWkFvkQR8LHYzAyeZh/CyQ9D5FRne00HH813E3B2RfXgqkYUmaU1JosajGX4h9RzYVXHqRjXuNEiyr7po5oSNpDqohUMU7IyK/C4jlFfrQsv2stT494zy023b1XNAjD4b8zYU2PMHRSxurkcBQ6OHNxzRDQHE39UOdGg/wCyDWPA1jqkjsk9bRrCzRi74mnhp4+EFifK5ht0bQR+K0MnzJIst7XO6V0Psudwcizkoo9Bi1EkWXcK7DqFdSLrzXnkOrlo5KuM1kFv4yp+OSN5EekY+eHUCRYTsrI+73Nd8crzkdonxCg7oo5O007uN3BPRNrOjbRNbPqcrZRR+pUGRqDtxcXEHztZhur7hbjZPso3aoHnl3XytJ45PsLyJGkbqpaevHqr2NrOOR97R+Vk4C2Y3upX48eGvE4LaUZTs0v+YcRhIaxn5KWHWQ7xxva32CzZ0/HeLDwVz7AY/wAEtNd52jz9Dt/RrJe0bHQlmSIZQfJzQgUk2iOcXvxYrPlXCA6ljSR1WQ1/wUzE7P5uoVtzceEH1DiqJX2xG/iNLE/ss6u90vFc73jH9FdaeyhbQ0fB4/8AjWeHYXLAFdoMS/QxOH9VDP2K1SOMyQaxhyH+Xxtv9FVJ+pC/8NA7A7JzA7tNjYf/AI5HN/qsDrkMel58gw3SSYbneAuNuYfQ+vynZsOs4FjLwJSAf+ZC7e39FQbklzj37ZGh3TeK/dPGMl3yLOargO6DkmTBG8lw3GvzV6aDcS+M1wqGjHvMMbABscWih9UUZvPB4Hspvsn2VmtvhwtNEOybkW0oj9nAYSOvkubedrhylsNA1+Lbr4SV8NYOCktZtTFghLcEbfiYwPMcdfC6/Bx3j7uFoPkeeU+6NqAiQuEg+XCLNwGGQs7se3VWYtMgDQXxA880Ss5pG1ZndpPmo2OdHOSD1FLYyaPhOh8MbQXDggmwhsmitdMGveNjTyWik0ckfYdWAzO4AeAfJCigJqSxfiukQ1DFdjSHj7txO146Ef3VHGhmmymsx27iTz6Ae/oqRpoD7HsmZHfBF+qZiZLmNe1ounXypJ4THI5kg2vaaI6UosSGWXJdHBG6RxHRovoskqYLdj5s6Z5B4bX8opdjhysl3eNhc4OHULpwcp79jceTcTXLaH5laPTcF2JAyNx3OHLj5WhKSiuA8y7ArNNyz+KKvkqdmlzEeJ7B9UbnF9B+SgjYXDhS2bG1SKDdIkcDUo/9VHLpT2f9RpPwVosSI1teePJOycYNduc2vRJ5HY2iMnJgZTRuawuH/abVba5ho2D7rYsgJ5PQeSuQRsoB7AfkWj5aN4rMTDlOjFAqx/iDyPxFbZ2n42SwboI3j3YFDJ2e03zwh9HOH9UFlh7RnikumZJmpSg8P4ViPUZT/rNehWk/wHTGN3Nw2X/3En9ysJ2okZFmjHxWiMN5dsFckqmPXJKkic9oK2wpLO9ztwcB9U6LUnx8DIa3/wDpZJjp5Tta95+qL4HZzJyac9po+6rLHCP7MVTm+g5/jRa3nLj/APZKTX3StpuXCK8gQqzuycTGje4h3nXT90Pyeznc8iUfBSpYmNvkQYZrWVsr7Q1zf/JV8rNORGInta8E2R5FA5dKMYsOBHqFJpDHQalAS4jxAXfT3R1glaYu8m+TY6HFtwg0wd0zcSGnryicLWNeQbU/2ZhjL2ut9fqoS4k7dpDwFzt3yUot7mVxtTZsRrnB4dTq8vNMixrAc7r6BPaXMl8V1SmxqKz4bdZbaSsWEkth1Me69+1xBUzJiw2TfkAoZQdw8gpYmNe0uI6LoZJBLGp4Dg0bj5q4YGMabshUMBxDDx0RFjnGN10b6KErsvFcFJr4wS1x6eirTStJoXtvlTZETyRxTvZJuGTELbZTJpdgqx0LA+Ek0WjycLBTI5O6dXds5PRopSGFzIqAIPQJhjc3l3KZMDQpI8SZ1zwRyEfzNulYxIsJoqBjGDz2tAVNzS51baTmtDCWtJ56rMyVFrJZFGbabKjY5tVSpySkSA9QCr8HjLrj4rhaqQVyzkzKZYAIUcMe1m4kA+ifM4xtPhcPW1HE4Eg11WXQWuSQy0W8qzLOJWBg6+qgEbXPFhEoYowzwtF+6R0MkyLGxy5oJHyuOhe2Rx8kSiHkaHHRROZyenVJY53FbUfPXyU00rBF+LxDySiALS3p6Uospnd0HDn1Ky5A+CjPkmKF8kjqABXmcrX6hnSzUTucT9Ftu1s2zDZE38Utj4CAYOKW1tFDzJXTikscW/ZzyjvKibSdNY1wtoJ+FscLFa2O9gaAODaF6fEOCA/gdW+aN45DWAbjXUbmqLk5PkqopI64UKZRd/5IVluYTTw0Vx7golkEFpO1hHqG/wBUIyJmtced7R6UKRQJAnPibz4QD5UgUn3eQxw8nCvzR3MkaSGgkjyCB5tF3TkFWgQkejxMeGBzb6X8pp2yP3hwD/MK3hgS4mO9o8Lo2kn6KKeFjDvaKK50XaOMLgdwIpTtZZJJuwq8Z3sI4tdaC2xZpCzUJwjB6Wkoi51mhYSS2NRmpx4FLjgdyeEkl1Po510WMfh9DpSv4vVoSSUJ9lojZh979VZP/JjSSQYyIsz8DflVSeUkkV0BiI/F8KHyPwkknQGVHAbgjWn/APKP0SSWn0GHZFnjh/0UEIHeNSSWXRn+xeYBvCuOHiSSSy6HRai6lQSpJKbCOhJ7wclT6jzG20kky7BLoxnaTmaG+eT+wUEPDRXHISSVJdInD2FsH8I+UWxSSXAmxfmkkpooytP4XkN4BA4CD5gqQ1x4gkknXZNgrLFPNITl/i+qSSvDshPo9M0Qn/DcTn/pN/ZS5Pn8pJLm9nR6KkX/ADnKZ39EkkrDEZ5BJJJAY//Z"/>
          <p:cNvSpPr>
            <a:spLocks noChangeAspect="1" noChangeArrowheads="1"/>
          </p:cNvSpPr>
          <p:nvPr/>
        </p:nvSpPr>
        <p:spPr bwMode="auto">
          <a:xfrm>
            <a:off x="63500" y="-896938"/>
            <a:ext cx="24765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42403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66" y="472404"/>
            <a:ext cx="8239179" cy="5954522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359438" y="514688"/>
            <a:ext cx="26132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0"/>
              </a:spcAft>
            </a:pPr>
            <a:r>
              <a:rPr lang="es-ES_tradnl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risten ITC" panose="03050502040202030202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Oración final </a:t>
            </a:r>
            <a:endParaRPr lang="es-PE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6"/>
          <p:cNvSpPr txBox="1">
            <a:spLocks noChangeArrowheads="1"/>
          </p:cNvSpPr>
          <p:nvPr/>
        </p:nvSpPr>
        <p:spPr bwMode="auto">
          <a:xfrm>
            <a:off x="1696100" y="1080192"/>
            <a:ext cx="6672415" cy="5118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slope"/>
          </a:sp3d>
        </p:spPr>
        <p:txBody>
          <a:bodyPr vert="horz" wrap="square" lIns="91440" tIns="45720" rIns="91440" bIns="45720" numCol="1" anchor="t" anchorCtr="0" compatLnSpc="1"/>
          <a:lstStyle/>
          <a:p>
            <a:pPr algn="ctr" fontAlgn="base">
              <a:spcAft>
                <a:spcPct val="0"/>
              </a:spcAft>
            </a:pPr>
            <a:r>
              <a:rPr lang="es-PE" sz="2400" b="1" kern="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Oh Jesús extendido sobre la cruz, </a:t>
            </a:r>
          </a:p>
          <a:p>
            <a:pPr algn="ctr" fontAlgn="base">
              <a:spcAft>
                <a:spcPct val="0"/>
              </a:spcAft>
            </a:pPr>
            <a:r>
              <a:rPr lang="es-PE" sz="2400" b="1" kern="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te ruego concédeme la gracia </a:t>
            </a:r>
          </a:p>
          <a:p>
            <a:pPr algn="ctr" fontAlgn="base">
              <a:spcAft>
                <a:spcPct val="0"/>
              </a:spcAft>
            </a:pPr>
            <a:r>
              <a:rPr lang="es-PE" sz="2400" b="1" kern="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de cumplir fielmente con la santísima voluntad de tu Padre en todas las cosas, siempre y en todo lugar. </a:t>
            </a:r>
          </a:p>
          <a:p>
            <a:pPr algn="ctr" fontAlgn="base">
              <a:spcAft>
                <a:spcPct val="0"/>
              </a:spcAft>
            </a:pPr>
            <a:r>
              <a:rPr lang="es-PE" sz="2400" b="1" kern="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Y cuando esta voluntad me parezca 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                                         pesada </a:t>
            </a:r>
            <a:r>
              <a:rPr lang="es-PE" sz="2400" b="1" kern="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y difícil de cumplir, </a:t>
            </a:r>
          </a:p>
          <a:p>
            <a:pPr algn="ctr" fontAlgn="base">
              <a:spcAft>
                <a:spcPct val="0"/>
              </a:spcAft>
            </a:pPr>
            <a:r>
              <a:rPr lang="es-PE" sz="2400" b="1" kern="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es entonces que te ruego, Jesús, </a:t>
            </a:r>
          </a:p>
          <a:p>
            <a:pPr algn="ctr" fontAlgn="base">
              <a:spcAft>
                <a:spcPct val="0"/>
              </a:spcAft>
            </a:pPr>
            <a:r>
              <a:rPr lang="es-PE" sz="2400" b="1" kern="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que de tus heridas fluyan sobre mí fuerza y fortaleza 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y </a:t>
            </a:r>
            <a:r>
              <a:rPr lang="es-PE" sz="2400" b="1" kern="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que mis labios repitan constantemente: </a:t>
            </a:r>
            <a:r>
              <a:rPr lang="es-PE" sz="2400" b="1" kern="0" dirty="0" smtClean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                                                             hágase </a:t>
            </a:r>
            <a:r>
              <a:rPr lang="es-PE" sz="2400" b="1" kern="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tu voluntad, Señor.</a:t>
            </a:r>
          </a:p>
          <a:p>
            <a:pPr algn="ctr" fontAlgn="base">
              <a:spcAft>
                <a:spcPct val="0"/>
              </a:spcAft>
            </a:pPr>
            <a:r>
              <a:rPr lang="es-PE" sz="2400" b="1" kern="0" dirty="0">
                <a:solidFill>
                  <a:schemeClr val="bg1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Tekton Pro" panose="020F0603020208020904" pitchFamily="34" charset="0"/>
              </a:rPr>
              <a:t>Oh Sangre y Agua que brotaste del Santísimo Corazón de Jesús como fuente de misericordia para nosotros en ti confío.</a:t>
            </a:r>
          </a:p>
          <a:p>
            <a:pPr algn="ctr" fontAlgn="base">
              <a:spcAft>
                <a:spcPct val="0"/>
              </a:spcAft>
            </a:pPr>
            <a:endParaRPr lang="es-ES_tradnl" sz="2400" b="1" kern="0" dirty="0">
              <a:solidFill>
                <a:schemeClr val="bg1"/>
              </a:solidFill>
              <a:effectLst>
                <a:glow rad="1270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Tekton Pro" panose="020F06030202080209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286000" y="13053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endParaRPr lang="es-PE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107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8b/c2/cf/8bc2cff60ef014f7e8723367bc80f0b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831" y="527186"/>
            <a:ext cx="8256905" cy="589974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164728" y="6284889"/>
            <a:ext cx="5086077" cy="400110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Texto de Lectio Divina:    Padre César Chávez  Alva (Chuno) </a:t>
            </a:r>
            <a:r>
              <a:rPr lang="es-PE" sz="1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C.ongregación</a:t>
            </a:r>
            <a:r>
              <a:rPr lang="es-PE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</a:t>
            </a:r>
            <a:r>
              <a:rPr lang="es-PE" sz="10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Power</a:t>
            </a:r>
            <a:r>
              <a:rPr lang="es-PE" sz="1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 Point :  Sor Pilar Caycho Vela  - Hija de la Caridad de San Vicente de </a:t>
            </a:r>
            <a:r>
              <a:rPr lang="es-PE" sz="1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</a:rPr>
              <a:t>Paúl</a:t>
            </a:r>
            <a:endParaRPr lang="es-PE" sz="1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or Richar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06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i.pinimg.com/564x/d3/97/74/d3977401041b57c017d9322f98a4e3d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3" y="485559"/>
            <a:ext cx="8195946" cy="596749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729315" y="579232"/>
            <a:ext cx="2917401" cy="4616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800" b="1" spc="50" dirty="0" smtClean="0">
                <a:ln w="11430"/>
                <a:solidFill>
                  <a:srgbClr val="FFFF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Ambientación:  </a:t>
            </a:r>
            <a:endParaRPr lang="es-PE" sz="2800" b="1" spc="50" dirty="0">
              <a:ln w="11430"/>
              <a:solidFill>
                <a:srgbClr val="FFFF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552404" y="1339605"/>
            <a:ext cx="8029303" cy="23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r>
              <a:rPr lang="es-PE" sz="2800" dirty="0">
                <a:ln w="18415" cmpd="sng">
                  <a:solidFill>
                    <a:srgbClr val="FFFF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Old Style" panose="02020502050305020303" pitchFamily="18" charset="0"/>
              </a:rPr>
              <a:t>   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anose="02040905050505020204" pitchFamily="18" charset="0"/>
              </a:rPr>
              <a:t>Las lecturas de hoy nos hablan del poder transformador de la fe pascual. El evangelio nos recuerda que esa fe es capaz de hacer que el </a:t>
            </a: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anose="02040905050505020204" pitchFamily="18" charset="0"/>
              </a:rPr>
              <a:t>grupo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anose="02040905050505020204" pitchFamily="18" charset="0"/>
              </a:rPr>
              <a:t>de los discípulos, cerrado sobre sí mismo, </a:t>
            </a: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anose="02040905050505020204" pitchFamily="18" charset="0"/>
              </a:rPr>
              <a:t>se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anose="02040905050505020204" pitchFamily="18" charset="0"/>
              </a:rPr>
              <a:t>transforme, por la fuerza del Espíritu, </a:t>
            </a:r>
            <a:r>
              <a:rPr lang="es-PE" sz="2400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anose="02040905050505020204" pitchFamily="18" charset="0"/>
              </a:rPr>
              <a:t>en 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larendon Blk BT" panose="02040905050505020204" pitchFamily="18" charset="0"/>
              </a:rPr>
              <a:t>una comunidad misionera. 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2400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larendon Blk BT" panose="02040905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15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377" y="526340"/>
            <a:ext cx="8144692" cy="5874460"/>
          </a:xfrm>
          <a:prstGeom prst="rect">
            <a:avLst/>
          </a:prstGeom>
        </p:spPr>
      </p:pic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459377" y="502848"/>
            <a:ext cx="8214995" cy="5661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algn="ctr" fontAlgn="base">
              <a:spcAft>
                <a:spcPct val="0"/>
              </a:spcAft>
            </a:pPr>
            <a:r>
              <a:rPr lang="es-PE" sz="28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larendon Blk BT" panose="02040905050505020204" pitchFamily="18" charset="0"/>
                <a:cs typeface="Arial" panose="020B0604020202020204" pitchFamily="34" charset="0"/>
              </a:rPr>
              <a:t>Posiblemente, como Tomás necesitamos hoy más que nunca, experimentar por nosotros mismos, </a:t>
            </a:r>
            <a:endParaRPr lang="es-PE" sz="2800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larendon Blk BT" panose="02040905050505020204" pitchFamily="18" charset="0"/>
              <a:cs typeface="Arial" panose="020B0604020202020204" pitchFamily="34" charset="0"/>
            </a:endParaRPr>
          </a:p>
          <a:p>
            <a:pPr indent="-342900" algn="ctr" fontAlgn="base">
              <a:spcAft>
                <a:spcPct val="0"/>
              </a:spcAft>
            </a:pPr>
            <a:endParaRPr lang="es-PE" sz="28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larendon Blk BT" panose="02040905050505020204" pitchFamily="18" charset="0"/>
              <a:cs typeface="Arial" panose="020B0604020202020204" pitchFamily="34" charset="0"/>
            </a:endParaRPr>
          </a:p>
          <a:p>
            <a:pPr indent="-342900" algn="ctr" fontAlgn="base">
              <a:spcAft>
                <a:spcPct val="0"/>
              </a:spcAft>
            </a:pPr>
            <a:endParaRPr lang="es-PE" sz="2800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larendon Blk BT" panose="02040905050505020204" pitchFamily="18" charset="0"/>
              <a:cs typeface="Arial" panose="020B0604020202020204" pitchFamily="34" charset="0"/>
            </a:endParaRPr>
          </a:p>
          <a:p>
            <a:pPr indent="-342900" algn="ctr" fontAlgn="base">
              <a:spcAft>
                <a:spcPct val="0"/>
              </a:spcAft>
            </a:pPr>
            <a:endParaRPr lang="es-PE" sz="28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larendon Blk BT" panose="02040905050505020204" pitchFamily="18" charset="0"/>
              <a:cs typeface="Arial" panose="020B0604020202020204" pitchFamily="34" charset="0"/>
            </a:endParaRPr>
          </a:p>
          <a:p>
            <a:pPr indent="-342900" algn="ctr" fontAlgn="base">
              <a:spcAft>
                <a:spcPct val="0"/>
              </a:spcAft>
            </a:pPr>
            <a:endParaRPr lang="es-PE" sz="2800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larendon Blk BT" panose="02040905050505020204" pitchFamily="18" charset="0"/>
              <a:cs typeface="Arial" panose="020B0604020202020204" pitchFamily="34" charset="0"/>
            </a:endParaRPr>
          </a:p>
          <a:p>
            <a:pPr indent="-342900" algn="ctr" fontAlgn="base">
              <a:spcAft>
                <a:spcPct val="0"/>
              </a:spcAft>
            </a:pPr>
            <a:endParaRPr lang="es-PE" sz="28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larendon Blk BT" panose="02040905050505020204" pitchFamily="18" charset="0"/>
              <a:cs typeface="Arial" panose="020B0604020202020204" pitchFamily="34" charset="0"/>
            </a:endParaRPr>
          </a:p>
          <a:p>
            <a:pPr indent="-342900" algn="ctr" fontAlgn="base">
              <a:spcAft>
                <a:spcPct val="0"/>
              </a:spcAft>
            </a:pPr>
            <a:endParaRPr lang="es-PE" sz="2800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larendon Blk BT" panose="02040905050505020204" pitchFamily="18" charset="0"/>
              <a:cs typeface="Arial" panose="020B0604020202020204" pitchFamily="34" charset="0"/>
            </a:endParaRPr>
          </a:p>
          <a:p>
            <a:pPr indent="-342900" algn="ctr" fontAlgn="base">
              <a:spcAft>
                <a:spcPct val="0"/>
              </a:spcAft>
            </a:pPr>
            <a:endParaRPr lang="es-PE" sz="28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larendon Blk BT" panose="02040905050505020204" pitchFamily="18" charset="0"/>
              <a:cs typeface="Arial" panose="020B0604020202020204" pitchFamily="34" charset="0"/>
            </a:endParaRPr>
          </a:p>
          <a:p>
            <a:pPr indent="-342900" algn="ctr" fontAlgn="base">
              <a:spcAft>
                <a:spcPct val="0"/>
              </a:spcAft>
            </a:pPr>
            <a:r>
              <a:rPr lang="es-PE" sz="2800" dirty="0" smtClean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larendon Blk BT" panose="02040905050505020204" pitchFamily="18" charset="0"/>
                <a:cs typeface="Arial" panose="020B0604020202020204" pitchFamily="34" charset="0"/>
              </a:rPr>
              <a:t>a ese Jesús </a:t>
            </a:r>
            <a:r>
              <a:rPr lang="es-PE" sz="2800" dirty="0"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larendon Blk BT" panose="02040905050505020204" pitchFamily="18" charset="0"/>
                <a:cs typeface="Arial" panose="020B0604020202020204" pitchFamily="34" charset="0"/>
              </a:rPr>
              <a:t>resucitado y lleno de vida. Entonces sí podremos decir de corazón: </a:t>
            </a:r>
            <a:endParaRPr lang="es-PE" sz="2800" dirty="0" smtClean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larendon Blk BT" panose="02040905050505020204" pitchFamily="18" charset="0"/>
              <a:cs typeface="Arial" panose="020B0604020202020204" pitchFamily="34" charset="0"/>
            </a:endParaRPr>
          </a:p>
          <a:p>
            <a:pPr indent="-342900" algn="ctr" fontAlgn="base">
              <a:spcAft>
                <a:spcPct val="0"/>
              </a:spcAft>
            </a:pPr>
            <a:r>
              <a:rPr lang="es-PE" sz="3200" dirty="0" smtClean="0"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  <a:latin typeface="Clarendon Blk BT" panose="02040905050505020204" pitchFamily="18" charset="0"/>
                <a:cs typeface="Arial" panose="020B0604020202020204" pitchFamily="34" charset="0"/>
              </a:rPr>
              <a:t>“Señor mío y Dios mío”.</a:t>
            </a:r>
          </a:p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32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larendon Blk BT" panose="02040905050505020204" pitchFamily="18" charset="0"/>
              <a:cs typeface="Arial" panose="020B0604020202020204" pitchFamily="34" charset="0"/>
            </a:endParaRPr>
          </a:p>
          <a:p>
            <a:pPr indent="-342900" algn="ctr" fontAlgn="base">
              <a:spcAft>
                <a:spcPct val="0"/>
              </a:spcAft>
            </a:pPr>
            <a:endParaRPr lang="es-PE" sz="28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larendon Blk BT" panose="02040905050505020204" pitchFamily="18" charset="0"/>
              <a:cs typeface="Arial" panose="020B0604020202020204" pitchFamily="34" charset="0"/>
            </a:endParaRPr>
          </a:p>
          <a:p>
            <a:pPr indent="-342900" algn="ctr" fontAlgn="base">
              <a:spcAft>
                <a:spcPct val="0"/>
              </a:spcAft>
            </a:pPr>
            <a:endParaRPr lang="es-ES_tradnl" sz="2800" dirty="0">
              <a:solidFill>
                <a:schemeClr val="bg1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  <a:latin typeface="Clarendon Blk BT" panose="02040905050505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059187" y="4940016"/>
            <a:ext cx="699484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 fontAlgn="base">
              <a:spcBef>
                <a:spcPct val="20000"/>
              </a:spcBef>
              <a:spcAft>
                <a:spcPct val="0"/>
              </a:spcAft>
            </a:pPr>
            <a:endParaRPr lang="es-ES_tradnl" sz="3600" dirty="0">
              <a:ln w="18415" cmpd="sng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5852564" y="2132856"/>
            <a:ext cx="220146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indent="-342900" algn="r" fontAlgn="base">
              <a:spcAft>
                <a:spcPct val="0"/>
              </a:spcAft>
            </a:pPr>
            <a:endParaRPr lang="es-ES_tradnl" sz="3200" b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srgbClr val="C00000"/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2408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lt">
                                    <p:tmPct val="8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path" presetSubtype="0" fill="hold" grpId="1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"/>
                                    </p:cond>
                                  </p:endCondLst>
                                  <p:iterate type="lt">
                                    <p:tmPct val="8000"/>
                                  </p:iterate>
                                  <p:childTnLst>
                                    <p:animMotion origin="layout" path="M 1.38889E-6 0 C 0.01198 -0.02407 0.03298 -0.05856 0.05798 -0.05856 C 0.09496 -0.05856 0.125 -0.02269 0.125 0.02269 C 0.125 0.03727 0.12205 0.05069 0.11597 0.0625 C 0.11701 0.0625 1.38889E-6 0.24236 1.38889E-6 0.24375 C 1.38889E-6 0.24236 -0.11702 0.0625 -0.11597 0.0625 C -0.12205 0.05069 -0.125 0.03727 -0.125 0.02269 C -0.125 -0.02269 -0.09497 -0.05856 -0.05695 -0.05856 C -0.03299 -0.05856 -0.01198 -0.02407 1.38889E-6 0 Z " pathEditMode="relative" rAng="0" ptsTypes="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9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218" y="547332"/>
            <a:ext cx="8242228" cy="5888301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2621703" y="453459"/>
            <a:ext cx="4019249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0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Oración inicial</a:t>
            </a:r>
            <a:endParaRPr lang="es-PE" sz="2000" b="1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80209" y="853569"/>
            <a:ext cx="445609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Señor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resucitado,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así como los Apóstoles, muchas veces las situaciones de la 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vida hacen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que nos encerremos en nosotros mismos 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o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busquemos refugio en otras cosas o personas 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                                   que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no eres 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Tú,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por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cansancio, </a:t>
            </a:r>
            <a:endParaRPr lang="es-PE" sz="2800" dirty="0" smtClean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o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por miedo, o por 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ignorancia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o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simplemente </a:t>
            </a: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por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falta </a:t>
            </a:r>
            <a:r>
              <a:rPr lang="es-PE" sz="280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de fe. </a:t>
            </a:r>
            <a:endParaRPr lang="ca-ES" sz="2800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3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44" y="517408"/>
            <a:ext cx="8224333" cy="5926935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3587932" y="517408"/>
            <a:ext cx="50944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anose="03040602040607080904" pitchFamily="66" charset="0"/>
              </a:rPr>
              <a:t>Tú que nos dices que son Bienaventurados los que creen sin haber visto, </a:t>
            </a:r>
            <a:r>
              <a:rPr lang="es-P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anose="03040602040607080904" pitchFamily="66" charset="0"/>
              </a:rPr>
              <a:t>a </a:t>
            </a:r>
            <a:r>
              <a:rPr lang="es-P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anose="03040602040607080904" pitchFamily="66" charset="0"/>
              </a:rPr>
              <a:t>nosotros que creemos y esperamos en ti, </a:t>
            </a:r>
            <a:r>
              <a:rPr lang="es-P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anose="03040602040607080904" pitchFamily="66" charset="0"/>
              </a:rPr>
              <a:t>ilumínanos</a:t>
            </a:r>
            <a:r>
              <a:rPr lang="es-P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anose="03040602040607080904" pitchFamily="66" charset="0"/>
              </a:rPr>
              <a:t>, llénanos de tu amor, inúndanos de tu paz para que sensibles a tu voz y a tu </a:t>
            </a:r>
            <a:r>
              <a:rPr lang="es-PE" sz="2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anose="03040602040607080904" pitchFamily="66" charset="0"/>
              </a:rPr>
              <a:t>presencia te </a:t>
            </a:r>
            <a:r>
              <a:rPr lang="es-P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270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Script MT Bold" panose="03040602040607080904" pitchFamily="66" charset="0"/>
              </a:rPr>
              <a:t>busquemos de corazón  y seas Tú para nosotros, nuestro Dios y Señor, el que das el sentido pleno y verdadero a todo lo que somos y a todo lo que hacemos, porque estás vivo y estás con nosotros. Que así sea. </a:t>
            </a:r>
          </a:p>
        </p:txBody>
      </p:sp>
    </p:spTree>
    <p:extLst>
      <p:ext uri="{BB962C8B-B14F-4D97-AF65-F5344CB8AC3E}">
        <p14:creationId xmlns:p14="http://schemas.microsoft.com/office/powerpoint/2010/main" val="166022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89" y="524119"/>
            <a:ext cx="8150087" cy="5919537"/>
          </a:xfrm>
          <a:prstGeom prst="rect">
            <a:avLst/>
          </a:prstGeom>
        </p:spPr>
      </p:pic>
      <p:sp>
        <p:nvSpPr>
          <p:cNvPr id="11" name="Rectangle 9"/>
          <p:cNvSpPr txBox="1">
            <a:spLocks noChangeArrowheads="1"/>
          </p:cNvSpPr>
          <p:nvPr/>
        </p:nvSpPr>
        <p:spPr bwMode="auto">
          <a:xfrm>
            <a:off x="519667" y="3645381"/>
            <a:ext cx="7921061" cy="2563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indent="-342900" algn="ctr" fontAlgn="base">
              <a:spcAft>
                <a:spcPct val="0"/>
              </a:spcAft>
              <a:defRPr/>
            </a:pPr>
            <a:r>
              <a:rPr lang="es-PE" sz="23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Reunidos </a:t>
            </a:r>
            <a:r>
              <a:rPr lang="es-PE" sz="23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juntos. En un sitio cerrado. A la espera, sin saber muy bien de qué.  Así se encontraban los discípulos cuando </a:t>
            </a:r>
            <a:r>
              <a:rPr lang="es-PE" sz="2300" kern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ocurrió </a:t>
            </a:r>
            <a:r>
              <a:rPr lang="es-PE" sz="23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 que ahora escucharemos. </a:t>
            </a:r>
            <a:endParaRPr lang="es-PE" sz="23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-342900" algn="ctr" fontAlgn="base">
              <a:spcAft>
                <a:spcPct val="0"/>
              </a:spcAft>
              <a:defRPr/>
            </a:pPr>
            <a:r>
              <a:rPr lang="es-PE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Ante </a:t>
            </a:r>
            <a:r>
              <a:rPr lang="es-PE" sz="23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todo, que nuestros oídos estén abiertos, pero también nuestros corazones, para poder albergar el gozo de la presencia de Jesús, y de ese modo también seamos de los capaces de creer sin ver</a:t>
            </a:r>
            <a:r>
              <a:rPr lang="es-PE" sz="23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sz="2300" kern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519666" y="524118"/>
            <a:ext cx="4757728" cy="877962"/>
          </a:xfrm>
          <a:prstGeom prst="roundRect">
            <a:avLst>
              <a:gd name="adj" fmla="val 16667"/>
            </a:avLst>
          </a:prstGeom>
          <a:solidFill>
            <a:srgbClr val="FDD973"/>
          </a:solidFill>
          <a:ln w="12700">
            <a:solidFill>
              <a:srgbClr val="660033"/>
            </a:solidFill>
            <a:round/>
            <a:headEnd/>
            <a:tailEnd/>
          </a:ln>
          <a:effectLst>
            <a:outerShdw dist="28398" dir="3806097" algn="ctr" rotWithShape="0">
              <a:srgbClr val="660033"/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</a:pPr>
            <a:r>
              <a:rPr lang="es-ES_tradnl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ea typeface="Times New Roman" panose="02020603050405020304" pitchFamily="18" charset="0"/>
              </a:rPr>
              <a:t>LECTIO</a:t>
            </a:r>
            <a:endParaRPr lang="es-PE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</a:pPr>
            <a:r>
              <a:rPr lang="es-ES_tradnl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¿Qué dice el texto?</a:t>
            </a:r>
            <a:r>
              <a:rPr lang="es-PE" sz="2400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 </a:t>
            </a:r>
            <a:r>
              <a:rPr lang="es-PE" sz="2400" b="1" dirty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Juan 20, </a:t>
            </a:r>
            <a:r>
              <a:rPr lang="es-PE" sz="2400" b="1" dirty="0" smtClean="0"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</a:rPr>
              <a:t>19-31</a:t>
            </a:r>
            <a:endParaRPr lang="es-PE" sz="2400" b="1" dirty="0"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07703" y="2851895"/>
            <a:ext cx="18277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400" u="sng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Motivación</a:t>
            </a:r>
            <a:r>
              <a:rPr lang="es-PE" sz="2400" kern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840033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6f/59/3d/6f593d766036a3b1a51985a2fd1cf6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87" y="500043"/>
            <a:ext cx="8190423" cy="595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731518" y="604545"/>
            <a:ext cx="29395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s-ES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Franklin Gothic Demi" panose="020B0703020102020204" pitchFamily="34" charset="0"/>
              </a:rPr>
              <a:t>Juan </a:t>
            </a:r>
            <a:r>
              <a:rPr lang="es-ES" sz="2800" dirty="0">
                <a:solidFill>
                  <a:schemeClr val="bg1"/>
                </a:solidFill>
                <a:effectLst>
                  <a:outerShdw blurRad="38100" dist="38100" dir="2700000" algn="tl">
                    <a:srgbClr val="808080"/>
                  </a:outerShdw>
                </a:effectLst>
                <a:latin typeface="Franklin Gothic Demi" panose="020B0703020102020204" pitchFamily="34" charset="0"/>
              </a:rPr>
              <a:t>20</a:t>
            </a:r>
            <a:r>
              <a:rPr lang="es-ES_tradn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, </a:t>
            </a:r>
            <a:r>
              <a:rPr lang="es-ES_tradnl" sz="2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anklin Gothic Demi" panose="020B0703020102020204" pitchFamily="34" charset="0"/>
              </a:rPr>
              <a:t>19 - 31</a:t>
            </a:r>
            <a:endParaRPr lang="es-ES" sz="2800" dirty="0">
              <a:solidFill>
                <a:schemeClr val="bg1"/>
              </a:solidFill>
              <a:effectLst>
                <a:outerShdw blurRad="38100" dist="38100" dir="2700000" algn="tl">
                  <a:srgbClr val="808080"/>
                </a:outerShdw>
              </a:effectLst>
              <a:latin typeface="Franklin Gothic Demi" panose="020B0703020102020204" pitchFamily="34" charset="0"/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4145281" y="1053737"/>
            <a:ext cx="4594209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000" b="1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anklin Gothic Book" panose="020B0503020102020204" pitchFamily="34" charset="0"/>
              </a:rPr>
              <a:t> </a:t>
            </a:r>
            <a:r>
              <a:rPr lang="es-PE" sz="3200" b="1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anklin Gothic Book" panose="020B0503020102020204" pitchFamily="34" charset="0"/>
              </a:rPr>
              <a:t>Al </a:t>
            </a:r>
            <a:r>
              <a:rPr lang="es-PE" sz="3200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anklin Gothic Demi" panose="020B0703020102020204" pitchFamily="34" charset="0"/>
              </a:rPr>
              <a:t>atardecer</a:t>
            </a:r>
            <a:r>
              <a:rPr lang="es-PE" sz="3200" kern="0" dirty="0" smtClean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anklin Gothic Book" panose="020B0503020102020204" pitchFamily="34" charset="0"/>
              </a:rPr>
              <a:t> </a:t>
            </a:r>
            <a:r>
              <a:rPr lang="es-PE" sz="3200" b="1" kern="0" dirty="0">
                <a:solidFill>
                  <a:schemeClr val="bg1"/>
                </a:solidFill>
                <a:effectLst>
                  <a:glow rad="101600">
                    <a:srgbClr val="000000">
                      <a:alpha val="60000"/>
                    </a:srgbClr>
                  </a:glow>
                  <a:innerShdw blurRad="63500" dist="50800">
                    <a:srgbClr val="00CC99">
                      <a:lumMod val="60000"/>
                      <a:lumOff val="40000"/>
                    </a:srgbClr>
                  </a:innerShdw>
                </a:effectLst>
                <a:latin typeface="Franklin Gothic Book" panose="020B0503020102020204" pitchFamily="34" charset="0"/>
              </a:rPr>
              <a:t>de aquel día, el primero de la semana, </a:t>
            </a:r>
            <a:endParaRPr lang="es-ES" sz="3600" b="1" dirty="0">
              <a:solidFill>
                <a:schemeClr val="bg1"/>
              </a:solidFill>
              <a:effectLst>
                <a:glow rad="101600">
                  <a:srgbClr val="000000">
                    <a:alpha val="60000"/>
                  </a:srgbClr>
                </a:glow>
                <a:innerShdw blurRad="63500" dist="50800">
                  <a:srgbClr val="00CC99">
                    <a:lumMod val="60000"/>
                    <a:lumOff val="40000"/>
                  </a:srgbClr>
                </a:innerShdw>
              </a:effectLst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450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CA" sz="16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lormaster">
  <a:themeElements>
    <a:clrScheme name="1_color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7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_En blanco">
  <a:themeElements>
    <a:clrScheme name="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n blanco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4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1756</TotalTime>
  <Words>1576</Words>
  <Application>Microsoft Office PowerPoint</Application>
  <PresentationFormat>Presentación en pantalla (4:3)</PresentationFormat>
  <Paragraphs>130</Paragraphs>
  <Slides>39</Slides>
  <Notes>1</Notes>
  <HiddenSlides>0</HiddenSlides>
  <MMClips>1</MMClips>
  <ScaleCrop>false</ScaleCrop>
  <HeadingPairs>
    <vt:vector size="6" baseType="variant">
      <vt:variant>
        <vt:lpstr>Fuentes usadas</vt:lpstr>
      </vt:variant>
      <vt:variant>
        <vt:i4>28</vt:i4>
      </vt:variant>
      <vt:variant>
        <vt:lpstr>Tema</vt:lpstr>
      </vt:variant>
      <vt:variant>
        <vt:i4>9</vt:i4>
      </vt:variant>
      <vt:variant>
        <vt:lpstr>Títulos de diapositiva</vt:lpstr>
      </vt:variant>
      <vt:variant>
        <vt:i4>39</vt:i4>
      </vt:variant>
    </vt:vector>
  </HeadingPairs>
  <TitlesOfParts>
    <vt:vector size="76" baseType="lpstr">
      <vt:lpstr>Adobe Gothic Std B</vt:lpstr>
      <vt:lpstr>Algerian</vt:lpstr>
      <vt:lpstr>AR CENA</vt:lpstr>
      <vt:lpstr>Arial</vt:lpstr>
      <vt:lpstr>Arial Black</vt:lpstr>
      <vt:lpstr>Arial Narrow</vt:lpstr>
      <vt:lpstr>Arial Rounded MT Bold</vt:lpstr>
      <vt:lpstr>Bauhaus 93</vt:lpstr>
      <vt:lpstr>Britannic Bold</vt:lpstr>
      <vt:lpstr>Calibri</vt:lpstr>
      <vt:lpstr>Calibri Light</vt:lpstr>
      <vt:lpstr>Clarendon Blk BT</vt:lpstr>
      <vt:lpstr>Comic Sans MS</vt:lpstr>
      <vt:lpstr>Eras Bold ITC</vt:lpstr>
      <vt:lpstr>Franklin Gothic Book</vt:lpstr>
      <vt:lpstr>Franklin Gothic Demi</vt:lpstr>
      <vt:lpstr>Georgia</vt:lpstr>
      <vt:lpstr>Goudy Old Style</vt:lpstr>
      <vt:lpstr>Kristen ITC</vt:lpstr>
      <vt:lpstr>Poor Richard</vt:lpstr>
      <vt:lpstr>Script MT Bold</vt:lpstr>
      <vt:lpstr>Swis721 Blk BT</vt:lpstr>
      <vt:lpstr>Tahoma</vt:lpstr>
      <vt:lpstr>Tekton Pro</vt:lpstr>
      <vt:lpstr>Times</vt:lpstr>
      <vt:lpstr>Times New Roman</vt:lpstr>
      <vt:lpstr>Verdana</vt:lpstr>
      <vt:lpstr>Wingdings</vt:lpstr>
      <vt:lpstr>Modèle par défaut</vt:lpstr>
      <vt:lpstr>1_colormaster</vt:lpstr>
      <vt:lpstr>2_Default Design</vt:lpstr>
      <vt:lpstr>2_Diseño predeterminado</vt:lpstr>
      <vt:lpstr>1_Diseño predeterminado</vt:lpstr>
      <vt:lpstr>3_Diseño predeterminado</vt:lpstr>
      <vt:lpstr>7_Diseño predeterminado</vt:lpstr>
      <vt:lpstr>1_En blanco</vt:lpstr>
      <vt:lpstr>4_Diseño predeterminado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Usuario de Windows</cp:lastModifiedBy>
  <cp:revision>288</cp:revision>
  <dcterms:created xsi:type="dcterms:W3CDTF">2015-04-05T23:56:35Z</dcterms:created>
  <dcterms:modified xsi:type="dcterms:W3CDTF">2021-04-05T15:37:08Z</dcterms:modified>
</cp:coreProperties>
</file>