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36"/>
  </p:notesMasterIdLst>
  <p:sldIdLst>
    <p:sldId id="28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0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001B"/>
    <a:srgbClr val="800000"/>
    <a:srgbClr val="8A0020"/>
    <a:srgbClr val="E1CC5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93B80-D302-47D8-9E85-BCB29131C366}" type="datetimeFigureOut">
              <a:rPr lang="es-PE" smtClean="0"/>
              <a:t>22/03/2021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841E1-AEDD-46A2-9561-AE2D16BFD0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953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53D219-469A-4948-9795-15B19F35DCB0}" type="slidenum">
              <a:rPr lang="es-ES" sz="1200" smtClean="0">
                <a:solidFill>
                  <a:srgbClr val="000000"/>
                </a:solidFill>
              </a:rPr>
              <a:pPr eaLnBrk="1" hangingPunct="1"/>
              <a:t>30</a:t>
            </a:fld>
            <a:endParaRPr lang="es-ES" sz="1200" smtClean="0">
              <a:solidFill>
                <a:srgbClr val="000000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6335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03E16-91F1-44B9-843A-A2056E80200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1971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846A-7AD3-47F7-82BA-A6F2AAF30B7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4769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8DD6D-7028-4BDA-9F08-177F1C03220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7363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642A0-58D5-4A9E-BB0D-58FE388457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5647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446D-555D-463D-B595-0134071803A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50205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B18C-69BA-474C-910D-5432647AAA0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74441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282C-F13D-41FC-8A5E-03422AC4AE8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2788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39899-C8AC-4493-9288-34896AE8702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8329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FDBE-B4BD-4F88-AE28-D294229208C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48400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F5DB0-D2AF-4283-B2A9-EC1EEC7BD25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90644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0523-D1AE-478D-A5AD-15F6B16583B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6445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1EC3-BE09-4A60-A530-CC550A88CA6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71113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987C-8918-4CD6-9B55-847FA98BF5D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78534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7193B-4A40-40C0-87DD-C1443502D8A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7896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8CE8E-AF91-40A7-96FC-98456FDCB8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5499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069B6-B970-41BB-A95C-56F4E4B5C400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12156"/>
      </p:ext>
    </p:extLst>
  </p:cSld>
  <p:clrMapOvr>
    <a:masterClrMapping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F7838-1888-451A-B9D4-FBD203FA8C2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40409"/>
      </p:ext>
    </p:extLst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02CF5-4342-4C85-A121-B292EF87D69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51051"/>
      </p:ext>
    </p:extLst>
  </p:cSld>
  <p:clrMapOvr>
    <a:masterClrMapping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0B5F9-1FF3-443F-8A78-24D90742EAC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1215"/>
      </p:ext>
    </p:extLst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C017D-2061-403D-972C-4D4419669A1D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87277"/>
      </p:ext>
    </p:extLst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DBEF6-B802-4AF3-BE75-C97E1069C170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17284"/>
      </p:ext>
    </p:extLst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48586-8E3B-4622-8A33-B90BAC2A1D8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05955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29D6-B7B5-4CD8-B1A3-9A6501C7241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37085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B9747-FA70-4278-8645-15FDF8FDD517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91714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8CAD9-E5F1-4CC1-92E8-76731F7AFC9C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11695"/>
      </p:ext>
    </p:extLst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02BD-2B5D-423C-99C6-5A3F1C029C0D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35170"/>
      </p:ext>
    </p:extLst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D64BD-C003-49F9-B6ED-F6E4526B04B0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5940"/>
      </p:ext>
    </p:extLst>
  </p:cSld>
  <p:clrMapOvr>
    <a:masterClrMapping/>
  </p:clrMapOvr>
  <p:transition spd="slow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84D92-D463-4E97-B89C-625A53E33D0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40947"/>
      </p:ext>
    </p:extLst>
  </p:cSld>
  <p:clrMapOvr>
    <a:masterClrMapping/>
  </p:clrMapOvr>
  <p:transition advClick="0" advTm="5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C156-05C8-4FDB-A78A-EF8D3C03EA3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53024"/>
      </p:ext>
    </p:extLst>
  </p:cSld>
  <p:clrMapOvr>
    <a:masterClrMapping/>
  </p:clrMapOvr>
  <p:transition advClick="0" advTm="5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4915-B061-422E-A7B7-6E2E87022DC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30640"/>
      </p:ext>
    </p:extLst>
  </p:cSld>
  <p:clrMapOvr>
    <a:masterClrMapping/>
  </p:clrMapOvr>
  <p:transition advClick="0" advTm="5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20067-2B0A-42A5-8B76-A5845B49F18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59365"/>
      </p:ext>
    </p:extLst>
  </p:cSld>
  <p:clrMapOvr>
    <a:masterClrMapping/>
  </p:clrMapOvr>
  <p:transition advClick="0" advTm="5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EE011-13A9-4EEB-92C1-3EE9772B96D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56347"/>
      </p:ext>
    </p:extLst>
  </p:cSld>
  <p:clrMapOvr>
    <a:masterClrMapping/>
  </p:clrMapOvr>
  <p:transition advClick="0" advTm="5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D94B3-7AD0-4982-A7F7-9BA0FF2057C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35652"/>
      </p:ext>
    </p:extLst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9139B-2C59-4C19-856A-F4E03572428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85782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3EC6-C071-4C12-985F-042523C39E3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19202"/>
      </p:ext>
    </p:extLst>
  </p:cSld>
  <p:clrMapOvr>
    <a:masterClrMapping/>
  </p:clrMapOvr>
  <p:transition advClick="0" advTm="5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6A7A-4836-48B3-8C15-E52898B2D13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33507"/>
      </p:ext>
    </p:extLst>
  </p:cSld>
  <p:clrMapOvr>
    <a:masterClrMapping/>
  </p:clrMapOvr>
  <p:transition advClick="0" advTm="5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E85F9-2D5B-45E4-AEA7-D6716786B71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47237"/>
      </p:ext>
    </p:extLst>
  </p:cSld>
  <p:clrMapOvr>
    <a:masterClrMapping/>
  </p:clrMapOvr>
  <p:transition advClick="0" advTm="5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0799C-4968-41DD-A547-247CD79C19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17977"/>
      </p:ext>
    </p:extLst>
  </p:cSld>
  <p:clrMapOvr>
    <a:masterClrMapping/>
  </p:clrMapOvr>
  <p:transition advClick="0" advTm="5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382DC-DF0E-45D3-91F5-089273C244D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36687"/>
      </p:ext>
    </p:extLst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07557-B10A-4CC6-9303-435B679E277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2551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181F4-57C1-4BF6-A74D-6DF9F5A791C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985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28D7-25FE-4D28-99EE-2A1C463337A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7797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6B508-3693-482E-B994-E64D05CD61D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2539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D38ED-FE9C-43E8-A9DD-C9DE8594F5A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4917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EFBDB3-25FD-4EB8-B71F-A3673FDD5992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3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59DDB3-166B-49AD-B739-B53D7764EF15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7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estilo título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/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85999B-D256-4DA2-99AA-C7888093B9D3}" type="slidenum">
              <a:rPr lang="ca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7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A2E21-9ED1-41F4-A524-FEC0B314D57D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7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http://tbn0.google.com/images?q=tbn:aUKow2g3klI65M:http://cetese.org/cetese/cuaresma.gif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cetese.org/cetese/cuaresma.gif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53. Tu reinar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3074" name="Picture 2" descr="Jesús entra en Jerusalén como Rey | La vida de Jesús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37663" y="486590"/>
            <a:ext cx="8101239" cy="57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28"/>
          <p:cNvGrpSpPr>
            <a:grpSpLocks/>
          </p:cNvGrpSpPr>
          <p:nvPr/>
        </p:nvGrpSpPr>
        <p:grpSpPr bwMode="auto">
          <a:xfrm>
            <a:off x="537665" y="438965"/>
            <a:ext cx="4369435" cy="695325"/>
            <a:chOff x="1072" y="519"/>
            <a:chExt cx="6881" cy="1095"/>
          </a:xfrm>
        </p:grpSpPr>
        <p:sp>
          <p:nvSpPr>
            <p:cNvPr id="13" name="Rectangle 129"/>
            <p:cNvSpPr>
              <a:spLocks noChangeArrowheads="1"/>
            </p:cNvSpPr>
            <p:nvPr/>
          </p:nvSpPr>
          <p:spPr bwMode="auto">
            <a:xfrm>
              <a:off x="1072" y="775"/>
              <a:ext cx="6881" cy="839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defRPr/>
              </a:pPr>
              <a:endParaRPr lang="es-P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Text Box 130"/>
            <p:cNvSpPr txBox="1">
              <a:spLocks noChangeArrowheads="1"/>
            </p:cNvSpPr>
            <p:nvPr/>
          </p:nvSpPr>
          <p:spPr bwMode="auto">
            <a:xfrm>
              <a:off x="2318" y="594"/>
              <a:ext cx="5400" cy="7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 algn="r">
                <a:defRPr/>
              </a:pPr>
              <a:r>
                <a:rPr lang="es-ES_tradnl" sz="1100" b="1" kern="0" dirty="0">
                  <a:solidFill>
                    <a:srgbClr val="C00000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 DOMINGO de RAMOS - B</a:t>
              </a:r>
              <a:endParaRPr lang="es-PE" sz="1200" kern="0" dirty="0">
                <a:solidFill>
                  <a:srgbClr val="C00000"/>
                </a:solidFill>
                <a:ea typeface="Times New Roman" panose="02020603050405020304" pitchFamily="18" charset="0"/>
              </a:endParaRPr>
            </a:p>
            <a:p>
              <a:pPr indent="19050" algn="r">
                <a:defRPr/>
              </a:pPr>
              <a:r>
                <a:rPr lang="es-ES_tradnl" sz="1100" b="1" kern="0" dirty="0">
                  <a:solidFill>
                    <a:srgbClr val="C00000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PORQUE SE HUMILLÓ, DIOS LO EXALTÓ</a:t>
              </a:r>
              <a:endParaRPr lang="es-PE" sz="1200" kern="0" dirty="0">
                <a:solidFill>
                  <a:srgbClr val="C00000"/>
                </a:solidFill>
                <a:ea typeface="Times New Roman" panose="02020603050405020304" pitchFamily="18" charset="0"/>
              </a:endParaRPr>
            </a:p>
          </p:txBody>
        </p:sp>
        <p:pic>
          <p:nvPicPr>
            <p:cNvPr id="15" name="Picture 131" descr="Ver imagen en tamaño completo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r:link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519"/>
              <a:ext cx="850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6 Rectángulo"/>
          <p:cNvSpPr/>
          <p:nvPr/>
        </p:nvSpPr>
        <p:spPr>
          <a:xfrm>
            <a:off x="5677115" y="522633"/>
            <a:ext cx="2926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Black" panose="020B0A04020102020204" pitchFamily="34" charset="0"/>
                <a:ea typeface="Adobe Gothic Std B" pitchFamily="34" charset="-128"/>
              </a:rPr>
              <a:t>Marcos 14, 1-15, 47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3579224" y="2664822"/>
            <a:ext cx="5024846" cy="2924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fromWordArt="1">
            <a:prstTxWarp prst="textCurveDow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kern="10" dirty="0">
                <a:ln w="11430"/>
                <a:solidFill>
                  <a:srgbClr val="FFFF00"/>
                </a:solidFill>
                <a:effectLst>
                  <a:outerShdw blurRad="50800" dist="38100" dir="10800000" sx="102000" sy="102000" algn="r" rotWithShape="0">
                    <a:srgbClr val="8B1346"/>
                  </a:outerShdw>
                </a:effectLst>
                <a:latin typeface="Berlin Sans FB" panose="020E0602020502020306" pitchFamily="34" charset="0"/>
              </a:rPr>
              <a:t>PORQUE SE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kern="10" dirty="0">
                <a:ln w="11430"/>
                <a:solidFill>
                  <a:srgbClr val="FFFF00"/>
                </a:solidFill>
                <a:effectLst>
                  <a:outerShdw blurRad="50800" dist="38100" dir="10800000" sx="102000" sy="102000" algn="r" rotWithShape="0">
                    <a:srgbClr val="8B1346"/>
                  </a:outerShdw>
                </a:effectLst>
                <a:latin typeface="Berlin Sans FB" panose="020E0602020502020306" pitchFamily="34" charset="0"/>
              </a:rPr>
              <a:t>HUMILLÓ,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kern="10" dirty="0">
                <a:ln w="11430"/>
                <a:solidFill>
                  <a:srgbClr val="FFFF00"/>
                </a:solidFill>
                <a:effectLst>
                  <a:outerShdw blurRad="50800" dist="38100" dir="10800000" sx="102000" sy="102000" algn="r" rotWithShape="0">
                    <a:srgbClr val="8B1346"/>
                  </a:outerShdw>
                </a:effectLst>
                <a:latin typeface="Berlin Sans FB" panose="020E0602020502020306" pitchFamily="34" charset="0"/>
              </a:rPr>
              <a:t> DIOS LO EXALTÓ</a:t>
            </a:r>
          </a:p>
        </p:txBody>
      </p:sp>
      <p:sp>
        <p:nvSpPr>
          <p:cNvPr id="18" name="5 CuadroTexto"/>
          <p:cNvSpPr txBox="1"/>
          <p:nvPr/>
        </p:nvSpPr>
        <p:spPr>
          <a:xfrm>
            <a:off x="666006" y="5916556"/>
            <a:ext cx="268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28 </a:t>
            </a: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de Marzo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2021</a:t>
            </a:r>
            <a:endParaRPr lang="es-PE" sz="24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509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786" y="522514"/>
            <a:ext cx="8168367" cy="5802237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22786" y="5185383"/>
            <a:ext cx="8133531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2400" i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Fueron, y encontraron el burrito en la calle, atado a una puerta, y lo soltaron. Algunos de los presentes les preguntaron</a:t>
            </a:r>
            <a:r>
              <a:rPr lang="es-ES" sz="2400" i="1" kern="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: -</a:t>
            </a:r>
            <a:r>
              <a:rPr lang="es-ES" sz="2400" i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 ”¿Por qué tienen que desatar el burrito?”</a:t>
            </a:r>
          </a:p>
        </p:txBody>
      </p:sp>
    </p:spTree>
    <p:extLst>
      <p:ext uri="{BB962C8B-B14F-4D97-AF65-F5344CB8AC3E}">
        <p14:creationId xmlns:p14="http://schemas.microsoft.com/office/powerpoint/2010/main" val="407318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" y="493776"/>
            <a:ext cx="8237742" cy="582719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66062" y="5120638"/>
            <a:ext cx="8141072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i="1" kern="0" dirty="0">
                <a:solidFill>
                  <a:schemeClr val="bg1"/>
                </a:solidFill>
                <a:effectLst>
                  <a:glow rad="101600">
                    <a:srgbClr val="001400">
                      <a:alpha val="60000"/>
                    </a:srgbClr>
                  </a:glow>
                </a:effectLst>
                <a:latin typeface="Comic Sans MS" pitchFamily="66" charset="0"/>
              </a:rPr>
              <a:t>Ellos les contestaron como había dicho Jesús;  y  se lo permitieron. </a:t>
            </a:r>
            <a:r>
              <a:rPr lang="es-ES" sz="2400" i="1" kern="0" dirty="0">
                <a:solidFill>
                  <a:schemeClr val="bg1"/>
                </a:solidFill>
                <a:effectLst>
                  <a:glow rad="101600">
                    <a:srgbClr val="001400">
                      <a:alpha val="60000"/>
                    </a:srgbClr>
                  </a:glow>
                </a:effectLst>
                <a:latin typeface="Comic Sans MS" pitchFamily="66" charset="0"/>
              </a:rPr>
              <a:t>Llevaron el burrito, le echaron encima sus mantos, y Jesús montó en él. </a:t>
            </a:r>
            <a:endParaRPr lang="es-PE" sz="2400" dirty="0">
              <a:solidFill>
                <a:schemeClr val="bg1"/>
              </a:solidFill>
              <a:effectLst>
                <a:glow rad="101600">
                  <a:srgbClr val="0014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500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5" y="494212"/>
            <a:ext cx="8151223" cy="581566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49945" y="5216434"/>
            <a:ext cx="8151223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2800" i="1" kern="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Muchos alfombraron el camino con sus mantos, otros con ramas cortadas en el campo. </a:t>
            </a:r>
          </a:p>
        </p:txBody>
      </p:sp>
    </p:spTree>
    <p:extLst>
      <p:ext uri="{BB962C8B-B14F-4D97-AF65-F5344CB8AC3E}">
        <p14:creationId xmlns:p14="http://schemas.microsoft.com/office/powerpoint/2010/main" val="6995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481" y="538625"/>
            <a:ext cx="8135548" cy="578379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64738" y="5522204"/>
            <a:ext cx="8400291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2400" i="1" kern="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Los que iban delante y detrás gritaban</a:t>
            </a:r>
            <a:r>
              <a:rPr lang="es-ES" sz="2400" i="1" kern="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:                                  -”¡Hosanna </a:t>
            </a:r>
            <a:r>
              <a:rPr lang="es-PE" sz="2400" i="1" kern="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en </a:t>
            </a:r>
            <a:r>
              <a:rPr lang="es-PE" sz="2400" i="1" kern="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el cielo</a:t>
            </a:r>
            <a:r>
              <a:rPr lang="es-PE" sz="2400" i="1" kern="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!”.</a:t>
            </a:r>
            <a:endParaRPr lang="es-PE" sz="2400" i="1" kern="0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1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Un burro amarrado a la puerta, VILLAR DEL PEDROSO (Cáceres)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7284" y="513806"/>
            <a:ext cx="8125162" cy="57563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8" name="WordArt 7"/>
          <p:cNvSpPr>
            <a:spLocks noChangeArrowheads="1" noChangeShapeType="1" noTextEdit="1"/>
          </p:cNvSpPr>
          <p:nvPr/>
        </p:nvSpPr>
        <p:spPr bwMode="auto">
          <a:xfrm>
            <a:off x="1370640" y="618309"/>
            <a:ext cx="4629566" cy="52251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hevron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000" b="1" kern="1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Impact"/>
              </a:rPr>
              <a:t>Preguntas para la lectura: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731455" y="1481450"/>
            <a:ext cx="4397893" cy="329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Stop">
              <a:avLst/>
            </a:prstTxWarp>
          </a:bodyPr>
          <a:lstStyle/>
          <a:p>
            <a:pPr marL="571500" indent="-5715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es-PE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10800000" sx="101000" sy="101000" algn="r" rotWithShape="0">
                    <a:srgbClr val="C00000"/>
                  </a:outerShdw>
                </a:effectLst>
                <a:latin typeface="Swis721 BlkCn BT" panose="020B0806030502040204" pitchFamily="34" charset="0"/>
              </a:rPr>
              <a:t>vv</a:t>
            </a:r>
            <a:r>
              <a:rPr lang="es-PE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10800000" sx="101000" sy="101000" algn="r" rotWithShape="0">
                    <a:srgbClr val="C00000"/>
                  </a:outerShdw>
                </a:effectLst>
                <a:latin typeface="Swis721 BlkCn BT" panose="020B0806030502040204" pitchFamily="34" charset="0"/>
              </a:rPr>
              <a:t>. 1-7: Los preparativos de la entrada. </a:t>
            </a:r>
            <a:r>
              <a:rPr lang="es-PE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10800000" sx="101000" sy="101000" algn="r" rotWithShape="0">
                    <a:srgbClr val="C00000"/>
                  </a:outerShdw>
                </a:effectLst>
                <a:latin typeface="Swis721 BlkCn BT" panose="020B0806030502040204" pitchFamily="34" charset="0"/>
              </a:rPr>
              <a:t>                     ¿</a:t>
            </a:r>
            <a:r>
              <a:rPr lang="es-PE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10800000" sx="101000" sy="101000" algn="r" rotWithShape="0">
                    <a:srgbClr val="C00000"/>
                  </a:outerShdw>
                </a:effectLst>
                <a:latin typeface="Swis721 BlkCn BT" panose="020B0806030502040204" pitchFamily="34" charset="0"/>
              </a:rPr>
              <a:t>Qué manda </a:t>
            </a:r>
            <a:r>
              <a:rPr lang="es-PE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10800000" sx="101000" sy="101000" algn="r" rotWithShape="0">
                    <a:srgbClr val="C00000"/>
                  </a:outerShdw>
                </a:effectLst>
                <a:latin typeface="Swis721 BlkCn BT" panose="020B0806030502040204" pitchFamily="34" charset="0"/>
              </a:rPr>
              <a:t>                   hacer </a:t>
            </a:r>
            <a:r>
              <a:rPr lang="es-PE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10800000" sx="101000" sy="101000" algn="r" rotWithShape="0">
                    <a:srgbClr val="C00000"/>
                  </a:outerShdw>
                </a:effectLst>
                <a:latin typeface="Swis721 BlkCn BT" panose="020B0806030502040204" pitchFamily="34" charset="0"/>
              </a:rPr>
              <a:t>Jesús </a:t>
            </a:r>
            <a:r>
              <a:rPr lang="es-PE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10800000" sx="101000" sy="101000" algn="r" rotWithShape="0">
                    <a:srgbClr val="C00000"/>
                  </a:outerShdw>
                </a:effectLst>
                <a:latin typeface="Swis721 BlkCn BT" panose="020B0806030502040204" pitchFamily="34" charset="0"/>
              </a:rPr>
              <a:t>                     a </a:t>
            </a:r>
            <a:r>
              <a:rPr lang="es-PE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10800000" sx="101000" sy="101000" algn="r" rotWithShape="0">
                    <a:srgbClr val="C00000"/>
                  </a:outerShdw>
                </a:effectLst>
                <a:latin typeface="Swis721 BlkCn BT" panose="020B0806030502040204" pitchFamily="34" charset="0"/>
              </a:rPr>
              <a:t>sus discípulos?  </a:t>
            </a:r>
            <a:endParaRPr lang="es-ES" sz="4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10800000" sx="101000" sy="101000" algn="r" rotWithShape="0">
                  <a:srgbClr val="C00000"/>
                </a:outerShdw>
              </a:effectLst>
              <a:latin typeface="Swis721 BlkCn BT" panose="020B08060305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9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4" y="476108"/>
            <a:ext cx="8144509" cy="5791200"/>
          </a:xfrm>
          <a:prstGeom prst="rect">
            <a:avLst/>
          </a:prstGeom>
        </p:spPr>
      </p:pic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395536" y="437048"/>
            <a:ext cx="8382905" cy="1804949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457200" indent="-4572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es-PE" sz="2800" b="1" i="1" dirty="0">
                <a:solidFill>
                  <a:schemeClr val="bg1"/>
                </a:solidFill>
              </a:rPr>
              <a:t>Lee Zacarías 9,9-10: cumplimiento de las promesas del Antiguo Testamento. 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2800" b="1" dirty="0">
                <a:solidFill>
                  <a:srgbClr val="FFFFCC"/>
                </a:solidFill>
                <a:effectLst>
                  <a:glow rad="139700">
                    <a:srgbClr val="360000"/>
                  </a:glow>
                </a:effectLst>
                <a:latin typeface="Tekton Pro" panose="020F0603020208020904" pitchFamily="34" charset="0"/>
              </a:rPr>
              <a:t>¿Qué significado tiene este modo de entrar en Jerusalén? ¿Qué indica acerca de Jesús?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</a:pPr>
            <a:endParaRPr lang="es-ES_tradnl" sz="2800" b="1" dirty="0">
              <a:solidFill>
                <a:srgbClr val="FFFFCC"/>
              </a:solidFill>
              <a:effectLst>
                <a:glow rad="139700">
                  <a:srgbClr val="360000"/>
                </a:glow>
              </a:effectLst>
              <a:latin typeface="Tekton Pro" panose="020F06030202080209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</a:pPr>
            <a:endParaRPr lang="es-ES_tradnl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44880" y="1568891"/>
            <a:ext cx="7272808" cy="67310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</a:pPr>
            <a:endParaRPr lang="es-ES_tradnl" sz="3600" b="1" dirty="0">
              <a:solidFill>
                <a:srgbClr val="FFFFCC"/>
              </a:solidFill>
              <a:effectLst>
                <a:glow rad="139700">
                  <a:srgbClr val="360000"/>
                </a:glow>
              </a:effectLst>
              <a:latin typeface="Tekton Pro" panose="020F06030202080209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95536" y="4501418"/>
            <a:ext cx="8136904" cy="108012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</a:pPr>
            <a:endParaRPr lang="es-ES_tradnl" sz="3600" b="1" dirty="0">
              <a:solidFill>
                <a:srgbClr val="FFFFCC"/>
              </a:solidFill>
              <a:effectLst>
                <a:glow rad="139700">
                  <a:srgbClr val="360000"/>
                </a:glow>
              </a:effectLst>
              <a:latin typeface="Tempus Sans ITC" panose="04020404030D07020202" pitchFamily="82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27067" y="2620232"/>
            <a:ext cx="3342737" cy="2599512"/>
          </a:xfrm>
          <a:prstGeom prst="rect">
            <a:avLst/>
          </a:prstGeom>
          <a:noFill/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1600" b="1" dirty="0">
                <a:solidFill>
                  <a:srgbClr val="000000"/>
                </a:solidFill>
                <a:latin typeface="Tekton Pro" panose="020F0603020208020904" pitchFamily="34" charset="0"/>
              </a:rPr>
              <a:t>9</a:t>
            </a:r>
            <a:r>
              <a:rPr lang="es-PE" sz="2400" b="1" dirty="0">
                <a:solidFill>
                  <a:srgbClr val="000000"/>
                </a:solidFill>
                <a:latin typeface="Tekton Pro" panose="020F0603020208020904" pitchFamily="34" charset="0"/>
              </a:rPr>
              <a:t>cumplimiento de las promesas del Antiguo Testamento. Alégrate , ciudad de Sion: grita de Jubilo, Jerusalén; mira a tu rey que está llegando: justo, victorioso, humilde, cabalgando un burro, una cría de burra. </a:t>
            </a:r>
            <a:endParaRPr lang="es-ES_tradnl" sz="3600" b="1" i="1" dirty="0">
              <a:solidFill>
                <a:srgbClr val="000000"/>
              </a:solidFill>
              <a:latin typeface="Tekton Pro" panose="020F06030202080209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769804" y="2712539"/>
            <a:ext cx="3330588" cy="2700485"/>
          </a:xfrm>
          <a:prstGeom prst="rect">
            <a:avLst/>
          </a:prstGeom>
          <a:noFill/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2400" b="1" dirty="0">
                <a:solidFill>
                  <a:srgbClr val="000000"/>
                </a:solidFill>
                <a:latin typeface="Tekton Pro" panose="020F0603020208020904" pitchFamily="34" charset="0"/>
              </a:rPr>
              <a:t> </a:t>
            </a:r>
            <a:r>
              <a:rPr lang="es-PE" sz="1600" b="1" dirty="0">
                <a:solidFill>
                  <a:srgbClr val="000000"/>
                </a:solidFill>
                <a:latin typeface="Tekton Pro" panose="020F0603020208020904" pitchFamily="34" charset="0"/>
              </a:rPr>
              <a:t>10</a:t>
            </a:r>
            <a:r>
              <a:rPr lang="es-PE" sz="2400" b="1" dirty="0">
                <a:solidFill>
                  <a:srgbClr val="000000"/>
                </a:solidFill>
                <a:latin typeface="Tekton Pro" panose="020F0603020208020904" pitchFamily="34" charset="0"/>
              </a:rPr>
              <a:t> Destruirá los carros de Efraín y los caballos de Jerusalén; destruirán los arcos de guerra proclamaran la paz a las naciones; dominará de mar a mar, del Gran Río al confín de la guerra.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</a:pPr>
            <a:endParaRPr lang="es-ES_tradnl" sz="3600" b="1" i="1" dirty="0">
              <a:solidFill>
                <a:srgbClr val="000000"/>
              </a:solidFill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6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/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73" y="507644"/>
            <a:ext cx="8144273" cy="5823487"/>
          </a:xfrm>
          <a:prstGeom prst="rect">
            <a:avLst/>
          </a:prstGeom>
        </p:spPr>
      </p:pic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538173" y="3840480"/>
            <a:ext cx="7901013" cy="239485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prstTxWarp prst="textInflateTop">
              <a:avLst/>
            </a:prstTxWarp>
          </a:bodyPr>
          <a:lstStyle/>
          <a:p>
            <a:pPr marL="457200" indent="-4572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es-PE" sz="3200" b="1" dirty="0"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Según Marcos, ¿cómo reaccionan los discípulos y la gente en este pasaje? </a:t>
            </a:r>
            <a:r>
              <a:rPr lang="es-PE" sz="3200" b="1" dirty="0" smtClean="0"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¿</a:t>
            </a:r>
            <a:r>
              <a:rPr lang="es-PE" sz="3200" b="1" dirty="0"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cuáles son sus expectativas? 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</a:pPr>
            <a:endParaRPr lang="es-PE" sz="3200" b="1" dirty="0">
              <a:solidFill>
                <a:srgbClr val="FFFFFF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</a:pPr>
            <a:endParaRPr lang="es-ES_tradnl" sz="3200" b="1" dirty="0">
              <a:solidFill>
                <a:srgbClr val="FFFFFF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386420" y="1052736"/>
            <a:ext cx="3218028" cy="15841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</a:pPr>
            <a:endParaRPr lang="es-ES_tradnl" sz="3600" b="1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4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504659" y="496389"/>
            <a:ext cx="8186492" cy="580188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68463" y="634344"/>
            <a:ext cx="6189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MEDITATIO </a:t>
            </a:r>
            <a:r>
              <a:rPr lang="es-PE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PE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¿Qué ME dice el texto? 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3021873" y="1567218"/>
            <a:ext cx="5490135" cy="366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Entusiasmarse </a:t>
            </a:r>
            <a:r>
              <a:rPr lang="es-PE" sz="28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con Jesús es fácil, pues su figura no deja indiferente, pero ir detrás de él pase lo que pase y mantener la fidelidad cuesta más. Meditemos sobre la calidad de nuestro seguimiento.</a:t>
            </a:r>
            <a:endParaRPr lang="es-ES" sz="2800" b="1" i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59992" y="1190341"/>
            <a:ext cx="2005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Motivación: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2183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3" y="505570"/>
            <a:ext cx="8138356" cy="5808143"/>
          </a:xfrm>
          <a:prstGeom prst="rect">
            <a:avLst/>
          </a:prstGeom>
        </p:spPr>
      </p:pic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624246" y="623827"/>
            <a:ext cx="3360671" cy="13933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i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•</a:t>
            </a:r>
            <a:r>
              <a:rPr lang="es-PE" sz="2800" b="1" i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	Israel esperaba un Mesías poderoso, </a:t>
            </a:r>
            <a:r>
              <a:rPr lang="es-PE" sz="2800" b="1" i="1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que lo liberase y lo colocara a la cabeza de las acciones…</a:t>
            </a:r>
            <a:endParaRPr lang="es-ES_tradnl" sz="2800" b="1" i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1838" y="4359546"/>
            <a:ext cx="7988531" cy="119445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b="1" i="1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¿</a:t>
            </a:r>
            <a:r>
              <a:rPr lang="es-PE" sz="2800" b="1" i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Cuál es la imagen de Dios y de su Enviado que manifiesta el texto leído? </a:t>
            </a:r>
            <a:endParaRPr lang="es-PE" sz="2800" b="1" i="1" dirty="0" smtClean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b="1" i="1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¿</a:t>
            </a:r>
            <a:r>
              <a:rPr lang="es-PE" sz="2800" b="1" i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Cómo es el Reino de Dios que espero?</a:t>
            </a:r>
            <a:endParaRPr lang="es-ES_tradnl" sz="2800" b="1" i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3" name="Conector recto de flecha 2"/>
          <p:cNvCxnSpPr/>
          <p:nvPr/>
        </p:nvCxnSpPr>
        <p:spPr bwMode="auto">
          <a:xfrm>
            <a:off x="4345577" y="505571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4172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50" y="499038"/>
            <a:ext cx="8138595" cy="5797259"/>
          </a:xfrm>
          <a:prstGeom prst="rect">
            <a:avLst/>
          </a:prstGeom>
        </p:spPr>
      </p:pic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467546" y="499038"/>
            <a:ext cx="8119106" cy="139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2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Tu Rey viene a ti humilde y sentado en un asno</a:t>
            </a:r>
            <a:r>
              <a:rPr lang="es-PE" sz="2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r>
              <a:rPr lang="es-PE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</a:t>
            </a:r>
            <a:r>
              <a:rPr lang="es-PE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Qué consecuencias tiene para tu vida seguir a un Mesías humilde y pacífico como Jesús</a:t>
            </a:r>
            <a:r>
              <a:rPr lang="es-PE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? </a:t>
            </a:r>
            <a:endParaRPr lang="es-PE" sz="2000" b="1" dirty="0">
              <a:solidFill>
                <a:srgbClr val="FFFF21"/>
              </a:solidFill>
              <a:effectLst>
                <a:glow rad="101600">
                  <a:srgbClr val="C0000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2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63500" dir="13500000" algn="br" rotWithShape="0">
                    <a:prstClr val="black"/>
                  </a:outerShdw>
                </a:effectLst>
                <a:latin typeface="Arial Black" panose="020B0A04020102020204" pitchFamily="34" charset="0"/>
              </a:rPr>
              <a:t>			</a:t>
            </a:r>
            <a:endParaRPr lang="es-ES_tradnl" sz="2000" b="1" i="1" dirty="0"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50800" dist="63500" dir="13500000" algn="br" rotWithShape="0">
                  <a:prstClr val="black"/>
                </a:outerShdw>
              </a:effectLst>
              <a:latin typeface="Arial Black" panose="020B0A04020102020204" pitchFamily="34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2800" b="1" dirty="0"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50800" dist="76200" dir="13500000" algn="br" rotWithShape="0">
                  <a:prstClr val="black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48353" y="1832581"/>
            <a:ext cx="3522018" cy="133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</a:t>
            </a:r>
            <a:r>
              <a:rPr lang="es-PE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La paz y la humildad son valores importantes </a:t>
            </a:r>
            <a:r>
              <a:rPr lang="es-PE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             en </a:t>
            </a:r>
            <a:r>
              <a:rPr lang="es-PE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tu vida</a:t>
            </a:r>
            <a:r>
              <a:rPr lang="es-PE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  <a:endParaRPr lang="es-ES_tradnl" sz="2800" b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140453" y="2062225"/>
            <a:ext cx="3541992" cy="107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</a:t>
            </a:r>
            <a:r>
              <a:rPr lang="es-E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Cómo puedes favorecerlos </a:t>
            </a:r>
            <a:r>
              <a:rPr lang="es-E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 </a:t>
            </a:r>
            <a:r>
              <a:rPr lang="es-E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tus ambientes?</a:t>
            </a:r>
            <a:endParaRPr lang="es-PE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4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dir="13500000" algn="br" rotWithShape="0">
                  <a:prstClr val="black"/>
                </a:outerShdw>
              </a:effectLst>
              <a:latin typeface="Arial Black" panose="020B0A04020102020204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dir="13500000" algn="br" rotWithShape="0">
                    <a:prstClr val="black"/>
                  </a:outerShdw>
                </a:effectLst>
                <a:latin typeface="Arial Black" panose="020B0A04020102020204" pitchFamily="34" charset="0"/>
              </a:rPr>
              <a:t>			</a:t>
            </a:r>
            <a:endParaRPr lang="es-ES_tradnl" sz="2400" b="1" i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dir="13500000" algn="br" rotWithShape="0">
                  <a:prstClr val="black"/>
                </a:outerShdw>
              </a:effectLst>
              <a:latin typeface="Arial Black" panose="020B0A04020102020204" pitchFamily="34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3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76200" dir="13500000" algn="br" rotWithShape="0">
                  <a:prstClr val="black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8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1" y="504661"/>
            <a:ext cx="8125477" cy="57829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CuadroTexto 1"/>
          <p:cNvSpPr txBox="1"/>
          <p:nvPr/>
        </p:nvSpPr>
        <p:spPr>
          <a:xfrm>
            <a:off x="2933887" y="5364156"/>
            <a:ext cx="2334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“¡HOSANNA!”</a:t>
            </a:r>
            <a:endParaRPr lang="en-US" sz="24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95914" y="5810432"/>
            <a:ext cx="7411766" cy="461665"/>
          </a:xfrm>
          <a:prstGeom prst="rect">
            <a:avLst/>
          </a:prstGeom>
          <a:noFill/>
          <a:effectLst>
            <a:glow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400" b="1" u="sng" dirty="0">
                <a:solidFill>
                  <a:srgbClr val="FFFF00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Cantos </a:t>
            </a:r>
            <a:r>
              <a:rPr lang="es-ES_tradnl" sz="2400" b="1" u="sng" dirty="0" smtClean="0">
                <a:solidFill>
                  <a:srgbClr val="FFFF00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sugeridos</a:t>
            </a:r>
            <a:r>
              <a:rPr lang="es-ES_tradnl" sz="2400" b="1" dirty="0" smtClean="0">
                <a:solidFill>
                  <a:srgbClr val="FFFF00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 :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Hosanna </a:t>
            </a:r>
            <a:r>
              <a:rPr lang="es-PE" sz="2400" b="1" dirty="0">
                <a:solidFill>
                  <a:srgbClr val="FFFFFF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al rey de los cielos; Tú reinarás</a:t>
            </a:r>
            <a:endParaRPr lang="es-ES_tradnl" sz="1400" b="1" dirty="0">
              <a:solidFill>
                <a:srgbClr val="000000">
                  <a:lumMod val="10000"/>
                  <a:lumOff val="90000"/>
                </a:srgbClr>
              </a:solidFill>
              <a:effectLst>
                <a:glow rad="762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14" name="11 CuadroTexto"/>
          <p:cNvSpPr txBox="1"/>
          <p:nvPr/>
        </p:nvSpPr>
        <p:spPr>
          <a:xfrm>
            <a:off x="739602" y="504661"/>
            <a:ext cx="7411766" cy="830997"/>
          </a:xfrm>
          <a:prstGeom prst="rect">
            <a:avLst/>
          </a:prstGeom>
          <a:noFill/>
          <a:effectLst>
            <a:glow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400" b="1" u="sng" dirty="0" smtClean="0">
                <a:solidFill>
                  <a:srgbClr val="FFFF00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Ambientación</a:t>
            </a:r>
            <a:r>
              <a:rPr lang="es-ES_tradnl" sz="2400" b="1" dirty="0" smtClean="0">
                <a:solidFill>
                  <a:srgbClr val="FFFF00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 : Una cruz desnuda, adornada con palmas o ramos de olivo, y sobre ella un cartel: </a:t>
            </a:r>
            <a:r>
              <a:rPr lang="es-ES_tradnl" sz="2400" b="1" dirty="0">
                <a:solidFill>
                  <a:srgbClr val="FFFF00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“¡HOSANNA!”.</a:t>
            </a:r>
            <a:endParaRPr lang="es-ES_tradnl" sz="1400" b="1" dirty="0">
              <a:solidFill>
                <a:srgbClr val="000000">
                  <a:lumMod val="10000"/>
                  <a:lumOff val="90000"/>
                </a:srgbClr>
              </a:solidFill>
              <a:effectLst>
                <a:glow rad="762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556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6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7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8" y="347906"/>
            <a:ext cx="8266836" cy="5991933"/>
          </a:xfrm>
          <a:prstGeom prst="rect">
            <a:avLst/>
          </a:prstGeom>
        </p:spPr>
      </p:pic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583163" y="4946123"/>
            <a:ext cx="5472608" cy="57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wis721 BlkCn BT" panose="020B0806030502040204" pitchFamily="34" charset="0"/>
              </a:rPr>
              <a:t>   </a:t>
            </a:r>
            <a:r>
              <a:rPr lang="es-PE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wis721 BlkCn BT" panose="020B0806030502040204" pitchFamily="34" charset="0"/>
              </a:rPr>
              <a:t>¿ o </a:t>
            </a: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wis721 BlkCn BT" panose="020B0806030502040204" pitchFamily="34" charset="0"/>
              </a:rPr>
              <a:t>la fidelidad </a:t>
            </a:r>
            <a:r>
              <a:rPr lang="es-PE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wis721 BlkCn BT" panose="020B0806030502040204" pitchFamily="34" charset="0"/>
              </a:rPr>
              <a:t>constante ?</a:t>
            </a:r>
            <a:endParaRPr lang="es-E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wis721 BlkCn BT" panose="020B0806030502040204" pitchFamily="34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wis721 BlkCn BT" panose="020B0806030502040204" pitchFamily="34" charset="0"/>
            </a:endParaRPr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4850673" y="669195"/>
            <a:ext cx="3791245" cy="209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Swis721 Hv BT" panose="020B0804020202020204" pitchFamily="34" charset="0"/>
              </a:rPr>
              <a:t>¿han abundado los entusiasmos pasajeros, temporales, como los de la muchedumbre que aclama a Jesús? </a:t>
            </a:r>
            <a:endParaRPr lang="es-ES" sz="24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Swis721 Hv BT" panose="020B0804020202020204" pitchFamily="34" charset="0"/>
            </a:endParaRPr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583163" y="492047"/>
            <a:ext cx="4752528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3200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PE" sz="3200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Hosanna. </a:t>
            </a:r>
            <a:r>
              <a:rPr lang="es-PE" sz="32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 tu historia de seguimiento,</a:t>
            </a:r>
            <a:endParaRPr lang="es-ES" sz="320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38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7" grpId="0"/>
      <p:bldP spid="152586" grpId="0"/>
      <p:bldP spid="1525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3" y="478102"/>
            <a:ext cx="8128841" cy="5829517"/>
          </a:xfrm>
          <a:prstGeom prst="rect">
            <a:avLst/>
          </a:prstGeom>
        </p:spPr>
      </p:pic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410289" y="2700048"/>
            <a:ext cx="3685528" cy="349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800" dirty="0" smtClean="0"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 </a:t>
            </a:r>
            <a:r>
              <a:rPr lang="es-PE" sz="2800" i="1" dirty="0" smtClean="0"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No </a:t>
            </a:r>
            <a:r>
              <a:rPr lang="es-PE" sz="2800" i="1" dirty="0"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es fácil seguir a </a:t>
            </a:r>
            <a:r>
              <a:rPr lang="es-PE" sz="2800" i="1" dirty="0" smtClean="0"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                un </a:t>
            </a:r>
            <a:r>
              <a:rPr lang="es-PE" sz="2800" i="1" dirty="0"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Mesías pacífico, humilde, cuando vivimos en una sociedad que piensa y actúa distinto. Por eso elevemos nuestra voz al Padre, cuya fuerza y poder reside en el amor que nos tiene. </a:t>
            </a:r>
            <a:endParaRPr lang="es-ES_tradnl" sz="2800" i="1" dirty="0">
              <a:solidFill>
                <a:srgbClr val="FFFF00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2949" name="WordArt 8" descr="Bolsa de papel"/>
          <p:cNvSpPr>
            <a:spLocks noChangeArrowheads="1" noChangeShapeType="1" noTextEdit="1"/>
          </p:cNvSpPr>
          <p:nvPr/>
        </p:nvSpPr>
        <p:spPr bwMode="auto">
          <a:xfrm>
            <a:off x="6309496" y="1176661"/>
            <a:ext cx="2276475" cy="523875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3600" kern="10" dirty="0">
              <a:solidFill>
                <a:srgbClr val="FFFFCC"/>
              </a:solidFill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7544" y="5085184"/>
            <a:ext cx="811842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32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76200" dist="38100" dir="10800000" algn="r" rotWithShape="0">
                  <a:srgbClr val="C00000"/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48940" y="644953"/>
            <a:ext cx="8031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ORATIO ¿Qué le digo al Señor motivado por su Palabra?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97919" y="1357092"/>
            <a:ext cx="2440290" cy="42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3200" b="1" dirty="0"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ES_tradnl" sz="2800" b="1" dirty="0"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ES_tradnl" sz="2800" b="1" u="sng" dirty="0"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Motivación</a:t>
            </a:r>
            <a:r>
              <a:rPr lang="es-ES_tradnl" sz="3200" b="1" dirty="0"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: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3200" b="1" dirty="0"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627557" y="3845930"/>
            <a:ext cx="2940945" cy="10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800" dirty="0" smtClean="0"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PE" sz="2800" i="1" dirty="0"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Que Él nos configure a imagen de su Hijo.</a:t>
            </a:r>
            <a:endParaRPr lang="es-ES_tradnl" sz="2800" i="1" dirty="0">
              <a:solidFill>
                <a:srgbClr val="FFFF00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2800" dirty="0">
              <a:solidFill>
                <a:srgbClr val="FFFF00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41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40"/>
                            </p:stCondLst>
                            <p:childTnLst>
                              <p:par>
                                <p:cTn id="11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9" grpId="0"/>
      <p:bldP spid="8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santo evangelio de domingo de ra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81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476672"/>
            <a:ext cx="8018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/>
              </a:rPr>
              <a:t>• Luego de un tiempo de oración personal, podemos compartir en voz alta nuestra </a:t>
            </a:r>
            <a:r>
              <a:rPr lang="es-PE" sz="2000" b="1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/>
              </a:rPr>
              <a:t>oración.</a:t>
            </a:r>
            <a:endParaRPr lang="es-PE" sz="2000" b="1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672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0" y="514453"/>
            <a:ext cx="8151226" cy="57905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32272" y="219021"/>
            <a:ext cx="2982912" cy="10156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Salmo</a:t>
            </a:r>
            <a:r>
              <a:rPr lang="ca-E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ca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21</a:t>
            </a:r>
            <a:endParaRPr lang="ca-ES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123728" y="5230625"/>
            <a:ext cx="5616624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Dios</a:t>
            </a:r>
            <a:r>
              <a:rPr lang="ca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ca-E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mío</a:t>
            </a:r>
            <a:r>
              <a:rPr lang="ca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ca-E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Dios</a:t>
            </a:r>
            <a:r>
              <a:rPr lang="ca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ca-E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mío</a:t>
            </a:r>
            <a:r>
              <a:rPr lang="ca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¿por </a:t>
            </a:r>
            <a:r>
              <a:rPr lang="ca-E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qué</a:t>
            </a:r>
            <a:r>
              <a:rPr lang="ca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 me has </a:t>
            </a:r>
            <a:r>
              <a:rPr lang="ca-E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abandonado</a:t>
            </a:r>
            <a:r>
              <a:rPr lang="ca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345578" y="2063363"/>
            <a:ext cx="4249783" cy="30469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Al verme, se burlan de </a:t>
            </a:r>
            <a:r>
              <a:rPr lang="es-ES" sz="3200" b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mí, </a:t>
            </a:r>
            <a:r>
              <a:rPr lang="es-ES" sz="32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hacen muecas, menean la cabeza: “Acudió al Señor, que lo ponga a salvo; que lo libre, si tanto lo quiere”.</a:t>
            </a:r>
            <a:endParaRPr lang="ca-ES" sz="32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0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7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Reenactment De Jesucristo Crucifixión Con La Mano Humana Clavada A La Cruz  De Madera En Close Up Fotos, Retratos, Imágenes Y Fotografía De Archivo  Libres De Derecho. Image 86801327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4824"/>
            <a:ext cx="8120706" cy="57653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68437" y="4527443"/>
            <a:ext cx="5264778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Dios</a:t>
            </a:r>
            <a:r>
              <a:rPr lang="ca-ES" sz="36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ca-ES" sz="36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mío</a:t>
            </a:r>
            <a:r>
              <a:rPr lang="ca-ES" sz="36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ca-ES" sz="36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Dios</a:t>
            </a:r>
            <a:r>
              <a:rPr lang="ca-ES" sz="36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ca-ES" sz="36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mío</a:t>
            </a:r>
            <a:r>
              <a:rPr lang="ca-ES" sz="36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¿por </a:t>
            </a:r>
            <a:r>
              <a:rPr lang="ca-ES" sz="36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qué</a:t>
            </a:r>
            <a:r>
              <a:rPr lang="ca-ES" sz="36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me has </a:t>
            </a:r>
            <a:r>
              <a:rPr lang="ca-ES" sz="36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abandonado</a:t>
            </a:r>
            <a:r>
              <a:rPr lang="ca-ES" sz="36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441325" y="2360613"/>
            <a:ext cx="184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300826" y="504824"/>
            <a:ext cx="5445355" cy="25545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ES" sz="32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Me acorrala una jauría de mastines, me cerca una banda de malhechores; me taladran las manos y los pies, puedo contar mis huesos</a:t>
            </a:r>
            <a:r>
              <a:rPr lang="ca-ES" sz="32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857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7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os soldados echaron suertes para Confecciones Jesú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9275" y="487680"/>
            <a:ext cx="8124462" cy="581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65125" y="379413"/>
            <a:ext cx="184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86111" y="5104676"/>
            <a:ext cx="7389223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b="1" dirty="0" err="1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Dios</a:t>
            </a:r>
            <a:r>
              <a:rPr lang="ca-ES" sz="36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ca-ES" sz="3600" b="1" dirty="0" err="1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mío</a:t>
            </a:r>
            <a:r>
              <a:rPr lang="ca-ES" sz="36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ca-ES" sz="3600" b="1" dirty="0" err="1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Dios</a:t>
            </a:r>
            <a:r>
              <a:rPr lang="ca-ES" sz="36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ca-ES" sz="3600" b="1" dirty="0" err="1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mío</a:t>
            </a:r>
            <a:r>
              <a:rPr lang="ca-ES" sz="36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¿por </a:t>
            </a:r>
            <a:r>
              <a:rPr lang="ca-ES" sz="3600" b="1" dirty="0" err="1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qué</a:t>
            </a:r>
            <a:r>
              <a:rPr lang="ca-ES" sz="36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me has </a:t>
            </a:r>
            <a:r>
              <a:rPr lang="ca-ES" sz="3600" b="1" dirty="0" err="1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abandonado</a:t>
            </a:r>
            <a:r>
              <a:rPr lang="ca-ES" sz="36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?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49275" y="388122"/>
            <a:ext cx="8216538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Se reparten mi ropa, echan a suertes mi túnica. Pero tú, Señor, no te quedes lejos; fuerza mía, ven </a:t>
            </a:r>
            <a:r>
              <a:rPr lang="es-E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                                   corriendo </a:t>
            </a:r>
            <a:r>
              <a:rPr lang="es-E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a ayudarme.</a:t>
            </a:r>
            <a:endParaRPr lang="ca-E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1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bra comentada: Cristo Crucificado, de Velázquez - YouTub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3535"/>
            <a:ext cx="8142894" cy="58075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868144" y="3284984"/>
            <a:ext cx="2638872" cy="25545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Dios</a:t>
            </a:r>
            <a:r>
              <a:rPr lang="ca-ES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ca-ES" sz="32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mío</a:t>
            </a:r>
            <a:r>
              <a:rPr lang="ca-ES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ca-ES" sz="32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             </a:t>
            </a:r>
            <a:r>
              <a:rPr lang="ca-ES" sz="3200" b="1" dirty="0" err="1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Dios</a:t>
            </a:r>
            <a:r>
              <a:rPr lang="ca-ES" sz="32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ca-ES" sz="32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mío</a:t>
            </a:r>
            <a:r>
              <a:rPr lang="ca-ES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,</a:t>
            </a:r>
            <a:br>
              <a:rPr lang="ca-ES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</a:br>
            <a:r>
              <a:rPr lang="ca-ES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¿por </a:t>
            </a:r>
            <a:r>
              <a:rPr lang="ca-ES" sz="32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qué</a:t>
            </a:r>
            <a:r>
              <a:rPr lang="ca-ES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 me has </a:t>
            </a:r>
            <a:r>
              <a:rPr lang="ca-ES" sz="32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abandonado</a:t>
            </a:r>
            <a:r>
              <a:rPr lang="ca-ES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?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9552" y="2625874"/>
            <a:ext cx="3456384" cy="3539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000" b="1" dirty="0">
                <a:solidFill>
                  <a:schemeClr val="bg1"/>
                </a:solidFill>
                <a:effectLst>
                  <a:outerShdw blurRad="50800" dist="762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50800" dist="762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Contaré tu  fama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chemeClr val="bg1"/>
                </a:solidFill>
                <a:effectLst>
                  <a:outerShdw blurRad="50800" dist="762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a mis hermanos, en medio de la asamblea te alabaré. Fieles del Señor; alábenlo linaje de Jacob, glorifíquenlo; témanlo, linaje de Israel.</a:t>
            </a:r>
          </a:p>
        </p:txBody>
      </p:sp>
    </p:spTree>
    <p:extLst>
      <p:ext uri="{BB962C8B-B14F-4D97-AF65-F5344CB8AC3E}">
        <p14:creationId xmlns:p14="http://schemas.microsoft.com/office/powerpoint/2010/main" val="32004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3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9" y="432588"/>
            <a:ext cx="8325124" cy="593337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90661" y="553100"/>
            <a:ext cx="7589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CONTEMPLATIO ¿Qué me lleva a hacer el texto?</a:t>
            </a:r>
            <a:endParaRPr kumimoji="0" lang="es-P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93363" y="1210788"/>
            <a:ext cx="8068060" cy="14714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Motivación: San Vicente contempla la humildad de Cristo, ve la humildad del Señor como algo que envuelve toda la vida de Jesús, quien nos dejó como “monumento” el crucifijo: </a:t>
            </a:r>
            <a:endParaRPr lang="es-ES_tradnl" sz="2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111927" y="2503864"/>
            <a:ext cx="6570518" cy="36471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100" dirty="0" smtClean="0">
                <a:solidFill>
                  <a:schemeClr val="bg1"/>
                </a:solidFill>
                <a:effectLst>
                  <a:glow rad="101600">
                    <a:srgbClr val="00006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“Padres, ¿qué otra cosa es  su vida (la de Jesús) sino una serie de ejercicios de humildad? Es una humillación continua, activa, pasiva; él la amó tanto que no se apartó de ella en la tierra; y no sólo la amó mientras vivía, sino incluso después de su preciosa muerte, ya que nos dejó </a:t>
            </a:r>
            <a:r>
              <a:rPr lang="es-ES" sz="2100" dirty="0">
                <a:solidFill>
                  <a:schemeClr val="bg1"/>
                </a:solidFill>
                <a:effectLst>
                  <a:glow rad="101600">
                    <a:srgbClr val="00006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un monumento inmortal de </a:t>
            </a:r>
            <a:r>
              <a:rPr lang="es-ES" sz="2100" dirty="0" smtClean="0">
                <a:solidFill>
                  <a:schemeClr val="bg1"/>
                </a:solidFill>
                <a:effectLst>
                  <a:glow rad="101600">
                    <a:srgbClr val="00006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humillaciones </a:t>
            </a:r>
            <a:r>
              <a:rPr lang="es-ES" sz="2100" dirty="0">
                <a:solidFill>
                  <a:schemeClr val="bg1"/>
                </a:solidFill>
                <a:effectLst>
                  <a:glow rad="101600">
                    <a:srgbClr val="00006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su persona divina, un Crucifijo, para que lo recordáramos como criminal y ajusticiado, y quiso que la Iglesia nos lo presentara ante los ojos en ese estado de ignominia, muerto así por nosotros…” </a:t>
            </a:r>
            <a:r>
              <a:rPr lang="es-ES" sz="2100" dirty="0" smtClean="0">
                <a:solidFill>
                  <a:schemeClr val="bg1"/>
                </a:solidFill>
                <a:effectLst>
                  <a:glow rad="101600">
                    <a:srgbClr val="00006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 smtClean="0">
                <a:solidFill>
                  <a:schemeClr val="bg1"/>
                </a:solidFill>
                <a:effectLst>
                  <a:glow rad="101600">
                    <a:srgbClr val="00006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s-ES" dirty="0">
                <a:solidFill>
                  <a:schemeClr val="bg1"/>
                </a:solidFill>
                <a:effectLst>
                  <a:glow rad="101600">
                    <a:srgbClr val="00006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Vicente de Paúl XI, </a:t>
            </a:r>
            <a:r>
              <a:rPr lang="es-ES" dirty="0" smtClean="0">
                <a:solidFill>
                  <a:schemeClr val="bg1"/>
                </a:solidFill>
                <a:effectLst>
                  <a:glow rad="101600">
                    <a:srgbClr val="00006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485). </a:t>
            </a:r>
            <a:endParaRPr lang="es-ES" dirty="0">
              <a:solidFill>
                <a:schemeClr val="bg1"/>
              </a:solidFill>
              <a:effectLst>
                <a:glow rad="101600">
                  <a:srgbClr val="00006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047" name="WordArt 14" descr="Vertical estrecha"/>
          <p:cNvSpPr>
            <a:spLocks noChangeArrowheads="1" noChangeShapeType="1" noTextEdit="1"/>
          </p:cNvSpPr>
          <p:nvPr/>
        </p:nvSpPr>
        <p:spPr bwMode="auto">
          <a:xfrm>
            <a:off x="975990" y="548680"/>
            <a:ext cx="2808287" cy="652462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kern="10" dirty="0">
              <a:solidFill>
                <a:srgbClr val="FFFF00"/>
              </a:solidFill>
              <a:latin typeface="Arial Black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2" y="5917249"/>
            <a:ext cx="1188823" cy="68890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83177" y="4327440"/>
            <a:ext cx="7503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 i="1" dirty="0">
              <a:solidFill>
                <a:srgbClr val="FFFF00"/>
              </a:solidFill>
              <a:effectLst>
                <a:glow rad="101600">
                  <a:srgbClr val="00006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Verdana Ref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46253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5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461555"/>
            <a:ext cx="8273142" cy="586086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33600" y="836023"/>
            <a:ext cx="6477433" cy="4737463"/>
          </a:xfrm>
        </p:spPr>
        <p:txBody>
          <a:bodyPr/>
          <a:lstStyle/>
          <a:p>
            <a:pPr marL="0" indent="0" algn="ctr">
              <a:buNone/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“El Cristo roto se convierte ante nuestros ojos en un signo claro que sigue perturbando nuestra paz y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llamándonos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 conversión. Nos invita a un diálogo continuo con Él en el aquí y ahora del mundo y de nuestras relaciones cotidianas. Este Cristo roto nos ayuda a acercarnos a Él con nuestra realidad humana, así como con la realidad de cada ser humano.</a:t>
            </a:r>
          </a:p>
          <a:p>
            <a:pPr marL="0" indent="0" algn="ctr">
              <a:buNone/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siempre está dispuesto a escuchar y a sugerir. Él sigue desafiándonos, pero con una dulzura y una misericordia infinita, para responder a preguntas como: ¿Por qué piensas que la gente me desfiguró tanto?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¿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incomoda un Cristo roto? ¿Las personas rotas te hacen sentir incómodo? ¿Qué podría conducir a un cambio de actitud hacia los que son considerados como desfigurados? ¿Dónde te sitúas respecto a esta realidad? 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(Cuaresma 2021, P. </a:t>
            </a:r>
            <a:r>
              <a:rPr lang="es-E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Tomaž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Mavrič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69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n la Cruz está la Vida y el Consuelo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5" y="513488"/>
            <a:ext cx="8117094" cy="580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88095" y="3214475"/>
            <a:ext cx="3516791" cy="3046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wis721 Cn BT" panose="020B05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 Semana Santa, meditar la Pasión de Jesús según </a:t>
            </a:r>
            <a:r>
              <a:rPr lang="es-PE" sz="24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wis721 Cn BT" panose="020B05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 Marcos (Marcos 14,1-15,47). </a:t>
            </a: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wis721 Cn BT" panose="020B05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curso de la lectura, no pensemos sólo en Jesús, sino también en los millones y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wis721 Cn BT" panose="020B05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millones de seres humanos</a:t>
            </a:r>
            <a:endParaRPr lang="es-PE" sz="24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wis721 Cn BT" panose="020B05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24232" y="404664"/>
            <a:ext cx="5610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CENA" panose="02000000000000000000" pitchFamily="2" charset="0"/>
              </a:rPr>
              <a:t>Compromiso personal: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25966" y="3796385"/>
            <a:ext cx="3639063" cy="23083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s721 Cn BT" panose="020B05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</a:t>
            </a:r>
            <a:r>
              <a:rPr lang="es-PE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s721 Cn BT" panose="020B05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hoy están en las cárceles, torturados, </a:t>
            </a:r>
            <a:r>
              <a:rPr lang="es-PE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s721 Cn BT" panose="020B05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insultados </a:t>
            </a:r>
            <a:r>
              <a:rPr lang="es-PE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s721 Cn BT" panose="020B05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asesinados. Asumamos algunas de las actitudes positivas </a:t>
            </a:r>
            <a:r>
              <a:rPr lang="es-PE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s721 Cn BT" panose="020B05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PE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s721 Cn BT" panose="020B05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</a:t>
            </a:r>
            <a:r>
              <a:rPr lang="es-PE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s721 Cn BT" panose="020B05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personajes </a:t>
            </a:r>
            <a:r>
              <a:rPr lang="es-PE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s721 Cn BT" panose="020B05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pasión.</a:t>
            </a:r>
          </a:p>
        </p:txBody>
      </p:sp>
    </p:spTree>
    <p:extLst>
      <p:ext uri="{BB962C8B-B14F-4D97-AF65-F5344CB8AC3E}">
        <p14:creationId xmlns:p14="http://schemas.microsoft.com/office/powerpoint/2010/main" val="49726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1" y="522950"/>
            <a:ext cx="8112731" cy="57907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03377" y="448134"/>
            <a:ext cx="3362538" cy="3718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s-PE" sz="2000" b="1" i="1" u="sng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Ambientación</a:t>
            </a:r>
            <a:r>
              <a:rPr lang="es-PE" sz="20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 Este día acompañamos a Cristo en el camino pascual: gloria y hosanna, sí, pero al rey que triunfa desde la humildad y el </a:t>
            </a:r>
            <a:r>
              <a:rPr lang="es-PE" sz="20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sacrificio </a:t>
            </a:r>
            <a:r>
              <a:rPr lang="es-PE" sz="20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total. </a:t>
            </a:r>
            <a:r>
              <a:rPr lang="es-PE" sz="20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Poco </a:t>
            </a:r>
            <a:r>
              <a:rPr lang="es-PE" sz="20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poco </a:t>
            </a:r>
            <a:r>
              <a:rPr lang="es-PE" sz="20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nos </a:t>
            </a:r>
            <a:r>
              <a:rPr lang="es-PE" sz="20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vamos </a:t>
            </a:r>
            <a:r>
              <a:rPr lang="es-PE" sz="20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sumergiendo                        en </a:t>
            </a:r>
            <a:r>
              <a:rPr lang="es-PE" sz="20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silencio </a:t>
            </a:r>
            <a:endParaRPr lang="es-PE" sz="2000" b="1" i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s-PE" sz="20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contemplativo </a:t>
            </a:r>
            <a:endParaRPr lang="es-ES_tradnl" sz="2000" b="1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43590" y="2806437"/>
            <a:ext cx="5684593" cy="187220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fontAlgn="base">
              <a:spcAft>
                <a:spcPct val="0"/>
              </a:spcAft>
            </a:pPr>
            <a:endParaRPr lang="es-ES_tradnl" sz="2800" i="1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3333CC">
                    <a:lumMod val="50000"/>
                  </a:srgbClr>
                </a:outerShdw>
              </a:effectLst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17433" y="5517231"/>
            <a:ext cx="7650796" cy="100811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" sz="2800" i="1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3333CC">
                    <a:lumMod val="50000"/>
                  </a:srgbClr>
                </a:outerShdw>
              </a:effectLst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851345" y="456328"/>
            <a:ext cx="2878171" cy="257928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s-PE" sz="20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PE" sz="20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acontecimiento de la Cruz, de donde surge verdaderamente el canto pascual de la victoria. Hoy tenemos la oportunidad de abrirle las puertas de nuestro corazón para que entre y reine en él.</a:t>
            </a:r>
          </a:p>
          <a:p>
            <a:pPr algn="ctr" fontAlgn="base">
              <a:spcAft>
                <a:spcPct val="0"/>
              </a:spcAft>
            </a:pPr>
            <a:endParaRPr lang="es-ES" sz="2000" b="1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s-PE" sz="20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_tradnl" sz="2000" b="1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Aft>
                <a:spcPct val="0"/>
              </a:spcAft>
            </a:pPr>
            <a:endParaRPr lang="es-ES_tradnl" sz="2000" b="1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1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a Salle - Venezuela on Twitter: &quot;#ViernesSanto&quot;Padre, en tus manos  encomiendo mi espíritu&quot;… 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0" y="519063"/>
            <a:ext cx="8126277" cy="57946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7492" y="3507828"/>
            <a:ext cx="3632656" cy="222491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DIOS todopoderoso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y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eterno,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que hiciste que nuestro Salvador se encarnase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y soportara la cruz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para que imitemos su ejemplo de humildad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,</a:t>
            </a:r>
            <a:endParaRPr lang="es-ES" sz="2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67492" y="519063"/>
            <a:ext cx="250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</a:t>
            </a:r>
            <a:endParaRPr lang="es-PE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990012" y="3416388"/>
            <a:ext cx="3492138" cy="231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s-ES" sz="2800" b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concédenos, propicio,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s-ES" sz="2800" b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aprender las enseñanzas de la pasión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s-ES" sz="2800" b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y participar de la resurrección gloriosa.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s-ES" sz="2800" b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Por Jesucristo nuestro Señor. Amén</a:t>
            </a:r>
            <a:endParaRPr lang="es-ES" sz="2800" b="1" kern="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5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2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2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2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2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72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2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2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2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2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72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2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2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2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2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72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9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9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2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build="p"/>
      <p:bldP spid="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195736" y="6381328"/>
            <a:ext cx="5086077" cy="400110"/>
          </a:xfrm>
          <a:prstGeom prst="rect">
            <a:avLst/>
          </a:prstGeom>
          <a:solidFill>
            <a:srgbClr val="9C0D10"/>
          </a:solidFill>
          <a:ln w="9525">
            <a:solidFill>
              <a:srgbClr val="FFFF2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  Padre César Chávez  Alva (Chuno) </a:t>
            </a:r>
            <a:r>
              <a:rPr lang="es-PE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Caycho Vela  - Hija de la Caridad de San Vicente de Paúl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806" y="470386"/>
            <a:ext cx="8168640" cy="580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0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6" y="429905"/>
            <a:ext cx="8307108" cy="5962185"/>
          </a:xfrm>
          <a:prstGeom prst="rect">
            <a:avLst/>
          </a:prstGeom>
        </p:spPr>
      </p:pic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2941253" y="479643"/>
            <a:ext cx="3147980" cy="4354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/>
          <a:lstStyle/>
          <a:p>
            <a:pPr marL="514350" indent="-5143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s-PE" sz="2400" u="sng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Oración </a:t>
            </a:r>
            <a:r>
              <a:rPr lang="es-PE" sz="2400" u="sng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inicial</a:t>
            </a:r>
            <a:endParaRPr lang="es-PE" sz="2400" u="sng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67887" y="3724131"/>
            <a:ext cx="7825038" cy="254604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" sz="2400" dirty="0">
                <a:solidFill>
                  <a:schemeClr val="bg1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Oh Cristo</a:t>
            </a:r>
            <a:r>
              <a:rPr lang="es-ES" sz="2400" dirty="0" smtClean="0">
                <a:solidFill>
                  <a:schemeClr val="bg1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, Tú </a:t>
            </a:r>
            <a:r>
              <a:rPr lang="es-ES" sz="2400" dirty="0">
                <a:solidFill>
                  <a:schemeClr val="bg1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entras hoy bajo el clamor de las gentes al escenario mismo de tu pasión salvadora...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" sz="2400" dirty="0">
                <a:solidFill>
                  <a:schemeClr val="bg1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Tú, rodeado por todos</a:t>
            </a:r>
            <a:r>
              <a:rPr lang="es-ES" sz="2400" dirty="0" smtClean="0">
                <a:solidFill>
                  <a:schemeClr val="bg1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, no </a:t>
            </a:r>
            <a:r>
              <a:rPr lang="es-ES" sz="2400" dirty="0">
                <a:solidFill>
                  <a:schemeClr val="bg1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desechas la falsa acusación y condena </a:t>
            </a:r>
            <a:r>
              <a:rPr lang="es-ES" sz="2400" dirty="0" smtClean="0">
                <a:solidFill>
                  <a:schemeClr val="bg1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que </a:t>
            </a:r>
            <a:r>
              <a:rPr lang="es-ES" sz="2400" dirty="0">
                <a:solidFill>
                  <a:schemeClr val="bg1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ha de salvarnos a todos: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" sz="2400" dirty="0">
                <a:solidFill>
                  <a:schemeClr val="bg1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Atráenos hoy con el poder de tu pasión, 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" sz="2400" dirty="0">
                <a:solidFill>
                  <a:schemeClr val="bg1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para que seamos en verdad discípulos tuyos, dispuestos a acompañar toda pasión y dolor, </a:t>
            </a:r>
            <a:r>
              <a:rPr lang="es-ES" sz="2400" dirty="0" smtClean="0">
                <a:solidFill>
                  <a:schemeClr val="bg1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                                       sufridos </a:t>
            </a:r>
            <a:r>
              <a:rPr lang="es-ES" sz="2400" dirty="0">
                <a:solidFill>
                  <a:schemeClr val="bg1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en inocencia e injusticia</a:t>
            </a:r>
            <a:r>
              <a:rPr lang="es-ES" sz="2400" dirty="0" smtClean="0">
                <a:solidFill>
                  <a:schemeClr val="bg1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,</a:t>
            </a:r>
            <a:endParaRPr lang="es-PE" sz="2400" dirty="0">
              <a:solidFill>
                <a:schemeClr val="bg1"/>
              </a:solidFill>
              <a:effectLst>
                <a:glow rad="1270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5576" y="5229200"/>
            <a:ext cx="751933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2800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4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2" y="478534"/>
            <a:ext cx="8127859" cy="583518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563214" y="4359540"/>
            <a:ext cx="2091948" cy="142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>
                    <a:alpha val="3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¡</a:t>
            </a:r>
            <a:r>
              <a:rPr lang="es-PE" sz="28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Oh siervo fiel de la voluntad del Padre!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449310" y="1005344"/>
            <a:ext cx="3205852" cy="253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>
                    <a:alpha val="3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Y por tu camino de cruz, redímenos </a:t>
            </a:r>
            <a:r>
              <a:rPr lang="es-PE" sz="240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                  con </a:t>
            </a:r>
            <a:r>
              <a:rPr lang="es-PE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tu entrega y humillación,</a:t>
            </a: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oh Cristo,                        que mueres abandonado                    por todos,</a:t>
            </a: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_tradnl" sz="240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608504" y="1332212"/>
            <a:ext cx="3242274" cy="412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>
                    <a:alpha val="3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entregados a consolar todo tormento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y toda agonía </a:t>
            </a:r>
            <a:r>
              <a:rPr lang="es-PE" sz="240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            del </a:t>
            </a:r>
            <a:r>
              <a:rPr lang="es-PE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mundo...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Haznos </a:t>
            </a:r>
            <a:r>
              <a:rPr lang="es-PE" sz="240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                      aclamarte                      en </a:t>
            </a:r>
            <a:r>
              <a:rPr lang="es-PE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verdad, </a:t>
            </a:r>
            <a:r>
              <a:rPr lang="es-PE" sz="240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                        hosanna</a:t>
            </a:r>
            <a:r>
              <a:rPr lang="es-PE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, 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Hijo de David, </a:t>
            </a:r>
            <a:r>
              <a:rPr lang="es-PE" sz="240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                         y </a:t>
            </a:r>
            <a:r>
              <a:rPr lang="es-PE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salvador </a:t>
            </a:r>
            <a:r>
              <a:rPr lang="es-PE" sz="240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                             de </a:t>
            </a:r>
            <a:r>
              <a:rPr lang="es-PE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los hombres, 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ten piedad de </a:t>
            </a:r>
            <a:r>
              <a:rPr lang="es-PE" sz="240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  nosotros</a:t>
            </a:r>
            <a:r>
              <a:rPr lang="es-PE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08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8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7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23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5" y="475923"/>
            <a:ext cx="8238688" cy="585520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73197" y="1379258"/>
            <a:ext cx="1974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Motivación: </a:t>
            </a:r>
            <a:endParaRPr lang="en-US" sz="2800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08035" y="4431949"/>
            <a:ext cx="8238688" cy="113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La </a:t>
            </a:r>
            <a:r>
              <a:rPr lang="es-PE" sz="2800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gente aclama a Jesucristo. Su encarnación, su entrega, su solidaridad con la persona humana, su amor hasta la muerte, su vida resucitada, nos traen la Salvación de Dios. Escuchemos:</a:t>
            </a:r>
            <a:endParaRPr lang="es-ES" sz="2800" dirty="0">
              <a:solidFill>
                <a:schemeClr val="bg1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_tradnl" sz="2800" dirty="0">
              <a:solidFill>
                <a:schemeClr val="bg1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448594" y="1144078"/>
            <a:ext cx="5218888" cy="302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Jesús </a:t>
            </a:r>
            <a:r>
              <a:rPr lang="es-PE" sz="2800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llega a Jerusalén. En Él se cumplen las promesas hechas al pueblo de Israel, a toda la humanidad. Cristo, el Hijo de Dios, su Siervo fiel, elige la humildad, el servicio. Jesús entra en la ciudad montado en un asno. </a:t>
            </a:r>
            <a:endParaRPr lang="es-ES_tradnl" sz="2800" dirty="0">
              <a:solidFill>
                <a:schemeClr val="bg1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0389" y="643828"/>
            <a:ext cx="7649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LECTIO: ¿Qué </a:t>
            </a:r>
            <a:r>
              <a:rPr kumimoji="0" lang="es-ES_tradnl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dice el texto? </a:t>
            </a:r>
            <a:r>
              <a:rPr lang="es-ES_tradnl" sz="2800" b="1" kern="0" dirty="0" smtClean="0"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Marcos 11, 1-10</a:t>
            </a:r>
            <a:endParaRPr kumimoji="0" lang="es-PE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3568" y="4715674"/>
            <a:ext cx="7776864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" sz="280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67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4" y="457868"/>
            <a:ext cx="8151282" cy="587761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31164" y="5135157"/>
            <a:ext cx="8087376" cy="1200329"/>
          </a:xfrm>
          <a:prstGeom prst="rect">
            <a:avLst/>
          </a:prstGeom>
          <a:noFill/>
          <a:effectLst>
            <a:glow rad="215900">
              <a:srgbClr val="2211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2400" kern="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srgbClr val="000000"/>
                  </a:outerShdw>
                </a:effectLst>
                <a:latin typeface="Comic Sans MS" pitchFamily="66" charset="0"/>
              </a:rPr>
              <a:t>Se acercaban a Jerusalén, por </a:t>
            </a:r>
            <a:r>
              <a:rPr lang="es-ES" sz="2400" kern="0" dirty="0" err="1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srgbClr val="000000"/>
                  </a:outerShdw>
                </a:effectLst>
                <a:latin typeface="Comic Sans MS" pitchFamily="66" charset="0"/>
              </a:rPr>
              <a:t>Betfagé</a:t>
            </a:r>
            <a:r>
              <a:rPr lang="es-ES" sz="2400" kern="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srgbClr val="000000"/>
                  </a:outerShdw>
                </a:effectLst>
                <a:latin typeface="Comic Sans MS" pitchFamily="66" charset="0"/>
              </a:rPr>
              <a:t> y Betania, junto al monte de los Olivos, y Jesús mandó a dos de sus discípulos  </a:t>
            </a:r>
            <a:r>
              <a:rPr lang="es-PE" sz="2400" kern="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srgbClr val="000000"/>
                  </a:outerShdw>
                </a:effectLst>
                <a:latin typeface="Comic Sans MS" pitchFamily="66" charset="0"/>
              </a:rPr>
              <a:t>diciéndoles; </a:t>
            </a:r>
            <a:r>
              <a:rPr lang="es-PE" sz="2400" kern="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srgbClr val="000000"/>
                  </a:outerShdw>
                </a:effectLst>
                <a:latin typeface="Comic Sans MS" pitchFamily="66" charset="0"/>
              </a:rPr>
              <a:t>“Vayan </a:t>
            </a:r>
            <a:r>
              <a:rPr lang="es-PE" sz="2400" kern="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srgbClr val="000000"/>
                  </a:outerShdw>
                </a:effectLst>
                <a:latin typeface="Comic Sans MS" pitchFamily="66" charset="0"/>
              </a:rPr>
              <a:t>al poblado de </a:t>
            </a:r>
            <a:r>
              <a:rPr lang="es-PE" sz="2400" kern="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srgbClr val="000000"/>
                  </a:outerShdw>
                </a:effectLst>
                <a:latin typeface="Comic Sans MS" pitchFamily="66" charset="0"/>
              </a:rPr>
              <a:t>enfrente</a:t>
            </a:r>
            <a:endParaRPr lang="es-ES" sz="2400" kern="0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27000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76698" y="599346"/>
            <a:ext cx="3996308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Marcos 11, 1-10</a:t>
            </a:r>
            <a:endParaRPr lang="es-E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3" y="503790"/>
            <a:ext cx="8119710" cy="581234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44993" y="5485137"/>
            <a:ext cx="811971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PE" sz="2400" b="1" i="1" kern="0" dirty="0">
                <a:solidFill>
                  <a:schemeClr val="bg1"/>
                </a:solidFill>
                <a:effectLst>
                  <a:glow rad="101600">
                    <a:srgbClr val="3333CC">
                      <a:satMod val="175000"/>
                      <a:alpha val="40000"/>
                    </a:srgbClr>
                  </a:glow>
                  <a:outerShdw blurRad="50800" dist="76200" algn="l" rotWithShape="0">
                    <a:srgbClr val="000000">
                      <a:lumMod val="85000"/>
                      <a:lumOff val="15000"/>
                    </a:srgbClr>
                  </a:outerShdw>
                </a:effectLst>
                <a:latin typeface="Comic Sans MS" pitchFamily="66" charset="0"/>
              </a:rPr>
              <a:t>Al entrar en él, encontrarán un burrito atado, que nadie ha montado todavía. Desátenlo y tráiganlo. </a:t>
            </a:r>
            <a:endParaRPr lang="es-ES" sz="2400" b="1" i="1" kern="0" dirty="0">
              <a:solidFill>
                <a:schemeClr val="bg1"/>
              </a:solidFill>
              <a:effectLst>
                <a:glow rad="101600">
                  <a:srgbClr val="3333CC">
                    <a:satMod val="175000"/>
                    <a:alpha val="40000"/>
                  </a:srgbClr>
                </a:glow>
                <a:outerShdw blurRad="50800" dist="76200" algn="l" rotWithShape="0">
                  <a:srgbClr val="000000">
                    <a:lumMod val="85000"/>
                    <a:lumOff val="1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9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6" y="483760"/>
            <a:ext cx="8119710" cy="580382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56746" y="5442857"/>
            <a:ext cx="811971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2400" i="1" kern="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srgbClr val="000000"/>
                  </a:outerShdw>
                </a:effectLst>
                <a:latin typeface="Comic Sans MS" pitchFamily="66" charset="0"/>
              </a:rPr>
              <a:t>Y si alguien les pregunta por qué lo hacen contéstenle: </a:t>
            </a:r>
            <a:r>
              <a:rPr lang="es-ES" sz="2400" i="1" kern="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srgbClr val="000000"/>
                  </a:outerShdw>
                </a:effectLst>
                <a:latin typeface="Comic Sans MS" pitchFamily="66" charset="0"/>
              </a:rPr>
              <a:t> “</a:t>
            </a:r>
            <a:r>
              <a:rPr lang="es-ES" sz="2400" i="1" kern="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srgbClr val="000000"/>
                  </a:outerShdw>
                </a:effectLst>
                <a:latin typeface="Comic Sans MS" pitchFamily="66" charset="0"/>
              </a:rPr>
              <a:t>El Señor lo necesita y lo devolverá pronto”.</a:t>
            </a:r>
          </a:p>
        </p:txBody>
      </p:sp>
    </p:spTree>
    <p:extLst>
      <p:ext uri="{BB962C8B-B14F-4D97-AF65-F5344CB8AC3E}">
        <p14:creationId xmlns:p14="http://schemas.microsoft.com/office/powerpoint/2010/main" val="7853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1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</TotalTime>
  <Words>1615</Words>
  <Application>Microsoft Office PowerPoint</Application>
  <PresentationFormat>Presentación en pantalla (4:3)</PresentationFormat>
  <Paragraphs>103</Paragraphs>
  <Slides>31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26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31</vt:i4>
      </vt:variant>
    </vt:vector>
  </HeadingPairs>
  <TitlesOfParts>
    <vt:vector size="61" baseType="lpstr">
      <vt:lpstr>Adobe Gothic Std B</vt:lpstr>
      <vt:lpstr>Aharoni</vt:lpstr>
      <vt:lpstr>AR CENA</vt:lpstr>
      <vt:lpstr>Arial</vt:lpstr>
      <vt:lpstr>Arial Black</vt:lpstr>
      <vt:lpstr>Arial Narrow</vt:lpstr>
      <vt:lpstr>Arial Rounded MT Bold</vt:lpstr>
      <vt:lpstr>Arial Unicode MS</vt:lpstr>
      <vt:lpstr>Berlin Sans FB</vt:lpstr>
      <vt:lpstr>Calibri</vt:lpstr>
      <vt:lpstr>Comic Sans MS</vt:lpstr>
      <vt:lpstr>Impact</vt:lpstr>
      <vt:lpstr>Kristen ITC</vt:lpstr>
      <vt:lpstr>Poor Richard</vt:lpstr>
      <vt:lpstr>Segoe UI Semibold</vt:lpstr>
      <vt:lpstr>Swis721 BlkCn BT</vt:lpstr>
      <vt:lpstr>Swis721 Cn BT</vt:lpstr>
      <vt:lpstr>Swis721 Hv BT</vt:lpstr>
      <vt:lpstr>Tahoma</vt:lpstr>
      <vt:lpstr>Tekton Pro</vt:lpstr>
      <vt:lpstr>Tempus Sans ITC</vt:lpstr>
      <vt:lpstr>Times</vt:lpstr>
      <vt:lpstr>Times New Roman</vt:lpstr>
      <vt:lpstr>Verdana</vt:lpstr>
      <vt:lpstr>Verdana Ref</vt:lpstr>
      <vt:lpstr>Wingdings</vt:lpstr>
      <vt:lpstr>Diseño predeterminado</vt:lpstr>
      <vt:lpstr>1_Diseño predeterminado</vt:lpstr>
      <vt:lpstr>En blanco</vt:lpstr>
      <vt:lpstr>2_Diseño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Usuario de Windows</cp:lastModifiedBy>
  <cp:revision>95</cp:revision>
  <dcterms:created xsi:type="dcterms:W3CDTF">2018-03-19T20:50:40Z</dcterms:created>
  <dcterms:modified xsi:type="dcterms:W3CDTF">2021-03-22T15:25:23Z</dcterms:modified>
</cp:coreProperties>
</file>