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97" r:id="rId2"/>
    <p:sldId id="29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D6AD"/>
    <a:srgbClr val="3D0A2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sorterViewPr>
    <p:cViewPr>
      <p:scale>
        <a:sx n="100" d="100"/>
        <a:sy n="100" d="100"/>
      </p:scale>
      <p:origin x="0" y="-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081A1-84D2-4F3F-8B84-A8B33B1C3EC5}" type="datetimeFigureOut">
              <a:rPr lang="es-PE" smtClean="0"/>
              <a:t>1/03/2021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BB155-255C-46A6-94A8-E81CFAD90DFF}" type="slidenum">
              <a:rPr lang="es-PE" smtClean="0"/>
              <a:t>‹Nº›</a:t>
            </a:fld>
            <a:endParaRPr lang="es-PE"/>
          </a:p>
        </p:txBody>
      </p:sp>
    </p:spTree>
    <p:extLst>
      <p:ext uri="{BB962C8B-B14F-4D97-AF65-F5344CB8AC3E}">
        <p14:creationId xmlns:p14="http://schemas.microsoft.com/office/powerpoint/2010/main" val="423117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ED41619-0262-4E7D-82C2-21FDAC2FFA5D}" type="slidenum">
              <a:rPr lang="es-PE" smtClean="0">
                <a:solidFill>
                  <a:prstClr val="black"/>
                </a:solidFill>
              </a:rPr>
              <a:pPr/>
              <a:t>16</a:t>
            </a:fld>
            <a:endParaRPr lang="es-PE">
              <a:solidFill>
                <a:prstClr val="black"/>
              </a:solidFill>
            </a:endParaRPr>
          </a:p>
        </p:txBody>
      </p:sp>
    </p:spTree>
    <p:extLst>
      <p:ext uri="{BB962C8B-B14F-4D97-AF65-F5344CB8AC3E}">
        <p14:creationId xmlns:p14="http://schemas.microsoft.com/office/powerpoint/2010/main" val="27472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2137164-A161-4440-B9D9-02CDBD6D3540}" type="slidenum">
              <a:rPr lang="en-US" sz="1200" smtClean="0">
                <a:solidFill>
                  <a:prstClr val="black"/>
                </a:solidFill>
              </a:rPr>
              <a:pPr eaLnBrk="1" hangingPunct="1"/>
              <a:t>29</a:t>
            </a:fld>
            <a:endParaRPr lang="en-US" sz="1200" smtClean="0">
              <a:solidFill>
                <a:prstClr val="black"/>
              </a:solidFill>
            </a:endParaRPr>
          </a:p>
        </p:txBody>
      </p:sp>
      <p:sp>
        <p:nvSpPr>
          <p:cNvPr id="75779" name="Rectangle 1"/>
          <p:cNvSpPr>
            <a:spLocks noGrp="1" noRot="1" noChangeAspect="1" noChangeArrowheads="1" noTextEdit="1"/>
          </p:cNvSpPr>
          <p:nvPr>
            <p:ph type="sldImg"/>
          </p:nvPr>
        </p:nvSpPr>
        <p:spPr>
          <a:xfrm>
            <a:off x="0" y="303213"/>
            <a:ext cx="1588" cy="1587"/>
          </a:xfrm>
          <a:ln/>
        </p:spPr>
      </p:sp>
      <p:sp>
        <p:nvSpPr>
          <p:cNvPr id="75780" name="Rectangle 2"/>
          <p:cNvSpPr>
            <a:spLocks noGrp="1" noChangeArrowheads="1"/>
          </p:cNvSpPr>
          <p:nvPr>
            <p:ph type="body" idx="1"/>
          </p:nvPr>
        </p:nvSpPr>
        <p:spPr>
          <a:xfrm>
            <a:off x="503238" y="4316413"/>
            <a:ext cx="5856287" cy="4060825"/>
          </a:xfrm>
          <a:noFill/>
        </p:spPr>
        <p:txBody>
          <a:bodyPr wrap="none" lIns="0" tIns="0" rIns="0" bIns="0" anchor="ctr"/>
          <a:lstStyle/>
          <a:p>
            <a:pPr eaLnBrk="1" hangingPunct="1"/>
            <a:endParaRPr lang="es-ES" smtClean="0"/>
          </a:p>
        </p:txBody>
      </p:sp>
    </p:spTree>
    <p:extLst>
      <p:ext uri="{BB962C8B-B14F-4D97-AF65-F5344CB8AC3E}">
        <p14:creationId xmlns:p14="http://schemas.microsoft.com/office/powerpoint/2010/main" val="32489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A67D57C0-0E08-4469-9030-56F696ADD26E}" type="slidenum">
              <a:rPr lang="en-US"/>
              <a:pPr>
                <a:defRPr/>
              </a:pPr>
              <a:t>‹Nº›</a:t>
            </a:fld>
            <a:endParaRPr lang="en-US"/>
          </a:p>
        </p:txBody>
      </p:sp>
    </p:spTree>
    <p:extLst>
      <p:ext uri="{BB962C8B-B14F-4D97-AF65-F5344CB8AC3E}">
        <p14:creationId xmlns:p14="http://schemas.microsoft.com/office/powerpoint/2010/main" val="1270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DFF4616F-7F38-4AE6-9245-DB98A82400BA}" type="slidenum">
              <a:rPr lang="en-US"/>
              <a:pPr>
                <a:defRPr/>
              </a:pPr>
              <a:t>‹Nº›</a:t>
            </a:fld>
            <a:endParaRPr lang="en-US"/>
          </a:p>
        </p:txBody>
      </p:sp>
    </p:spTree>
    <p:extLst>
      <p:ext uri="{BB962C8B-B14F-4D97-AF65-F5344CB8AC3E}">
        <p14:creationId xmlns:p14="http://schemas.microsoft.com/office/powerpoint/2010/main" val="3269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6BA519E1-3D1E-4B13-B5A4-061EDFD39D5C}" type="slidenum">
              <a:rPr lang="en-US"/>
              <a:pPr>
                <a:defRPr/>
              </a:pPr>
              <a:t>‹Nº›</a:t>
            </a:fld>
            <a:endParaRPr lang="en-US"/>
          </a:p>
        </p:txBody>
      </p:sp>
    </p:spTree>
    <p:extLst>
      <p:ext uri="{BB962C8B-B14F-4D97-AF65-F5344CB8AC3E}">
        <p14:creationId xmlns:p14="http://schemas.microsoft.com/office/powerpoint/2010/main" val="319535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B2958CC5-0FF4-4C7F-AE4F-E77F8036E03B}" type="slidenum">
              <a:rPr lang="en-US"/>
              <a:pPr>
                <a:defRPr/>
              </a:pPr>
              <a:t>‹Nº›</a:t>
            </a:fld>
            <a:endParaRPr lang="en-US"/>
          </a:p>
        </p:txBody>
      </p:sp>
    </p:spTree>
    <p:extLst>
      <p:ext uri="{BB962C8B-B14F-4D97-AF65-F5344CB8AC3E}">
        <p14:creationId xmlns:p14="http://schemas.microsoft.com/office/powerpoint/2010/main" val="211602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A757160A-4F6F-4416-A7B6-D28AE0B5D6DA}" type="slidenum">
              <a:rPr lang="en-US"/>
              <a:pPr>
                <a:defRPr/>
              </a:pPr>
              <a:t>‹Nº›</a:t>
            </a:fld>
            <a:endParaRPr lang="en-US"/>
          </a:p>
        </p:txBody>
      </p:sp>
    </p:spTree>
    <p:extLst>
      <p:ext uri="{BB962C8B-B14F-4D97-AF65-F5344CB8AC3E}">
        <p14:creationId xmlns:p14="http://schemas.microsoft.com/office/powerpoint/2010/main" val="3859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009FD3F6-93F1-4897-9088-ABDA26603E01}" type="slidenum">
              <a:rPr lang="en-US"/>
              <a:pPr>
                <a:defRPr/>
              </a:pPr>
              <a:t>‹Nº›</a:t>
            </a:fld>
            <a:endParaRPr lang="en-US"/>
          </a:p>
        </p:txBody>
      </p:sp>
    </p:spTree>
    <p:extLst>
      <p:ext uri="{BB962C8B-B14F-4D97-AF65-F5344CB8AC3E}">
        <p14:creationId xmlns:p14="http://schemas.microsoft.com/office/powerpoint/2010/main" val="52193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8" name="7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9" name="8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1FCE52AF-7C9D-4CC9-AA1A-5DB95671182C}" type="slidenum">
              <a:rPr lang="en-US"/>
              <a:pPr>
                <a:defRPr/>
              </a:pPr>
              <a:t>‹Nº›</a:t>
            </a:fld>
            <a:endParaRPr lang="en-US"/>
          </a:p>
        </p:txBody>
      </p:sp>
    </p:spTree>
    <p:extLst>
      <p:ext uri="{BB962C8B-B14F-4D97-AF65-F5344CB8AC3E}">
        <p14:creationId xmlns:p14="http://schemas.microsoft.com/office/powerpoint/2010/main" val="159148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4" name="3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9BC0E8C8-9D81-441C-9F26-E5125E2DEFE2}" type="slidenum">
              <a:rPr lang="en-US"/>
              <a:pPr>
                <a:defRPr/>
              </a:pPr>
              <a:t>‹Nº›</a:t>
            </a:fld>
            <a:endParaRPr lang="en-US"/>
          </a:p>
        </p:txBody>
      </p:sp>
    </p:spTree>
    <p:extLst>
      <p:ext uri="{BB962C8B-B14F-4D97-AF65-F5344CB8AC3E}">
        <p14:creationId xmlns:p14="http://schemas.microsoft.com/office/powerpoint/2010/main" val="175920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3" name="2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4" name="3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4EC94870-CCCD-4D73-9661-C19C625490E6}" type="slidenum">
              <a:rPr lang="en-US"/>
              <a:pPr>
                <a:defRPr/>
              </a:pPr>
              <a:t>‹Nº›</a:t>
            </a:fld>
            <a:endParaRPr lang="en-US"/>
          </a:p>
        </p:txBody>
      </p:sp>
    </p:spTree>
    <p:extLst>
      <p:ext uri="{BB962C8B-B14F-4D97-AF65-F5344CB8AC3E}">
        <p14:creationId xmlns:p14="http://schemas.microsoft.com/office/powerpoint/2010/main" val="10535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78CEAE74-33B3-4968-A261-F4324BBF113E}" type="slidenum">
              <a:rPr lang="en-US"/>
              <a:pPr>
                <a:defRPr/>
              </a:pPr>
              <a:t>‹Nº›</a:t>
            </a:fld>
            <a:endParaRPr lang="en-US"/>
          </a:p>
        </p:txBody>
      </p:sp>
    </p:spTree>
    <p:extLst>
      <p:ext uri="{BB962C8B-B14F-4D97-AF65-F5344CB8AC3E}">
        <p14:creationId xmlns:p14="http://schemas.microsoft.com/office/powerpoint/2010/main" val="230763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2651260A-A6B9-4D9E-BFFC-1AADF24B4B33}" type="slidenum">
              <a:rPr lang="en-US"/>
              <a:pPr>
                <a:defRPr/>
              </a:pPr>
              <a:t>‹Nº›</a:t>
            </a:fld>
            <a:endParaRPr lang="en-US"/>
          </a:p>
        </p:txBody>
      </p:sp>
    </p:spTree>
    <p:extLst>
      <p:ext uri="{BB962C8B-B14F-4D97-AF65-F5344CB8AC3E}">
        <p14:creationId xmlns:p14="http://schemas.microsoft.com/office/powerpoint/2010/main" val="34953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effectLst/>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effectLst/>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effectLst/>
                <a:latin typeface="Arial" pitchFamily="34" charset="0"/>
              </a:defRPr>
            </a:lvl1pPr>
          </a:lstStyle>
          <a:p>
            <a:pPr fontAlgn="base">
              <a:spcBef>
                <a:spcPct val="0"/>
              </a:spcBef>
              <a:spcAft>
                <a:spcPct val="0"/>
              </a:spcAft>
              <a:defRPr/>
            </a:pPr>
            <a:fld id="{1A23A9EF-3AB8-40CD-BD39-55DDE8E74F5C}"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1898504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02. Juntos cantando la alegr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6389" y="461554"/>
            <a:ext cx="8151222" cy="5930536"/>
          </a:xfrm>
          <a:prstGeom prst="rect">
            <a:avLst/>
          </a:prstGeom>
          <a:scene3d>
            <a:camera prst="orthographicFront"/>
            <a:lightRig rig="threePt" dir="t"/>
          </a:scene3d>
          <a:sp3d>
            <a:bevelT w="152400" h="50800" prst="softRound"/>
          </a:sp3d>
        </p:spPr>
      </p:pic>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339" y="6104709"/>
            <a:ext cx="1801953" cy="287381"/>
          </a:xfrm>
          <a:prstGeom prst="rect">
            <a:avLst/>
          </a:prstGeom>
        </p:spPr>
      </p:pic>
    </p:spTree>
    <p:extLst>
      <p:ext uri="{BB962C8B-B14F-4D97-AF65-F5344CB8AC3E}">
        <p14:creationId xmlns:p14="http://schemas.microsoft.com/office/powerpoint/2010/main" val="358058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845" y="456328"/>
            <a:ext cx="8192353" cy="5970597"/>
          </a:xfrm>
          <a:prstGeom prst="rect">
            <a:avLst/>
          </a:prstGeom>
        </p:spPr>
      </p:pic>
      <p:sp>
        <p:nvSpPr>
          <p:cNvPr id="139267" name="Rectangle 3"/>
          <p:cNvSpPr>
            <a:spLocks noChangeArrowheads="1"/>
          </p:cNvSpPr>
          <p:nvPr/>
        </p:nvSpPr>
        <p:spPr bwMode="auto">
          <a:xfrm>
            <a:off x="483973" y="4899605"/>
            <a:ext cx="8166226" cy="1200329"/>
          </a:xfrm>
          <a:prstGeom prst="rect">
            <a:avLst/>
          </a:prstGeom>
          <a:noFill/>
          <a:ln>
            <a:noFill/>
          </a:ln>
          <a:effectLst/>
          <a:extLst/>
        </p:spPr>
        <p:txBody>
          <a:bodyPr wrap="square">
            <a:spAutoFit/>
          </a:bodyPr>
          <a:lstStyle/>
          <a:p>
            <a:pPr algn="ctr">
              <a:defRPr/>
            </a:pPr>
            <a:r>
              <a:rPr lang="es-ES" sz="2400" dirty="0" smtClean="0">
                <a:solidFill>
                  <a:srgbClr val="FFFFFF"/>
                </a:solidFill>
                <a:effectLst>
                  <a:outerShdw blurRad="50800" dist="38100" dir="10800000" algn="r" rotWithShape="0">
                    <a:prstClr val="black"/>
                  </a:outerShdw>
                </a:effectLst>
                <a:latin typeface="Verdana" pitchFamily="34" charset="0"/>
              </a:rPr>
              <a:t>y </a:t>
            </a:r>
            <a:r>
              <a:rPr lang="es-ES" sz="2400" dirty="0">
                <a:solidFill>
                  <a:srgbClr val="FFFFFF"/>
                </a:solidFill>
                <a:effectLst>
                  <a:outerShdw blurRad="50800" dist="38100" dir="10800000" algn="r" rotWithShape="0">
                    <a:prstClr val="black"/>
                  </a:outerShdw>
                </a:effectLst>
                <a:latin typeface="Verdana" pitchFamily="34" charset="0"/>
              </a:rPr>
              <a:t>haciendo un azote de cordeles, los echó a todos del templo, </a:t>
            </a:r>
            <a:r>
              <a:rPr lang="es-PE" sz="2400" dirty="0">
                <a:solidFill>
                  <a:srgbClr val="FFFFFF"/>
                </a:solidFill>
                <a:effectLst>
                  <a:outerShdw blurRad="50800" dist="38100" dir="10800000" algn="r" rotWithShape="0">
                    <a:prstClr val="black"/>
                  </a:outerShdw>
                </a:effectLst>
                <a:latin typeface="Verdana" pitchFamily="34" charset="0"/>
              </a:rPr>
              <a:t>ovejas y bueyes; y a los cambistas les esparció las monedas y les volcó las mesas; </a:t>
            </a:r>
            <a:endParaRPr lang="es-ES" sz="2400" i="1" dirty="0">
              <a:solidFill>
                <a:srgbClr val="FFFFFF"/>
              </a:solidFill>
              <a:effectLst>
                <a:outerShdw blurRad="50800" dist="38100" dir="10800000" algn="r" rotWithShape="0">
                  <a:prstClr val="black"/>
                </a:outerShdw>
              </a:effectLst>
              <a:latin typeface="Verdana" pitchFamily="34" charset="0"/>
            </a:endParaRPr>
          </a:p>
        </p:txBody>
      </p:sp>
    </p:spTree>
    <p:extLst>
      <p:ext uri="{BB962C8B-B14F-4D97-AF65-F5344CB8AC3E}">
        <p14:creationId xmlns:p14="http://schemas.microsoft.com/office/powerpoint/2010/main" val="37765963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39267"/>
                                        </p:tgtEl>
                                        <p:attrNameLst>
                                          <p:attrName>style.visibility</p:attrName>
                                        </p:attrNameLst>
                                      </p:cBhvr>
                                      <p:to>
                                        <p:strVal val="visible"/>
                                      </p:to>
                                    </p:set>
                                    <p:anim calcmode="lin" valueType="num">
                                      <p:cBhvr>
                                        <p:cTn id="7" dur="1000" fill="hold"/>
                                        <p:tgtEl>
                                          <p:spTgt spid="139267"/>
                                        </p:tgtEl>
                                        <p:attrNameLst>
                                          <p:attrName>ppt_w</p:attrName>
                                        </p:attrNameLst>
                                      </p:cBhvr>
                                      <p:tavLst>
                                        <p:tav tm="0">
                                          <p:val>
                                            <p:strVal val="2/3*#ppt_w"/>
                                          </p:val>
                                        </p:tav>
                                        <p:tav tm="100000">
                                          <p:val>
                                            <p:strVal val="#ppt_w"/>
                                          </p:val>
                                        </p:tav>
                                      </p:tavLst>
                                    </p:anim>
                                    <p:anim calcmode="lin" valueType="num">
                                      <p:cBhvr>
                                        <p:cTn id="8" dur="1000" fill="hold"/>
                                        <p:tgtEl>
                                          <p:spTgt spid="13926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7244" y="454586"/>
            <a:ext cx="8169075" cy="5963631"/>
          </a:xfrm>
          <a:prstGeom prst="rect">
            <a:avLst/>
          </a:prstGeom>
        </p:spPr>
      </p:pic>
      <p:sp>
        <p:nvSpPr>
          <p:cNvPr id="139268" name="Rectangle 4"/>
          <p:cNvSpPr>
            <a:spLocks noChangeArrowheads="1"/>
          </p:cNvSpPr>
          <p:nvPr/>
        </p:nvSpPr>
        <p:spPr bwMode="auto">
          <a:xfrm>
            <a:off x="322217" y="4891788"/>
            <a:ext cx="8270175" cy="1384995"/>
          </a:xfrm>
          <a:prstGeom prst="rect">
            <a:avLst/>
          </a:prstGeom>
          <a:noFill/>
          <a:ln>
            <a:noFill/>
          </a:ln>
          <a:effectLst/>
          <a:extLst/>
        </p:spPr>
        <p:txBody>
          <a:bodyPr wrap="square">
            <a:spAutoFit/>
          </a:bodyPr>
          <a:lstStyle/>
          <a:p>
            <a:pPr algn="ctr">
              <a:defRPr/>
            </a:pPr>
            <a:r>
              <a:rPr lang="es-ES" sz="2800" dirty="0" smtClean="0">
                <a:solidFill>
                  <a:srgbClr val="FFFFFF"/>
                </a:solidFill>
                <a:effectLst>
                  <a:outerShdw blurRad="50800" dist="38100" dir="10800000" algn="r" rotWithShape="0">
                    <a:prstClr val="black"/>
                  </a:outerShdw>
                </a:effectLst>
                <a:latin typeface="Verdana" pitchFamily="34" charset="0"/>
              </a:rPr>
              <a:t>y </a:t>
            </a:r>
            <a:r>
              <a:rPr lang="es-ES" sz="2800" dirty="0">
                <a:solidFill>
                  <a:srgbClr val="FFFFFF"/>
                </a:solidFill>
                <a:effectLst>
                  <a:outerShdw blurRad="50800" dist="38100" dir="10800000" algn="r" rotWithShape="0">
                    <a:prstClr val="black"/>
                  </a:outerShdw>
                </a:effectLst>
                <a:latin typeface="Verdana" pitchFamily="34" charset="0"/>
              </a:rPr>
              <a:t>a los que vendían palomas les dijo: </a:t>
            </a:r>
          </a:p>
          <a:p>
            <a:pPr algn="ctr">
              <a:defRPr/>
            </a:pPr>
            <a:r>
              <a:rPr lang="es-ES" sz="2800" b="1" i="1" dirty="0">
                <a:solidFill>
                  <a:srgbClr val="FFFF00"/>
                </a:solidFill>
                <a:effectLst>
                  <a:outerShdw blurRad="50800" dist="38100" dir="10800000" algn="r" rotWithShape="0">
                    <a:prstClr val="black"/>
                  </a:outerShdw>
                </a:effectLst>
                <a:latin typeface="Verdana" pitchFamily="34" charset="0"/>
              </a:rPr>
              <a:t>– “Quiten esto de aquí; no conviertan en un mercado la casa de mi Padre”.</a:t>
            </a:r>
          </a:p>
        </p:txBody>
      </p:sp>
    </p:spTree>
    <p:extLst>
      <p:ext uri="{BB962C8B-B14F-4D97-AF65-F5344CB8AC3E}">
        <p14:creationId xmlns:p14="http://schemas.microsoft.com/office/powerpoint/2010/main" val="169383443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39268"/>
                                        </p:tgtEl>
                                        <p:attrNameLst>
                                          <p:attrName>style.visibility</p:attrName>
                                        </p:attrNameLst>
                                      </p:cBhvr>
                                      <p:to>
                                        <p:strVal val="visible"/>
                                      </p:to>
                                    </p:set>
                                    <p:anim calcmode="lin" valueType="num">
                                      <p:cBhvr>
                                        <p:cTn id="7" dur="1000" fill="hold"/>
                                        <p:tgtEl>
                                          <p:spTgt spid="139268"/>
                                        </p:tgtEl>
                                        <p:attrNameLst>
                                          <p:attrName>ppt_w</p:attrName>
                                        </p:attrNameLst>
                                      </p:cBhvr>
                                      <p:tavLst>
                                        <p:tav tm="0">
                                          <p:val>
                                            <p:strVal val="2/3*#ppt_w"/>
                                          </p:val>
                                        </p:tav>
                                        <p:tav tm="100000">
                                          <p:val>
                                            <p:strVal val="#ppt_w"/>
                                          </p:val>
                                        </p:tav>
                                      </p:tavLst>
                                    </p:anim>
                                    <p:anim calcmode="lin" valueType="num">
                                      <p:cBhvr>
                                        <p:cTn id="8" dur="1000" fill="hold"/>
                                        <p:tgtEl>
                                          <p:spTgt spid="13926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616" y="433688"/>
            <a:ext cx="8155577" cy="5967112"/>
          </a:xfrm>
          <a:prstGeom prst="rect">
            <a:avLst/>
          </a:prstGeom>
        </p:spPr>
      </p:pic>
      <p:sp>
        <p:nvSpPr>
          <p:cNvPr id="58371" name="Rectangle 3"/>
          <p:cNvSpPr>
            <a:spLocks noChangeArrowheads="1"/>
          </p:cNvSpPr>
          <p:nvPr/>
        </p:nvSpPr>
        <p:spPr bwMode="auto">
          <a:xfrm>
            <a:off x="779882" y="5116118"/>
            <a:ext cx="77596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s-ES" sz="2800" b="1" dirty="0" smtClean="0">
                <a:solidFill>
                  <a:srgbClr val="FFFFFF"/>
                </a:solidFill>
                <a:effectLst>
                  <a:outerShdw blurRad="50800" dist="38100" dir="10800000" algn="r" rotWithShape="0">
                    <a:prstClr val="black"/>
                  </a:outerShdw>
                </a:effectLst>
              </a:rPr>
              <a:t>Sus </a:t>
            </a:r>
            <a:r>
              <a:rPr lang="es-ES" sz="2800" b="1" dirty="0">
                <a:solidFill>
                  <a:srgbClr val="FFFFFF"/>
                </a:solidFill>
                <a:effectLst>
                  <a:outerShdw blurRad="50800" dist="38100" dir="10800000" algn="r" rotWithShape="0">
                    <a:prstClr val="black"/>
                  </a:outerShdw>
                </a:effectLst>
              </a:rPr>
              <a:t>discípulos se acordaron de lo que está escrito: </a:t>
            </a:r>
            <a:r>
              <a:rPr lang="es-ES" sz="2800" b="1" dirty="0">
                <a:solidFill>
                  <a:srgbClr val="FFFF00"/>
                </a:solidFill>
                <a:effectLst>
                  <a:outerShdw blurRad="50800" dist="38100" dir="10800000" algn="r" rotWithShape="0">
                    <a:prstClr val="black"/>
                  </a:outerShdw>
                </a:effectLst>
              </a:rPr>
              <a:t>“El celo de tu casa me devora”.</a:t>
            </a:r>
          </a:p>
        </p:txBody>
      </p:sp>
    </p:spTree>
    <p:extLst>
      <p:ext uri="{BB962C8B-B14F-4D97-AF65-F5344CB8AC3E}">
        <p14:creationId xmlns:p14="http://schemas.microsoft.com/office/powerpoint/2010/main" val="11026052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8371"/>
                                        </p:tgtEl>
                                        <p:attrNameLst>
                                          <p:attrName>style.visibility</p:attrName>
                                        </p:attrNameLst>
                                      </p:cBhvr>
                                      <p:to>
                                        <p:strVal val="visible"/>
                                      </p:to>
                                    </p:set>
                                    <p:anim calcmode="lin" valueType="num">
                                      <p:cBhvr>
                                        <p:cTn id="7" dur="1000" fill="hold"/>
                                        <p:tgtEl>
                                          <p:spTgt spid="58371"/>
                                        </p:tgtEl>
                                        <p:attrNameLst>
                                          <p:attrName>ppt_w</p:attrName>
                                        </p:attrNameLst>
                                      </p:cBhvr>
                                      <p:tavLst>
                                        <p:tav tm="0">
                                          <p:val>
                                            <p:strVal val="2/3*#ppt_w"/>
                                          </p:val>
                                        </p:tav>
                                        <p:tav tm="100000">
                                          <p:val>
                                            <p:strVal val="#ppt_w"/>
                                          </p:val>
                                        </p:tav>
                                      </p:tavLst>
                                    </p:anim>
                                    <p:anim calcmode="lin" valueType="num">
                                      <p:cBhvr>
                                        <p:cTn id="8" dur="1000" fill="hold"/>
                                        <p:tgtEl>
                                          <p:spTgt spid="5837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617" y="431074"/>
            <a:ext cx="8172994" cy="6004560"/>
          </a:xfrm>
          <a:prstGeom prst="rect">
            <a:avLst/>
          </a:prstGeom>
        </p:spPr>
      </p:pic>
      <p:sp>
        <p:nvSpPr>
          <p:cNvPr id="59395" name="Rectangle 3"/>
          <p:cNvSpPr>
            <a:spLocks noChangeArrowheads="1"/>
          </p:cNvSpPr>
          <p:nvPr/>
        </p:nvSpPr>
        <p:spPr bwMode="auto">
          <a:xfrm>
            <a:off x="474617" y="5048343"/>
            <a:ext cx="8242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800" dirty="0" smtClean="0">
                <a:solidFill>
                  <a:srgbClr val="FFFFFF"/>
                </a:solidFill>
                <a:effectLst>
                  <a:outerShdw blurRad="50800" dist="38100" dir="10800000" algn="r" rotWithShape="0">
                    <a:prstClr val="black"/>
                  </a:outerShdw>
                </a:effectLst>
              </a:rPr>
              <a:t>Entonces </a:t>
            </a:r>
            <a:r>
              <a:rPr lang="es-ES" sz="2800" dirty="0">
                <a:solidFill>
                  <a:srgbClr val="FFFFFF"/>
                </a:solidFill>
                <a:effectLst>
                  <a:outerShdw blurRad="50800" dist="38100" dir="10800000" algn="r" rotWithShape="0">
                    <a:prstClr val="black"/>
                  </a:outerShdw>
                </a:effectLst>
              </a:rPr>
              <a:t>intervinieron los judíos y le preguntaron:</a:t>
            </a:r>
            <a:br>
              <a:rPr lang="es-ES" sz="2800" dirty="0">
                <a:solidFill>
                  <a:srgbClr val="FFFFFF"/>
                </a:solidFill>
                <a:effectLst>
                  <a:outerShdw blurRad="50800" dist="38100" dir="10800000" algn="r" rotWithShape="0">
                    <a:prstClr val="black"/>
                  </a:outerShdw>
                </a:effectLst>
              </a:rPr>
            </a:br>
            <a:r>
              <a:rPr lang="es-ES" sz="2800" dirty="0">
                <a:solidFill>
                  <a:srgbClr val="FFFFFF"/>
                </a:solidFill>
                <a:effectLst>
                  <a:outerShdw blurRad="50800" dist="38100" dir="10800000" algn="r" rotWithShape="0">
                    <a:prstClr val="black"/>
                  </a:outerShdw>
                </a:effectLst>
              </a:rPr>
              <a:t>– </a:t>
            </a:r>
            <a:r>
              <a:rPr lang="es-ES" sz="2800" b="1" dirty="0">
                <a:solidFill>
                  <a:srgbClr val="FFFF00"/>
                </a:solidFill>
                <a:effectLst>
                  <a:outerShdw blurRad="50800" dist="38100" dir="10800000" algn="r" rotWithShape="0">
                    <a:prstClr val="black"/>
                  </a:outerShdw>
                </a:effectLst>
              </a:rPr>
              <a:t>“¿Qué signos nos muestras para obrar así</a:t>
            </a:r>
            <a:r>
              <a:rPr lang="es-ES" sz="2800" b="1" dirty="0" smtClean="0">
                <a:solidFill>
                  <a:srgbClr val="FFFF00"/>
                </a:solidFill>
                <a:effectLst>
                  <a:outerShdw blurRad="50800" dist="38100" dir="10800000" algn="r" rotWithShape="0">
                    <a:prstClr val="black"/>
                  </a:outerShdw>
                </a:effectLst>
              </a:rPr>
              <a:t>?”.</a:t>
            </a:r>
            <a:endParaRPr lang="es-ES" sz="2800" b="1" dirty="0">
              <a:solidFill>
                <a:srgbClr val="FFFF00"/>
              </a:solidFill>
              <a:effectLst>
                <a:outerShdw blurRad="50800" dist="38100" dir="10800000" algn="r" rotWithShape="0">
                  <a:prstClr val="black"/>
                </a:outerShdw>
              </a:effectLst>
            </a:endParaRPr>
          </a:p>
        </p:txBody>
      </p:sp>
    </p:spTree>
    <p:extLst>
      <p:ext uri="{BB962C8B-B14F-4D97-AF65-F5344CB8AC3E}">
        <p14:creationId xmlns:p14="http://schemas.microsoft.com/office/powerpoint/2010/main" val="250430756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1000" fill="hold"/>
                                        <p:tgtEl>
                                          <p:spTgt spid="59395"/>
                                        </p:tgtEl>
                                        <p:attrNameLst>
                                          <p:attrName>ppt_w</p:attrName>
                                        </p:attrNameLst>
                                      </p:cBhvr>
                                      <p:tavLst>
                                        <p:tav tm="0">
                                          <p:val>
                                            <p:strVal val="2/3*#ppt_w"/>
                                          </p:val>
                                        </p:tav>
                                        <p:tav tm="100000">
                                          <p:val>
                                            <p:strVal val="#ppt_w"/>
                                          </p:val>
                                        </p:tav>
                                      </p:tavLst>
                                    </p:anim>
                                    <p:anim calcmode="lin" valueType="num">
                                      <p:cBhvr>
                                        <p:cTn id="8" dur="1000" fill="hold"/>
                                        <p:tgtEl>
                                          <p:spTgt spid="5939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147" y="443702"/>
            <a:ext cx="8183881" cy="5991932"/>
          </a:xfrm>
          <a:prstGeom prst="rect">
            <a:avLst/>
          </a:prstGeom>
        </p:spPr>
      </p:pic>
      <p:sp>
        <p:nvSpPr>
          <p:cNvPr id="60421" name="Rectangle 5"/>
          <p:cNvSpPr>
            <a:spLocks noChangeArrowheads="1"/>
          </p:cNvSpPr>
          <p:nvPr/>
        </p:nvSpPr>
        <p:spPr bwMode="auto">
          <a:xfrm>
            <a:off x="903154" y="4858046"/>
            <a:ext cx="72829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sz="2800" dirty="0" smtClean="0">
                <a:solidFill>
                  <a:srgbClr val="FFFFFF"/>
                </a:solidFill>
                <a:effectLst>
                  <a:outerShdw blurRad="50800" dist="38100" dir="10800000" algn="r" rotWithShape="0">
                    <a:prstClr val="black"/>
                  </a:outerShdw>
                </a:effectLst>
                <a:latin typeface="Verdana" pitchFamily="34" charset="0"/>
              </a:rPr>
              <a:t> </a:t>
            </a:r>
            <a:r>
              <a:rPr lang="es-ES" sz="2800" dirty="0">
                <a:solidFill>
                  <a:srgbClr val="FFFFFF"/>
                </a:solidFill>
                <a:effectLst>
                  <a:outerShdw blurRad="50800" dist="38100" dir="10800000" algn="r" rotWithShape="0">
                    <a:prstClr val="black"/>
                  </a:outerShdw>
                </a:effectLst>
                <a:latin typeface="Verdana" pitchFamily="34" charset="0"/>
              </a:rPr>
              <a:t>Jesús contestó:</a:t>
            </a:r>
            <a:br>
              <a:rPr lang="es-ES" sz="2800" dirty="0">
                <a:solidFill>
                  <a:srgbClr val="FFFFFF"/>
                </a:solidFill>
                <a:effectLst>
                  <a:outerShdw blurRad="50800" dist="38100" dir="10800000" algn="r" rotWithShape="0">
                    <a:prstClr val="black"/>
                  </a:outerShdw>
                </a:effectLst>
                <a:latin typeface="Verdana" pitchFamily="34" charset="0"/>
              </a:rPr>
            </a:br>
            <a:r>
              <a:rPr lang="es-ES" sz="2800" b="1" dirty="0">
                <a:solidFill>
                  <a:srgbClr val="FFFF00"/>
                </a:solidFill>
                <a:effectLst>
                  <a:outerShdw blurRad="50800" dist="38100" dir="10800000" algn="r" rotWithShape="0">
                    <a:prstClr val="black"/>
                  </a:outerShdw>
                </a:effectLst>
                <a:latin typeface="Verdana" pitchFamily="34" charset="0"/>
              </a:rPr>
              <a:t>–“</a:t>
            </a:r>
            <a:r>
              <a:rPr lang="es-ES" sz="2800" b="1" i="1" dirty="0">
                <a:solidFill>
                  <a:srgbClr val="FFFF00"/>
                </a:solidFill>
                <a:effectLst>
                  <a:outerShdw blurRad="50800" dist="38100" dir="10800000" algn="r" rotWithShape="0">
                    <a:prstClr val="black"/>
                  </a:outerShdw>
                </a:effectLst>
                <a:latin typeface="Verdana" pitchFamily="34" charset="0"/>
              </a:rPr>
              <a:t>Destruyan este templo, y en tres días yo lo levantaré”</a:t>
            </a:r>
          </a:p>
        </p:txBody>
      </p:sp>
    </p:spTree>
    <p:extLst>
      <p:ext uri="{BB962C8B-B14F-4D97-AF65-F5344CB8AC3E}">
        <p14:creationId xmlns:p14="http://schemas.microsoft.com/office/powerpoint/2010/main" val="11492621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0421"/>
                                        </p:tgtEl>
                                        <p:attrNameLst>
                                          <p:attrName>style.visibility</p:attrName>
                                        </p:attrNameLst>
                                      </p:cBhvr>
                                      <p:to>
                                        <p:strVal val="visible"/>
                                      </p:to>
                                    </p:set>
                                    <p:anim calcmode="lin" valueType="num">
                                      <p:cBhvr>
                                        <p:cTn id="7" dur="1000" fill="hold"/>
                                        <p:tgtEl>
                                          <p:spTgt spid="60421"/>
                                        </p:tgtEl>
                                        <p:attrNameLst>
                                          <p:attrName>ppt_w</p:attrName>
                                        </p:attrNameLst>
                                      </p:cBhvr>
                                      <p:tavLst>
                                        <p:tav tm="0">
                                          <p:val>
                                            <p:strVal val="2/3*#ppt_w"/>
                                          </p:val>
                                        </p:tav>
                                        <p:tav tm="100000">
                                          <p:val>
                                            <p:strVal val="#ppt_w"/>
                                          </p:val>
                                        </p:tav>
                                      </p:tavLst>
                                    </p:anim>
                                    <p:anim calcmode="lin" valueType="num">
                                      <p:cBhvr>
                                        <p:cTn id="8" dur="1000" fill="hold"/>
                                        <p:tgtEl>
                                          <p:spTgt spid="6042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4940" y="422366"/>
            <a:ext cx="8181380" cy="5995851"/>
          </a:xfrm>
          <a:prstGeom prst="rect">
            <a:avLst/>
          </a:prstGeom>
        </p:spPr>
      </p:pic>
      <p:sp>
        <p:nvSpPr>
          <p:cNvPr id="60419" name="Rectangle 3"/>
          <p:cNvSpPr>
            <a:spLocks noChangeArrowheads="1"/>
          </p:cNvSpPr>
          <p:nvPr/>
        </p:nvSpPr>
        <p:spPr bwMode="auto">
          <a:xfrm>
            <a:off x="474940" y="4829638"/>
            <a:ext cx="7982131" cy="1384995"/>
          </a:xfrm>
          <a:prstGeom prst="rect">
            <a:avLst/>
          </a:prstGeom>
          <a:noFill/>
          <a:ln>
            <a:noFill/>
          </a:ln>
          <a:effectLst/>
        </p:spPr>
        <p:txBody>
          <a:bodyPr wrap="square">
            <a:spAutoFit/>
          </a:bodyPr>
          <a:lstStyle/>
          <a:p>
            <a:pPr algn="ctr">
              <a:spcBef>
                <a:spcPct val="50000"/>
              </a:spcBef>
            </a:pPr>
            <a:r>
              <a:rPr lang="es-ES" sz="2800" dirty="0" smtClean="0">
                <a:solidFill>
                  <a:srgbClr val="FFFFFF"/>
                </a:solidFill>
                <a:effectLst>
                  <a:outerShdw blurRad="38100" dist="38100" dir="2700000" algn="tl">
                    <a:srgbClr val="000000">
                      <a:alpha val="43137"/>
                    </a:srgbClr>
                  </a:outerShdw>
                </a:effectLst>
                <a:latin typeface="Verdana" pitchFamily="34" charset="0"/>
              </a:rPr>
              <a:t>Los </a:t>
            </a:r>
            <a:r>
              <a:rPr lang="es-ES" sz="2800" dirty="0">
                <a:solidFill>
                  <a:srgbClr val="FFFFFF"/>
                </a:solidFill>
                <a:effectLst>
                  <a:outerShdw blurRad="38100" dist="38100" dir="2700000" algn="tl">
                    <a:srgbClr val="000000">
                      <a:alpha val="43137"/>
                    </a:srgbClr>
                  </a:outerShdw>
                </a:effectLst>
                <a:latin typeface="Verdana" pitchFamily="34" charset="0"/>
              </a:rPr>
              <a:t>judíos replicaron</a:t>
            </a:r>
            <a:r>
              <a:rPr lang="es-ES" sz="2800" b="1" dirty="0" smtClean="0">
                <a:solidFill>
                  <a:srgbClr val="FFFF00"/>
                </a:solidFill>
                <a:effectLst>
                  <a:outerShdw blurRad="38100" dist="38100" dir="2700000" algn="tl">
                    <a:srgbClr val="000000">
                      <a:alpha val="43137"/>
                    </a:srgbClr>
                  </a:outerShdw>
                </a:effectLst>
                <a:latin typeface="Verdana" pitchFamily="34" charset="0"/>
              </a:rPr>
              <a:t>: </a:t>
            </a:r>
            <a:r>
              <a:rPr lang="es-ES" sz="2800" b="1" i="1" dirty="0" smtClean="0">
                <a:solidFill>
                  <a:srgbClr val="FFFF00"/>
                </a:solidFill>
                <a:effectLst>
                  <a:outerShdw blurRad="38100" dist="38100" dir="2700000" algn="tl">
                    <a:srgbClr val="000000">
                      <a:alpha val="43137"/>
                    </a:srgbClr>
                  </a:outerShdw>
                </a:effectLst>
                <a:latin typeface="Verdana" pitchFamily="34" charset="0"/>
              </a:rPr>
              <a:t>–“</a:t>
            </a:r>
            <a:r>
              <a:rPr lang="es-ES" sz="2800" b="1" i="1" dirty="0">
                <a:solidFill>
                  <a:srgbClr val="FFFF00"/>
                </a:solidFill>
                <a:effectLst>
                  <a:outerShdw blurRad="38100" dist="38100" dir="2700000" algn="tl">
                    <a:srgbClr val="000000">
                      <a:alpha val="43137"/>
                    </a:srgbClr>
                  </a:outerShdw>
                </a:effectLst>
                <a:latin typeface="Verdana" pitchFamily="34" charset="0"/>
              </a:rPr>
              <a:t>Cuarenta y seis años ha costado construir este templo, </a:t>
            </a:r>
            <a:r>
              <a:rPr lang="es-ES" sz="2800" b="1" i="1" dirty="0" smtClean="0">
                <a:solidFill>
                  <a:srgbClr val="FFFF00"/>
                </a:solidFill>
                <a:effectLst>
                  <a:outerShdw blurRad="38100" dist="38100" dir="2700000" algn="tl">
                    <a:srgbClr val="000000">
                      <a:alpha val="43137"/>
                    </a:srgbClr>
                  </a:outerShdw>
                </a:effectLst>
                <a:latin typeface="Verdana" pitchFamily="34" charset="0"/>
              </a:rPr>
              <a:t>             ¿</a:t>
            </a:r>
            <a:r>
              <a:rPr lang="es-ES" sz="2800" b="1" i="1" dirty="0">
                <a:solidFill>
                  <a:srgbClr val="FFFF00"/>
                </a:solidFill>
                <a:effectLst>
                  <a:outerShdw blurRad="38100" dist="38100" dir="2700000" algn="tl">
                    <a:srgbClr val="000000">
                      <a:alpha val="43137"/>
                    </a:srgbClr>
                  </a:outerShdw>
                </a:effectLst>
                <a:latin typeface="Verdana" pitchFamily="34" charset="0"/>
              </a:rPr>
              <a:t>y tú lo vas a levantar en tres días</a:t>
            </a:r>
            <a:r>
              <a:rPr lang="es-ES" sz="2800" b="1" i="1" dirty="0" smtClean="0">
                <a:solidFill>
                  <a:srgbClr val="FFFF00"/>
                </a:solidFill>
                <a:effectLst>
                  <a:outerShdw blurRad="38100" dist="38100" dir="2700000" algn="tl">
                    <a:srgbClr val="000000">
                      <a:alpha val="43137"/>
                    </a:srgbClr>
                  </a:outerShdw>
                </a:effectLst>
                <a:latin typeface="Verdana" pitchFamily="34" charset="0"/>
              </a:rPr>
              <a:t>?”</a:t>
            </a:r>
            <a:endParaRPr lang="es-ES" sz="2800" b="1" i="1" dirty="0">
              <a:solidFill>
                <a:srgbClr val="FFFF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74256374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1000" fill="hold"/>
                                        <p:tgtEl>
                                          <p:spTgt spid="60419"/>
                                        </p:tgtEl>
                                        <p:attrNameLst>
                                          <p:attrName>ppt_w</p:attrName>
                                        </p:attrNameLst>
                                      </p:cBhvr>
                                      <p:tavLst>
                                        <p:tav tm="0">
                                          <p:val>
                                            <p:strVal val="2/3*#ppt_w"/>
                                          </p:val>
                                        </p:tav>
                                        <p:tav tm="100000">
                                          <p:val>
                                            <p:strVal val="#ppt_w"/>
                                          </p:val>
                                        </p:tav>
                                      </p:tavLst>
                                    </p:anim>
                                    <p:anim calcmode="lin" valueType="num">
                                      <p:cBhvr>
                                        <p:cTn id="8" dur="1000" fill="hold"/>
                                        <p:tgtEl>
                                          <p:spTgt spid="604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387" y="448926"/>
            <a:ext cx="8177349" cy="5951873"/>
          </a:xfrm>
          <a:prstGeom prst="rect">
            <a:avLst/>
          </a:prstGeom>
        </p:spPr>
      </p:pic>
      <p:sp>
        <p:nvSpPr>
          <p:cNvPr id="61443" name="Rectangle 3"/>
          <p:cNvSpPr>
            <a:spLocks noChangeArrowheads="1"/>
          </p:cNvSpPr>
          <p:nvPr/>
        </p:nvSpPr>
        <p:spPr bwMode="auto">
          <a:xfrm>
            <a:off x="496388" y="5221612"/>
            <a:ext cx="8098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3200" b="1" dirty="0" smtClean="0">
                <a:solidFill>
                  <a:srgbClr val="FFFFFF"/>
                </a:solidFill>
                <a:effectLst>
                  <a:outerShdw blurRad="50800" dist="38100" dir="10800000" algn="r" rotWithShape="0">
                    <a:prstClr val="black"/>
                  </a:outerShdw>
                </a:effectLst>
              </a:rPr>
              <a:t>Pero </a:t>
            </a:r>
            <a:r>
              <a:rPr lang="es-ES" sz="3200" b="1" dirty="0">
                <a:solidFill>
                  <a:srgbClr val="FFFFFF"/>
                </a:solidFill>
                <a:effectLst>
                  <a:outerShdw blurRad="50800" dist="38100" dir="10800000" algn="r" rotWithShape="0">
                    <a:prstClr val="black"/>
                  </a:outerShdw>
                </a:effectLst>
              </a:rPr>
              <a:t>él hablaba del templo de su cuerpo. </a:t>
            </a:r>
          </a:p>
        </p:txBody>
      </p:sp>
    </p:spTree>
    <p:extLst>
      <p:ext uri="{BB962C8B-B14F-4D97-AF65-F5344CB8AC3E}">
        <p14:creationId xmlns:p14="http://schemas.microsoft.com/office/powerpoint/2010/main" val="25914872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1443"/>
                                        </p:tgtEl>
                                        <p:attrNameLst>
                                          <p:attrName>style.visibility</p:attrName>
                                        </p:attrNameLst>
                                      </p:cBhvr>
                                      <p:to>
                                        <p:strVal val="visible"/>
                                      </p:to>
                                    </p:set>
                                    <p:anim calcmode="lin" valueType="num">
                                      <p:cBhvr>
                                        <p:cTn id="7" dur="1000" fill="hold"/>
                                        <p:tgtEl>
                                          <p:spTgt spid="61443"/>
                                        </p:tgtEl>
                                        <p:attrNameLst>
                                          <p:attrName>ppt_w</p:attrName>
                                        </p:attrNameLst>
                                      </p:cBhvr>
                                      <p:tavLst>
                                        <p:tav tm="0">
                                          <p:val>
                                            <p:strVal val="2/3*#ppt_w"/>
                                          </p:val>
                                        </p:tav>
                                        <p:tav tm="100000">
                                          <p:val>
                                            <p:strVal val="#ppt_w"/>
                                          </p:val>
                                        </p:tav>
                                      </p:tavLst>
                                    </p:anim>
                                    <p:anim calcmode="lin" valueType="num">
                                      <p:cBhvr>
                                        <p:cTn id="8" dur="1000" fill="hold"/>
                                        <p:tgtEl>
                                          <p:spTgt spid="614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905" y="486098"/>
            <a:ext cx="8116391" cy="5938376"/>
          </a:xfrm>
          <a:prstGeom prst="rect">
            <a:avLst/>
          </a:prstGeom>
        </p:spPr>
      </p:pic>
      <p:sp>
        <p:nvSpPr>
          <p:cNvPr id="140293" name="Rectangle 5"/>
          <p:cNvSpPr>
            <a:spLocks noChangeArrowheads="1"/>
          </p:cNvSpPr>
          <p:nvPr/>
        </p:nvSpPr>
        <p:spPr bwMode="auto">
          <a:xfrm>
            <a:off x="454233" y="4624249"/>
            <a:ext cx="828917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700" dirty="0" smtClean="0">
                <a:solidFill>
                  <a:srgbClr val="FFFFFF"/>
                </a:solidFill>
                <a:effectLst>
                  <a:outerShdw blurRad="50800" dist="38100" dir="10800000" algn="r" rotWithShape="0">
                    <a:prstClr val="black"/>
                  </a:outerShdw>
                </a:effectLst>
              </a:rPr>
              <a:t>Y</a:t>
            </a:r>
            <a:r>
              <a:rPr lang="es-ES" sz="2700" dirty="0">
                <a:solidFill>
                  <a:srgbClr val="FFFFFF"/>
                </a:solidFill>
                <a:effectLst>
                  <a:outerShdw blurRad="50800" dist="38100" dir="10800000" algn="r" rotWithShape="0">
                    <a:prstClr val="black"/>
                  </a:outerShdw>
                </a:effectLst>
              </a:rPr>
              <a:t>, cuando resucitó de entre los muertos, los discípulos se acordaron de que había dicho eso, y dieron fe a la Escritura y a la palabra que había dicho Jesús.</a:t>
            </a:r>
          </a:p>
        </p:txBody>
      </p:sp>
    </p:spTree>
    <p:extLst>
      <p:ext uri="{BB962C8B-B14F-4D97-AF65-F5344CB8AC3E}">
        <p14:creationId xmlns:p14="http://schemas.microsoft.com/office/powerpoint/2010/main" val="260782003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40293"/>
                                        </p:tgtEl>
                                        <p:attrNameLst>
                                          <p:attrName>style.visibility</p:attrName>
                                        </p:attrNameLst>
                                      </p:cBhvr>
                                      <p:to>
                                        <p:strVal val="visible"/>
                                      </p:to>
                                    </p:set>
                                    <p:anim calcmode="lin" valueType="num">
                                      <p:cBhvr>
                                        <p:cTn id="7" dur="1000" fill="hold"/>
                                        <p:tgtEl>
                                          <p:spTgt spid="140293"/>
                                        </p:tgtEl>
                                        <p:attrNameLst>
                                          <p:attrName>ppt_w</p:attrName>
                                        </p:attrNameLst>
                                      </p:cBhvr>
                                      <p:tavLst>
                                        <p:tav tm="0">
                                          <p:val>
                                            <p:strVal val="2/3*#ppt_w"/>
                                          </p:val>
                                        </p:tav>
                                        <p:tav tm="100000">
                                          <p:val>
                                            <p:strVal val="#ppt_w"/>
                                          </p:val>
                                        </p:tav>
                                      </p:tavLst>
                                    </p:anim>
                                    <p:anim calcmode="lin" valueType="num">
                                      <p:cBhvr>
                                        <p:cTn id="8" dur="1000" fill="hold"/>
                                        <p:tgtEl>
                                          <p:spTgt spid="14029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243" y="435863"/>
            <a:ext cx="8180346" cy="5956227"/>
          </a:xfrm>
          <a:prstGeom prst="rect">
            <a:avLst/>
          </a:prstGeom>
        </p:spPr>
      </p:pic>
      <p:sp>
        <p:nvSpPr>
          <p:cNvPr id="142340" name="Rectangle 4"/>
          <p:cNvSpPr>
            <a:spLocks noChangeArrowheads="1"/>
          </p:cNvSpPr>
          <p:nvPr/>
        </p:nvSpPr>
        <p:spPr bwMode="auto">
          <a:xfrm>
            <a:off x="705400" y="4884376"/>
            <a:ext cx="7962189" cy="1384995"/>
          </a:xfrm>
          <a:prstGeom prst="rect">
            <a:avLst/>
          </a:prstGeom>
          <a:noFill/>
          <a:ln>
            <a:noFill/>
          </a:ln>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s-ES" sz="2800" dirty="0" smtClean="0">
                <a:solidFill>
                  <a:srgbClr val="FFFFFF"/>
                </a:solidFill>
                <a:effectLst>
                  <a:outerShdw blurRad="50800" dist="38100" dir="10800000" algn="r" rotWithShape="0">
                    <a:prstClr val="black"/>
                  </a:outerShdw>
                </a:effectLst>
                <a:latin typeface="Verdana" pitchFamily="34" charset="0"/>
              </a:rPr>
              <a:t>Mientras </a:t>
            </a:r>
            <a:r>
              <a:rPr lang="es-ES" sz="2800" dirty="0">
                <a:solidFill>
                  <a:srgbClr val="FFFFFF"/>
                </a:solidFill>
                <a:effectLst>
                  <a:outerShdw blurRad="50800" dist="38100" dir="10800000" algn="r" rotWithShape="0">
                    <a:prstClr val="black"/>
                  </a:outerShdw>
                </a:effectLst>
                <a:latin typeface="Verdana" pitchFamily="34" charset="0"/>
              </a:rPr>
              <a:t>estaba en Jerusalén por las fiestas de Pascua, muchos creyeron en su nombre, viendo los signos que hacía;</a:t>
            </a:r>
          </a:p>
        </p:txBody>
      </p:sp>
    </p:spTree>
    <p:extLst>
      <p:ext uri="{BB962C8B-B14F-4D97-AF65-F5344CB8AC3E}">
        <p14:creationId xmlns:p14="http://schemas.microsoft.com/office/powerpoint/2010/main" val="27328868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42340"/>
                                        </p:tgtEl>
                                        <p:attrNameLst>
                                          <p:attrName>style.visibility</p:attrName>
                                        </p:attrNameLst>
                                      </p:cBhvr>
                                      <p:to>
                                        <p:strVal val="visible"/>
                                      </p:to>
                                    </p:set>
                                    <p:anim calcmode="lin" valueType="num">
                                      <p:cBhvr>
                                        <p:cTn id="7" dur="1000" fill="hold"/>
                                        <p:tgtEl>
                                          <p:spTgt spid="142340"/>
                                        </p:tgtEl>
                                        <p:attrNameLst>
                                          <p:attrName>ppt_w</p:attrName>
                                        </p:attrNameLst>
                                      </p:cBhvr>
                                      <p:tavLst>
                                        <p:tav tm="0">
                                          <p:val>
                                            <p:strVal val="2/3*#ppt_w"/>
                                          </p:val>
                                        </p:tav>
                                        <p:tav tm="100000">
                                          <p:val>
                                            <p:strVal val="#ppt_w"/>
                                          </p:val>
                                        </p:tav>
                                      </p:tavLst>
                                    </p:anim>
                                    <p:anim calcmode="lin" valueType="num">
                                      <p:cBhvr>
                                        <p:cTn id="8" dur="1000" fill="hold"/>
                                        <p:tgtEl>
                                          <p:spTgt spid="14234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r="-210"/>
          <a:stretch/>
        </p:blipFill>
        <p:spPr>
          <a:xfrm>
            <a:off x="484679" y="459812"/>
            <a:ext cx="8189058" cy="5940987"/>
          </a:xfrm>
          <a:prstGeom prst="rect">
            <a:avLst/>
          </a:prstGeom>
        </p:spPr>
      </p:pic>
      <p:sp>
        <p:nvSpPr>
          <p:cNvPr id="143365" name="Rectangle 5"/>
          <p:cNvSpPr>
            <a:spLocks noChangeArrowheads="1"/>
          </p:cNvSpPr>
          <p:nvPr/>
        </p:nvSpPr>
        <p:spPr bwMode="auto">
          <a:xfrm>
            <a:off x="406305" y="4735345"/>
            <a:ext cx="8181479" cy="1569660"/>
          </a:xfrm>
          <a:prstGeom prst="rect">
            <a:avLst/>
          </a:prstGeom>
          <a:noFill/>
          <a:ln>
            <a:noFill/>
          </a:ln>
          <a:effectLst/>
          <a:extLst/>
        </p:spPr>
        <p:txBody>
          <a:bodyPr wrap="square">
            <a:spAutoFit/>
          </a:bodyPr>
          <a:lstStyle/>
          <a:p>
            <a:pPr algn="ctr">
              <a:defRPr/>
            </a:pPr>
            <a:r>
              <a:rPr lang="es-ES" sz="2400" dirty="0" smtClean="0">
                <a:solidFill>
                  <a:srgbClr val="FFFFFF"/>
                </a:solidFill>
                <a:effectLst>
                  <a:outerShdw blurRad="50800" dist="38100" dir="10800000" algn="r" rotWithShape="0">
                    <a:prstClr val="black"/>
                  </a:outerShdw>
                </a:effectLst>
                <a:latin typeface="Verdana" pitchFamily="34" charset="0"/>
              </a:rPr>
              <a:t>pero </a:t>
            </a:r>
            <a:r>
              <a:rPr lang="es-ES" sz="2400" dirty="0">
                <a:solidFill>
                  <a:srgbClr val="FFFFFF"/>
                </a:solidFill>
                <a:effectLst>
                  <a:outerShdw blurRad="50800" dist="38100" dir="10800000" algn="r" rotWithShape="0">
                    <a:prstClr val="black"/>
                  </a:outerShdw>
                </a:effectLst>
                <a:latin typeface="Verdana" pitchFamily="34" charset="0"/>
              </a:rPr>
              <a:t>Jesús no confiaba en ellos, porque los conocía a todos, </a:t>
            </a:r>
            <a:r>
              <a:rPr lang="es-ES" sz="2400" dirty="0" smtClean="0">
                <a:solidFill>
                  <a:srgbClr val="FFFFFF"/>
                </a:solidFill>
                <a:effectLst>
                  <a:outerShdw blurRad="50800" dist="38100" dir="10800000" algn="r" rotWithShape="0">
                    <a:prstClr val="black"/>
                  </a:outerShdw>
                </a:effectLst>
                <a:latin typeface="Verdana" pitchFamily="34" charset="0"/>
              </a:rPr>
              <a:t>y </a:t>
            </a:r>
            <a:r>
              <a:rPr lang="es-ES" sz="2400" dirty="0">
                <a:solidFill>
                  <a:srgbClr val="FFFFFF"/>
                </a:solidFill>
                <a:effectLst>
                  <a:outerShdw blurRad="50800" dist="38100" dir="10800000" algn="r" rotWithShape="0">
                    <a:prstClr val="black"/>
                  </a:outerShdw>
                </a:effectLst>
                <a:latin typeface="Verdana" pitchFamily="34" charset="0"/>
              </a:rPr>
              <a:t>no necesitaba el testimonio de nadie acerca de </a:t>
            </a:r>
            <a:r>
              <a:rPr lang="es-ES" sz="2400" dirty="0" smtClean="0">
                <a:solidFill>
                  <a:srgbClr val="FFFFFF"/>
                </a:solidFill>
                <a:effectLst>
                  <a:outerShdw blurRad="50800" dist="38100" dir="10800000" algn="r" rotWithShape="0">
                    <a:prstClr val="black"/>
                  </a:outerShdw>
                </a:effectLst>
                <a:latin typeface="Verdana" pitchFamily="34" charset="0"/>
              </a:rPr>
              <a:t>los </a:t>
            </a:r>
            <a:r>
              <a:rPr lang="es-ES" sz="2400" dirty="0">
                <a:solidFill>
                  <a:srgbClr val="FFFFFF"/>
                </a:solidFill>
                <a:effectLst>
                  <a:outerShdw blurRad="50800" dist="38100" dir="10800000" algn="r" rotWithShape="0">
                    <a:prstClr val="black"/>
                  </a:outerShdw>
                </a:effectLst>
                <a:latin typeface="Verdana" pitchFamily="34" charset="0"/>
              </a:rPr>
              <a:t>hombres, porque </a:t>
            </a:r>
            <a:r>
              <a:rPr lang="es-ES" sz="2400" dirty="0" smtClean="0">
                <a:solidFill>
                  <a:srgbClr val="FFFFFF"/>
                </a:solidFill>
                <a:effectLst>
                  <a:outerShdw blurRad="50800" dist="38100" dir="10800000" algn="r" rotWithShape="0">
                    <a:prstClr val="black"/>
                  </a:outerShdw>
                </a:effectLst>
                <a:latin typeface="Verdana" pitchFamily="34" charset="0"/>
              </a:rPr>
              <a:t>él </a:t>
            </a:r>
            <a:r>
              <a:rPr lang="es-ES" sz="2400" dirty="0">
                <a:solidFill>
                  <a:srgbClr val="FFFFFF"/>
                </a:solidFill>
                <a:effectLst>
                  <a:outerShdw blurRad="50800" dist="38100" dir="10800000" algn="r" rotWithShape="0">
                    <a:prstClr val="black"/>
                  </a:outerShdw>
                </a:effectLst>
                <a:latin typeface="Verdana" pitchFamily="34" charset="0"/>
              </a:rPr>
              <a:t>conocía lo </a:t>
            </a:r>
            <a:r>
              <a:rPr lang="es-ES" sz="2400" dirty="0" smtClean="0">
                <a:solidFill>
                  <a:srgbClr val="FFFFFF"/>
                </a:solidFill>
                <a:effectLst>
                  <a:outerShdw blurRad="50800" dist="38100" dir="10800000" algn="r" rotWithShape="0">
                    <a:prstClr val="black"/>
                  </a:outerShdw>
                </a:effectLst>
                <a:latin typeface="Verdana" pitchFamily="34" charset="0"/>
              </a:rPr>
              <a:t>que</a:t>
            </a:r>
            <a:r>
              <a:rPr lang="es-ES" sz="2400" dirty="0">
                <a:solidFill>
                  <a:srgbClr val="FFFFFF"/>
                </a:solidFill>
                <a:effectLst>
                  <a:outerShdw blurRad="50800" dist="38100" dir="10800000" algn="r" rotWithShape="0">
                    <a:prstClr val="black"/>
                  </a:outerShdw>
                </a:effectLst>
                <a:latin typeface="Verdana" pitchFamily="34" charset="0"/>
              </a:rPr>
              <a:t>	hay dentro </a:t>
            </a:r>
            <a:r>
              <a:rPr lang="es-ES" sz="2400" dirty="0" smtClean="0">
                <a:solidFill>
                  <a:srgbClr val="FFFFFF"/>
                </a:solidFill>
                <a:effectLst>
                  <a:outerShdw blurRad="50800" dist="38100" dir="10800000" algn="r" rotWithShape="0">
                    <a:prstClr val="black"/>
                  </a:outerShdw>
                </a:effectLst>
                <a:latin typeface="Verdana" pitchFamily="34" charset="0"/>
              </a:rPr>
              <a:t>de </a:t>
            </a:r>
            <a:r>
              <a:rPr lang="es-ES" sz="2400" dirty="0">
                <a:solidFill>
                  <a:srgbClr val="FFFFFF"/>
                </a:solidFill>
                <a:effectLst>
                  <a:outerShdw blurRad="50800" dist="38100" dir="10800000" algn="r" rotWithShape="0">
                    <a:prstClr val="black"/>
                  </a:outerShdw>
                </a:effectLst>
                <a:latin typeface="Verdana" pitchFamily="34" charset="0"/>
              </a:rPr>
              <a:t>cada hombre.      </a:t>
            </a:r>
          </a:p>
        </p:txBody>
      </p:sp>
    </p:spTree>
    <p:extLst>
      <p:ext uri="{BB962C8B-B14F-4D97-AF65-F5344CB8AC3E}">
        <p14:creationId xmlns:p14="http://schemas.microsoft.com/office/powerpoint/2010/main" val="133955486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43365"/>
                                        </p:tgtEl>
                                        <p:attrNameLst>
                                          <p:attrName>style.visibility</p:attrName>
                                        </p:attrNameLst>
                                      </p:cBhvr>
                                      <p:to>
                                        <p:strVal val="visible"/>
                                      </p:to>
                                    </p:set>
                                    <p:anim calcmode="lin" valueType="num">
                                      <p:cBhvr>
                                        <p:cTn id="7" dur="1000" fill="hold"/>
                                        <p:tgtEl>
                                          <p:spTgt spid="143365"/>
                                        </p:tgtEl>
                                        <p:attrNameLst>
                                          <p:attrName>ppt_w</p:attrName>
                                        </p:attrNameLst>
                                      </p:cBhvr>
                                      <p:tavLst>
                                        <p:tav tm="0">
                                          <p:val>
                                            <p:strVal val="2/3*#ppt_w"/>
                                          </p:val>
                                        </p:tav>
                                        <p:tav tm="100000">
                                          <p:val>
                                            <p:strVal val="#ppt_w"/>
                                          </p:val>
                                        </p:tav>
                                      </p:tavLst>
                                    </p:anim>
                                    <p:anim calcmode="lin" valueType="num">
                                      <p:cBhvr>
                                        <p:cTn id="8" dur="1000" fill="hold"/>
                                        <p:tgtEl>
                                          <p:spTgt spid="1433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OR ETERNO: Papa Francisco: &quot;Que las iglesias jamás se conviertan en casas  de negocios: la redención de Jesús es siempre gratuit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24" y="478108"/>
            <a:ext cx="8156229" cy="589656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grpSp>
        <p:nvGrpSpPr>
          <p:cNvPr id="10" name="Group 114"/>
          <p:cNvGrpSpPr>
            <a:grpSpLocks/>
          </p:cNvGrpSpPr>
          <p:nvPr/>
        </p:nvGrpSpPr>
        <p:grpSpPr bwMode="auto">
          <a:xfrm>
            <a:off x="473724" y="415062"/>
            <a:ext cx="4367320" cy="706755"/>
            <a:chOff x="905" y="-821"/>
            <a:chExt cx="7041" cy="1113"/>
          </a:xfrm>
        </p:grpSpPr>
        <p:sp>
          <p:nvSpPr>
            <p:cNvPr id="11" name="Rectangle 32"/>
            <p:cNvSpPr>
              <a:spLocks noChangeArrowheads="1"/>
            </p:cNvSpPr>
            <p:nvPr/>
          </p:nvSpPr>
          <p:spPr bwMode="auto">
            <a:xfrm>
              <a:off x="905" y="-648"/>
              <a:ext cx="7041" cy="940"/>
            </a:xfrm>
            <a:prstGeom prst="rect">
              <a:avLst/>
            </a:prstGeom>
            <a:solidFill>
              <a:srgbClr val="3D0A27"/>
            </a:solidFill>
            <a:ln w="9525">
              <a:solidFill>
                <a:srgbClr val="969696"/>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solidFill>
                  <a:srgbClr val="000000"/>
                </a:solidFill>
              </a:endParaRPr>
            </a:p>
          </p:txBody>
        </p:sp>
        <p:sp>
          <p:nvSpPr>
            <p:cNvPr id="12" name="Text Box 29"/>
            <p:cNvSpPr txBox="1">
              <a:spLocks noChangeArrowheads="1"/>
            </p:cNvSpPr>
            <p:nvPr/>
          </p:nvSpPr>
          <p:spPr bwMode="auto">
            <a:xfrm>
              <a:off x="2193" y="-708"/>
              <a:ext cx="5400" cy="6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r>
                <a:rPr lang="es-ES_tradnl" sz="1100" b="1" dirty="0">
                  <a:solidFill>
                    <a:srgbClr val="800080"/>
                  </a:solidFill>
                  <a:latin typeface="Arial Rounded MT Bold" panose="020F0704030504030204" pitchFamily="34" charset="0"/>
                  <a:ea typeface="Times New Roman" panose="02020603050405020304" pitchFamily="18" charset="0"/>
                </a:rPr>
                <a:t>LECTIO DIVINA – III DOMINGO CUARESMA - B</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r"/>
              <a:r>
                <a:rPr lang="es-PE" sz="12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UNA ALIANZA LIBERADORA</a:t>
              </a:r>
            </a:p>
          </p:txBody>
        </p:sp>
        <p:pic>
          <p:nvPicPr>
            <p:cNvPr id="13" name="Picture 113" descr="Ver imagen en tamaño completo">
              <a:hlinkClick r:id="rId3"/>
            </p:cNvPr>
            <p:cNvPicPr>
              <a:picLocks noChangeAspect="1" noChangeArrowheads="1"/>
            </p:cNvPicPr>
            <p:nvPr/>
          </p:nvPicPr>
          <p:blipFill>
            <a:blip r:embed="rId4" r:link="rId5" cstate="email">
              <a:extLst>
                <a:ext uri="{28A0092B-C50C-407E-A947-70E740481C1C}">
                  <a14:useLocalDpi xmlns:a14="http://schemas.microsoft.com/office/drawing/2010/main" val="0"/>
                </a:ext>
              </a:extLst>
            </a:blip>
            <a:srcRect/>
            <a:stretch>
              <a:fillRect/>
            </a:stretch>
          </p:blipFill>
          <p:spPr bwMode="auto">
            <a:xfrm>
              <a:off x="1037" y="-821"/>
              <a:ext cx="896"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7 Rectángulo"/>
          <p:cNvSpPr/>
          <p:nvPr/>
        </p:nvSpPr>
        <p:spPr>
          <a:xfrm>
            <a:off x="6541216" y="415062"/>
            <a:ext cx="1903085" cy="461665"/>
          </a:xfrm>
          <a:prstGeom prst="rect">
            <a:avLst/>
          </a:prstGeom>
        </p:spPr>
        <p:txBody>
          <a:bodyPr wrap="none">
            <a:spAutoFit/>
          </a:bodyPr>
          <a:lstStyle/>
          <a:p>
            <a:r>
              <a:rPr lang="es-ES_tradnl" sz="2400" b="1" dirty="0">
                <a:solidFill>
                  <a:srgbClr val="FFFF00"/>
                </a:solidFill>
                <a:effectLst>
                  <a:outerShdw blurRad="38100" dist="38100" dir="2700000" algn="tl">
                    <a:srgbClr val="000000">
                      <a:alpha val="43137"/>
                    </a:srgbClr>
                  </a:outerShdw>
                </a:effectLst>
                <a:latin typeface="Adobe Gothic Std B" pitchFamily="34" charset="-128"/>
                <a:ea typeface="Adobe Gothic Std B" pitchFamily="34" charset="-128"/>
              </a:rPr>
              <a:t>Juan 2,13-25</a:t>
            </a:r>
            <a:endParaRPr lang="es-PE" sz="2400" b="1" dirty="0">
              <a:solidFill>
                <a:srgbClr val="FFFF00"/>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15" name="Text Box 8"/>
          <p:cNvSpPr txBox="1">
            <a:spLocks noChangeArrowheads="1"/>
          </p:cNvSpPr>
          <p:nvPr/>
        </p:nvSpPr>
        <p:spPr bwMode="auto">
          <a:xfrm>
            <a:off x="766391" y="3931998"/>
            <a:ext cx="6192837"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prstTxWarp prst="textStop">
              <a:avLst/>
            </a:prstTxWarp>
            <a:spAutoFit/>
          </a:bodyPr>
          <a:lstStyle/>
          <a:p>
            <a:pPr algn="ctr">
              <a:spcBef>
                <a:spcPct val="50000"/>
              </a:spcBef>
            </a:pPr>
            <a:r>
              <a:rPr lang="es-PE" sz="6000" dirty="0" smtClean="0">
                <a:solidFill>
                  <a:srgbClr val="FFFF00"/>
                </a:solidFill>
                <a:effectLst>
                  <a:outerShdw blurRad="50800" dist="38100" dir="10800000" algn="r" rotWithShape="0">
                    <a:srgbClr val="C00000"/>
                  </a:outerShdw>
                </a:effectLst>
                <a:latin typeface="Microsoft YaHei" panose="020B0503020204020204" pitchFamily="34" charset="-122"/>
                <a:ea typeface="Microsoft YaHei" panose="020B0503020204020204" pitchFamily="34" charset="-122"/>
                <a:cs typeface="Aharoni" pitchFamily="2" charset="-79"/>
              </a:rPr>
              <a:t>UNA ALIANZA LIBERADORA</a:t>
            </a:r>
            <a:endParaRPr lang="es-MX" sz="6000" b="1" dirty="0">
              <a:solidFill>
                <a:srgbClr val="FFFF00"/>
              </a:solidFill>
              <a:latin typeface="Microsoft YaHei" panose="020B0503020204020204" pitchFamily="34" charset="-122"/>
              <a:ea typeface="Microsoft YaHei" panose="020B0503020204020204" pitchFamily="34" charset="-122"/>
            </a:endParaRPr>
          </a:p>
        </p:txBody>
      </p:sp>
      <p:sp>
        <p:nvSpPr>
          <p:cNvPr id="16" name="8 CuadroTexto"/>
          <p:cNvSpPr txBox="1"/>
          <p:nvPr/>
        </p:nvSpPr>
        <p:spPr>
          <a:xfrm>
            <a:off x="5947954" y="5942520"/>
            <a:ext cx="2568783" cy="369332"/>
          </a:xfrm>
          <a:prstGeom prst="rect">
            <a:avLst/>
          </a:prstGeom>
          <a:noFill/>
        </p:spPr>
        <p:txBody>
          <a:bodyPr wrap="square" rtlCol="0">
            <a:spAutoFit/>
          </a:bodyPr>
          <a:lstStyle/>
          <a:p>
            <a:pPr algn="r"/>
            <a:r>
              <a:rPr lang="es-PE" b="1" dirty="0" smtClean="0">
                <a:solidFill>
                  <a:srgbClr val="1C1C1C">
                    <a:lumMod val="10000"/>
                    <a:lumOff val="90000"/>
                  </a:srgbClr>
                </a:solidFill>
                <a:effectLst>
                  <a:outerShdw blurRad="38100" dist="38100" dir="2700000" algn="tl">
                    <a:srgbClr val="000000">
                      <a:alpha val="43137"/>
                    </a:srgbClr>
                  </a:outerShdw>
                </a:effectLst>
                <a:latin typeface="Arial Black" panose="020B0A04020102020204" pitchFamily="34" charset="0"/>
              </a:rPr>
              <a:t>7 </a:t>
            </a:r>
            <a:r>
              <a:rPr lang="es-PE" b="1" dirty="0">
                <a:solidFill>
                  <a:srgbClr val="1C1C1C">
                    <a:lumMod val="10000"/>
                    <a:lumOff val="90000"/>
                  </a:srgbClr>
                </a:solidFill>
                <a:effectLst>
                  <a:outerShdw blurRad="38100" dist="38100" dir="2700000" algn="tl">
                    <a:srgbClr val="000000">
                      <a:alpha val="43137"/>
                    </a:srgbClr>
                  </a:outerShdw>
                </a:effectLst>
                <a:latin typeface="Arial Black" panose="020B0A04020102020204" pitchFamily="34" charset="0"/>
              </a:rPr>
              <a:t>de marzo </a:t>
            </a:r>
            <a:r>
              <a:rPr lang="es-PE" b="1" dirty="0" smtClean="0">
                <a:solidFill>
                  <a:srgbClr val="1C1C1C">
                    <a:lumMod val="10000"/>
                    <a:lumOff val="90000"/>
                  </a:srgbClr>
                </a:solidFill>
                <a:effectLst>
                  <a:outerShdw blurRad="38100" dist="38100" dir="2700000" algn="tl">
                    <a:srgbClr val="000000">
                      <a:alpha val="43137"/>
                    </a:srgbClr>
                  </a:outerShdw>
                </a:effectLst>
                <a:latin typeface="Arial Black" panose="020B0A04020102020204" pitchFamily="34" charset="0"/>
              </a:rPr>
              <a:t>2021</a:t>
            </a:r>
            <a:endParaRPr lang="es-PE" b="1" dirty="0">
              <a:solidFill>
                <a:srgbClr val="1C1C1C">
                  <a:lumMod val="10000"/>
                  <a:lumOff val="90000"/>
                </a:srgb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58475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49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9391" y="448245"/>
            <a:ext cx="8184345" cy="5935138"/>
          </a:xfrm>
          <a:prstGeom prst="rect">
            <a:avLst/>
          </a:prstGeom>
        </p:spPr>
      </p:pic>
      <p:sp>
        <p:nvSpPr>
          <p:cNvPr id="5" name="Rectangle 5"/>
          <p:cNvSpPr>
            <a:spLocks noChangeArrowheads="1"/>
          </p:cNvSpPr>
          <p:nvPr/>
        </p:nvSpPr>
        <p:spPr bwMode="auto">
          <a:xfrm>
            <a:off x="668230" y="4798286"/>
            <a:ext cx="80885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buFont typeface="Wingdings" panose="05000000000000000000" pitchFamily="2" charset="2"/>
              <a:buChar char="ü"/>
            </a:pPr>
            <a:r>
              <a:rPr lang="es-PE" sz="2800" b="1" spc="50" dirty="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¿Por qué motivo </a:t>
            </a:r>
            <a:endParaRPr lang="es-PE" sz="2800" b="1" spc="50" dirty="0" smtClean="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endParaRPr>
          </a:p>
          <a:p>
            <a:pPr algn="ctr"/>
            <a:r>
              <a:rPr lang="es-PE" sz="2800" b="1" spc="50" dirty="0" smtClean="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va </a:t>
            </a:r>
            <a:r>
              <a:rPr lang="es-PE" sz="2800" b="1" spc="50" dirty="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Jesús al Templo? </a:t>
            </a:r>
            <a:endParaRPr lang="es-PE" sz="2800" b="1" spc="50" dirty="0" smtClean="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endParaRPr>
          </a:p>
          <a:p>
            <a:pPr algn="ctr"/>
            <a:r>
              <a:rPr lang="es-PE" sz="2800" b="1" spc="50" dirty="0" smtClean="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a:t>
            </a:r>
            <a:r>
              <a:rPr lang="es-PE" sz="2800" b="1" spc="50" dirty="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Con qué realidad se encuentra</a:t>
            </a:r>
            <a:r>
              <a:rPr lang="es-PE" sz="2800" b="1" spc="50" dirty="0" smtClean="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rPr>
              <a:t>?.</a:t>
            </a:r>
            <a:endParaRPr lang="es-ES_tradnl" sz="2800" b="1" spc="50" dirty="0">
              <a:ln w="9525" cmpd="sng">
                <a:solidFill>
                  <a:sysClr val="windowText" lastClr="000000"/>
                </a:solidFill>
                <a:prstDash val="solid"/>
              </a:ln>
              <a:solidFill>
                <a:srgbClr val="70AD47">
                  <a:tint val="1000"/>
                </a:srgbClr>
              </a:solidFill>
              <a:effectLst>
                <a:glow rad="38100">
                  <a:srgbClr val="0066FF">
                    <a:alpha val="40000"/>
                  </a:srgbClr>
                </a:glow>
              </a:effectLst>
              <a:latin typeface="Verdana" pitchFamily="34" charset="0"/>
            </a:endParaRPr>
          </a:p>
        </p:txBody>
      </p:sp>
      <p:sp>
        <p:nvSpPr>
          <p:cNvPr id="4" name="Rectangle 5"/>
          <p:cNvSpPr>
            <a:spLocks noChangeArrowheads="1"/>
          </p:cNvSpPr>
          <p:nvPr/>
        </p:nvSpPr>
        <p:spPr bwMode="auto">
          <a:xfrm>
            <a:off x="1586260" y="299535"/>
            <a:ext cx="59906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sz="4000" b="1" dirty="0">
                <a:solidFill>
                  <a:srgbClr val="FFFF00"/>
                </a:solidFill>
                <a:effectLst>
                  <a:outerShdw blurRad="50800" dist="38100" dir="10800000" algn="r" rotWithShape="0">
                    <a:prstClr val="black"/>
                  </a:outerShdw>
                </a:effectLst>
                <a:latin typeface="Adobe Garamond Pro Bold" pitchFamily="18" charset="0"/>
              </a:rPr>
              <a:t>Preguntas para la lectura:</a:t>
            </a:r>
            <a:endParaRPr lang="es-ES_tradnl" sz="4000" dirty="0">
              <a:solidFill>
                <a:srgbClr val="FFFF00"/>
              </a:solidFill>
              <a:effectLst>
                <a:outerShdw blurRad="50800" dist="38100" dir="10800000" algn="r" rotWithShape="0">
                  <a:prstClr val="black"/>
                </a:outerShdw>
              </a:effectLst>
              <a:latin typeface="Adobe Garamond Pro Bold" pitchFamily="18" charset="0"/>
            </a:endParaRPr>
          </a:p>
        </p:txBody>
      </p:sp>
    </p:spTree>
    <p:extLst>
      <p:ext uri="{BB962C8B-B14F-4D97-AF65-F5344CB8AC3E}">
        <p14:creationId xmlns:p14="http://schemas.microsoft.com/office/powerpoint/2010/main" val="2456385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889" y="457199"/>
            <a:ext cx="8190847" cy="5934891"/>
          </a:xfrm>
          <a:prstGeom prst="rect">
            <a:avLst/>
          </a:prstGeom>
          <a:scene3d>
            <a:camera prst="orthographicFront"/>
            <a:lightRig rig="threePt" dir="t"/>
          </a:scene3d>
          <a:sp3d>
            <a:bevelT prst="relaxedInset"/>
          </a:sp3d>
        </p:spPr>
      </p:pic>
      <p:sp>
        <p:nvSpPr>
          <p:cNvPr id="5" name="Rectangle 5"/>
          <p:cNvSpPr txBox="1">
            <a:spLocks noChangeArrowheads="1"/>
          </p:cNvSpPr>
          <p:nvPr/>
        </p:nvSpPr>
        <p:spPr bwMode="auto">
          <a:xfrm>
            <a:off x="2001371" y="4942154"/>
            <a:ext cx="1621395" cy="101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80000"/>
              </a:lnSpc>
              <a:buFontTx/>
              <a:buNone/>
              <a:defRPr/>
            </a:pPr>
            <a:r>
              <a:rPr lang="es-PE" sz="2400" b="1" spc="50" dirty="0" smtClean="0">
                <a:ln w="9525" cmpd="sng">
                  <a:solidFill>
                    <a:srgbClr val="FF0000"/>
                  </a:solidFill>
                  <a:prstDash val="solid"/>
                </a:ln>
                <a:solidFill>
                  <a:srgbClr val="70AD47">
                    <a:tint val="1000"/>
                  </a:srgbClr>
                </a:solidFill>
                <a:effectLst>
                  <a:glow rad="139700">
                    <a:schemeClr val="accent4">
                      <a:satMod val="175000"/>
                      <a:alpha val="40000"/>
                    </a:schemeClr>
                  </a:glow>
                </a:effectLst>
                <a:latin typeface="Verdana" panose="020B0604030504040204" pitchFamily="34" charset="0"/>
                <a:ea typeface="Verdana" panose="020B0604030504040204" pitchFamily="34" charset="0"/>
              </a:rPr>
              <a:t>¿Qué </a:t>
            </a:r>
          </a:p>
          <a:p>
            <a:pPr marL="0" indent="0" algn="ctr">
              <a:lnSpc>
                <a:spcPct val="80000"/>
              </a:lnSpc>
              <a:buFontTx/>
              <a:buNone/>
              <a:defRPr/>
            </a:pPr>
            <a:r>
              <a:rPr lang="es-PE" sz="2400" b="1" spc="50" dirty="0" smtClean="0">
                <a:ln w="9525" cmpd="sng">
                  <a:solidFill>
                    <a:srgbClr val="FF0000"/>
                  </a:solidFill>
                  <a:prstDash val="solid"/>
                </a:ln>
                <a:solidFill>
                  <a:srgbClr val="70AD47">
                    <a:tint val="1000"/>
                  </a:srgbClr>
                </a:solidFill>
                <a:effectLst>
                  <a:glow rad="139700">
                    <a:schemeClr val="accent4">
                      <a:satMod val="175000"/>
                      <a:alpha val="40000"/>
                    </a:schemeClr>
                  </a:glow>
                </a:effectLst>
                <a:latin typeface="Verdana" panose="020B0604030504040204" pitchFamily="34" charset="0"/>
                <a:ea typeface="Verdana" panose="020B0604030504040204" pitchFamily="34" charset="0"/>
              </a:rPr>
              <a:t>quiere</a:t>
            </a:r>
            <a:endParaRPr lang="es-CO" sz="2400" b="1" spc="50" dirty="0" smtClean="0">
              <a:ln w="9525" cmpd="sng">
                <a:solidFill>
                  <a:srgbClr val="FF0000"/>
                </a:solidFill>
                <a:prstDash val="solid"/>
              </a:ln>
              <a:solidFill>
                <a:srgbClr val="70AD47">
                  <a:tint val="1000"/>
                </a:srgbClr>
              </a:solidFill>
              <a:effectLst>
                <a:glow rad="139700">
                  <a:schemeClr val="accent4">
                    <a:satMod val="175000"/>
                    <a:alpha val="40000"/>
                  </a:schemeClr>
                </a:glow>
              </a:effectLst>
              <a:latin typeface="Verdana" panose="020B0604030504040204" pitchFamily="34" charset="0"/>
              <a:ea typeface="Verdana" panose="020B0604030504040204" pitchFamily="34" charset="0"/>
            </a:endParaRPr>
          </a:p>
        </p:txBody>
      </p:sp>
      <p:sp>
        <p:nvSpPr>
          <p:cNvPr id="161797" name="Rectangle 5"/>
          <p:cNvSpPr>
            <a:spLocks noGrp="1" noChangeArrowheads="1"/>
          </p:cNvSpPr>
          <p:nvPr>
            <p:ph idx="1"/>
          </p:nvPr>
        </p:nvSpPr>
        <p:spPr>
          <a:xfrm>
            <a:off x="661850" y="3811499"/>
            <a:ext cx="8011885" cy="873712"/>
          </a:xfrm>
        </p:spPr>
        <p:txBody>
          <a:bodyPr/>
          <a:lstStyle/>
          <a:p>
            <a:pPr algn="ctr">
              <a:buFont typeface="Wingdings" panose="05000000000000000000" pitchFamily="2" charset="2"/>
              <a:buChar char="ü"/>
              <a:defRPr/>
            </a:pPr>
            <a:r>
              <a:rPr lang="es-PE" sz="2800" b="1" dirty="0">
                <a:solidFill>
                  <a:srgbClr val="FFFFFF"/>
                </a:solidFill>
                <a:effectLst>
                  <a:glow rad="101600">
                    <a:schemeClr val="accent4">
                      <a:satMod val="175000"/>
                      <a:alpha val="40000"/>
                    </a:schemeClr>
                  </a:glow>
                </a:effectLst>
                <a:latin typeface="Verdana" panose="020B0604030504040204" pitchFamily="34" charset="0"/>
                <a:ea typeface="Verdana" panose="020B0604030504040204" pitchFamily="34" charset="0"/>
              </a:rPr>
              <a:t>¿Qué gesto realiza Jesús en el templo? </a:t>
            </a:r>
            <a:endParaRPr lang="es-CO" sz="2800" b="1" dirty="0" smtClean="0">
              <a:solidFill>
                <a:srgbClr val="FFFFFF"/>
              </a:solidFill>
              <a:effectLst>
                <a:glow rad="101600">
                  <a:schemeClr val="accent4">
                    <a:satMod val="175000"/>
                    <a:alpha val="40000"/>
                  </a:schemeClr>
                </a:glow>
              </a:effectLst>
              <a:latin typeface="Verdana" panose="020B0604030504040204" pitchFamily="34" charset="0"/>
              <a:ea typeface="Verdana" panose="020B0604030504040204" pitchFamily="34" charset="0"/>
            </a:endParaRPr>
          </a:p>
        </p:txBody>
      </p:sp>
      <p:sp>
        <p:nvSpPr>
          <p:cNvPr id="11" name="Rectangle 5"/>
          <p:cNvSpPr txBox="1">
            <a:spLocks noChangeArrowheads="1"/>
          </p:cNvSpPr>
          <p:nvPr/>
        </p:nvSpPr>
        <p:spPr bwMode="auto">
          <a:xfrm>
            <a:off x="5760355" y="4942153"/>
            <a:ext cx="1621395" cy="101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80000"/>
              </a:lnSpc>
              <a:buFontTx/>
              <a:buNone/>
              <a:defRPr/>
            </a:pPr>
            <a:r>
              <a:rPr lang="es-PE" sz="2400" b="1" spc="50" dirty="0" smtClean="0">
                <a:ln w="9525" cmpd="sng">
                  <a:solidFill>
                    <a:srgbClr val="FF0000"/>
                  </a:solidFill>
                  <a:prstDash val="solid"/>
                </a:ln>
                <a:solidFill>
                  <a:srgbClr val="70AD47">
                    <a:tint val="1000"/>
                  </a:srgbClr>
                </a:solidFill>
                <a:effectLst>
                  <a:glow rad="139700">
                    <a:schemeClr val="accent4">
                      <a:satMod val="175000"/>
                      <a:alpha val="40000"/>
                    </a:schemeClr>
                  </a:glow>
                </a:effectLst>
                <a:latin typeface="Verdana" panose="020B0604030504040204" pitchFamily="34" charset="0"/>
                <a:ea typeface="Verdana" panose="020B0604030504040204" pitchFamily="34" charset="0"/>
              </a:rPr>
              <a:t>mostrar con ello?</a:t>
            </a:r>
            <a:endParaRPr lang="es-CO" sz="2400" b="1" spc="50" dirty="0" smtClean="0">
              <a:ln w="9525" cmpd="sng">
                <a:solidFill>
                  <a:srgbClr val="FF0000"/>
                </a:solidFill>
                <a:prstDash val="solid"/>
              </a:ln>
              <a:solidFill>
                <a:srgbClr val="70AD47">
                  <a:tint val="1000"/>
                </a:srgbClr>
              </a:solidFill>
              <a:effectLst>
                <a:glow rad="139700">
                  <a:schemeClr val="accent4">
                    <a:satMod val="175000"/>
                    <a:alpha val="40000"/>
                  </a:schemeClr>
                </a:glo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6429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1797"/>
                                        </p:tgtEl>
                                        <p:attrNameLst>
                                          <p:attrName>style.visibility</p:attrName>
                                        </p:attrNameLst>
                                      </p:cBhvr>
                                      <p:to>
                                        <p:strVal val="visible"/>
                                      </p:to>
                                    </p:set>
                                    <p:anim by="(-#ppt_w*2)" calcmode="lin" valueType="num">
                                      <p:cBhvr rctx="PPT">
                                        <p:cTn id="7" dur="500" autoRev="1" fill="hold">
                                          <p:stCondLst>
                                            <p:cond delay="0"/>
                                          </p:stCondLst>
                                        </p:cTn>
                                        <p:tgtEl>
                                          <p:spTgt spid="161797"/>
                                        </p:tgtEl>
                                        <p:attrNameLst>
                                          <p:attrName>ppt_w</p:attrName>
                                        </p:attrNameLst>
                                      </p:cBhvr>
                                    </p:anim>
                                    <p:anim by="(#ppt_w*0.50)" calcmode="lin" valueType="num">
                                      <p:cBhvr>
                                        <p:cTn id="8" dur="500" decel="50000" autoRev="1" fill="hold">
                                          <p:stCondLst>
                                            <p:cond delay="0"/>
                                          </p:stCondLst>
                                        </p:cTn>
                                        <p:tgtEl>
                                          <p:spTgt spid="161797"/>
                                        </p:tgtEl>
                                        <p:attrNameLst>
                                          <p:attrName>ppt_x</p:attrName>
                                        </p:attrNameLst>
                                      </p:cBhvr>
                                    </p:anim>
                                    <p:anim from="(-#ppt_h/2)" to="(#ppt_y)" calcmode="lin" valueType="num">
                                      <p:cBhvr>
                                        <p:cTn id="9" dur="1000" fill="hold">
                                          <p:stCondLst>
                                            <p:cond delay="0"/>
                                          </p:stCondLst>
                                        </p:cTn>
                                        <p:tgtEl>
                                          <p:spTgt spid="161797"/>
                                        </p:tgtEl>
                                        <p:attrNameLst>
                                          <p:attrName>ppt_y</p:attrName>
                                        </p:attrNameLst>
                                      </p:cBhvr>
                                    </p:anim>
                                    <p:animRot by="21600000">
                                      <p:cBhvr>
                                        <p:cTn id="10" dur="1000" fill="hold">
                                          <p:stCondLst>
                                            <p:cond delay="0"/>
                                          </p:stCondLst>
                                        </p:cTn>
                                        <p:tgtEl>
                                          <p:spTgt spid="161797"/>
                                        </p:tgtEl>
                                        <p:attrNameLst>
                                          <p:attrName>r</p:attrName>
                                        </p:attrNameLst>
                                      </p:cBhvr>
                                    </p:animRot>
                                  </p:childTnLst>
                                </p:cTn>
                              </p:par>
                            </p:childTnLst>
                          </p:cTn>
                        </p:par>
                        <p:par>
                          <p:cTn id="11" fill="hold">
                            <p:stCondLst>
                              <p:cond delay="4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par>
                          <p:cTn id="18" fill="hold">
                            <p:stCondLst>
                              <p:cond delay="5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by="(-#ppt_w*2)" calcmode="lin" valueType="num">
                                      <p:cBhvr rctx="PPT">
                                        <p:cTn id="21" dur="250" autoRev="1" fill="hold">
                                          <p:stCondLst>
                                            <p:cond delay="0"/>
                                          </p:stCondLst>
                                        </p:cTn>
                                        <p:tgtEl>
                                          <p:spTgt spid="11"/>
                                        </p:tgtEl>
                                        <p:attrNameLst>
                                          <p:attrName>ppt_w</p:attrName>
                                        </p:attrNameLst>
                                      </p:cBhvr>
                                    </p:anim>
                                    <p:anim by="(#ppt_w*0.50)" calcmode="lin" valueType="num">
                                      <p:cBhvr>
                                        <p:cTn id="22" dur="250" decel="50000" autoRev="1" fill="hold">
                                          <p:stCondLst>
                                            <p:cond delay="0"/>
                                          </p:stCondLst>
                                        </p:cTn>
                                        <p:tgtEl>
                                          <p:spTgt spid="11"/>
                                        </p:tgtEl>
                                        <p:attrNameLst>
                                          <p:attrName>ppt_x</p:attrName>
                                        </p:attrNameLst>
                                      </p:cBhvr>
                                    </p:anim>
                                    <p:anim from="(-#ppt_h/2)" to="(#ppt_y)" calcmode="lin" valueType="num">
                                      <p:cBhvr>
                                        <p:cTn id="23" dur="500" fill="hold">
                                          <p:stCondLst>
                                            <p:cond delay="0"/>
                                          </p:stCondLst>
                                        </p:cTn>
                                        <p:tgtEl>
                                          <p:spTgt spid="11"/>
                                        </p:tgtEl>
                                        <p:attrNameLst>
                                          <p:attrName>ppt_y</p:attrName>
                                        </p:attrNameLst>
                                      </p:cBhvr>
                                    </p:anim>
                                    <p:animRot by="21600000">
                                      <p:cBhvr>
                                        <p:cTn id="24"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179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145" y="446743"/>
            <a:ext cx="8166466" cy="5945347"/>
          </a:xfrm>
          <a:prstGeom prst="rect">
            <a:avLst/>
          </a:prstGeom>
          <a:scene3d>
            <a:camera prst="orthographicFront"/>
            <a:lightRig rig="threePt" dir="t"/>
          </a:scene3d>
          <a:sp3d>
            <a:bevelT prst="relaxedInset"/>
          </a:sp3d>
        </p:spPr>
      </p:pic>
      <p:sp>
        <p:nvSpPr>
          <p:cNvPr id="6" name="Rectangle 5"/>
          <p:cNvSpPr txBox="1">
            <a:spLocks noChangeArrowheads="1"/>
          </p:cNvSpPr>
          <p:nvPr/>
        </p:nvSpPr>
        <p:spPr>
          <a:xfrm>
            <a:off x="1306289" y="4621784"/>
            <a:ext cx="6522720" cy="812361"/>
          </a:xfrm>
          <a:prstGeom prst="rect">
            <a:avLst/>
          </a:prstGeom>
          <a:no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FontTx/>
              <a:buNone/>
            </a:pPr>
            <a:r>
              <a:rPr lang="es-PE" sz="2800" b="1" dirty="0" smtClean="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a:t>
            </a:r>
            <a:r>
              <a:rPr lang="es-PE" sz="2800" b="1" dirty="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cómo reaccionan </a:t>
            </a:r>
            <a:r>
              <a:rPr lang="es-PE" sz="2800" b="1" dirty="0" smtClean="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los judíos</a:t>
            </a:r>
            <a:r>
              <a:rPr lang="es-PE" sz="2800" b="1" dirty="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 </a:t>
            </a:r>
            <a:endParaRPr lang="es-PE" sz="2800" b="1" dirty="0" smtClean="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endParaRPr>
          </a:p>
          <a:p>
            <a:pPr marL="0" indent="0" algn="ctr" eaLnBrk="1" hangingPunct="1">
              <a:spcBef>
                <a:spcPts val="0"/>
              </a:spcBef>
              <a:buFontTx/>
              <a:buNone/>
            </a:pPr>
            <a:r>
              <a:rPr lang="es-PE" sz="2800" b="1" dirty="0" smtClean="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a:t>
            </a:r>
            <a:r>
              <a:rPr lang="es-PE" sz="2800" b="1" dirty="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Qué es lo que </a:t>
            </a:r>
            <a:r>
              <a:rPr lang="es-PE" sz="2800" b="1" dirty="0" smtClean="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dicen</a:t>
            </a:r>
            <a:r>
              <a:rPr lang="es-PE" sz="2800" b="1" dirty="0">
                <a:solidFill>
                  <a:srgbClr val="FFFFFF"/>
                </a:solidFill>
                <a:effectLst>
                  <a:glow rad="139700">
                    <a:srgbClr val="000000">
                      <a:satMod val="175000"/>
                      <a:alpha val="40000"/>
                    </a:srgbClr>
                  </a:glow>
                  <a:outerShdw blurRad="50800" dist="38100" algn="l" rotWithShape="0">
                    <a:prstClr val="black"/>
                  </a:outerShdw>
                </a:effectLst>
                <a:latin typeface="AR ESSENCE" panose="02000000000000000000" pitchFamily="2" charset="0"/>
              </a:rPr>
              <a:t>?</a:t>
            </a:r>
          </a:p>
          <a:p>
            <a:pPr marL="0" indent="0" algn="ctr" eaLnBrk="1" hangingPunct="1">
              <a:spcBef>
                <a:spcPts val="0"/>
              </a:spcBef>
              <a:buFontTx/>
              <a:buNone/>
            </a:pPr>
            <a:endParaRPr lang="es-ES" sz="2800" b="1" dirty="0" smtClean="0">
              <a:solidFill>
                <a:srgbClr val="FFFF00"/>
              </a:solidFill>
              <a:effectLst>
                <a:glow rad="139700">
                  <a:srgbClr val="000000">
                    <a:satMod val="175000"/>
                    <a:alpha val="40000"/>
                  </a:srgbClr>
                </a:glow>
                <a:outerShdw blurRad="50800" dist="38100" algn="l" rotWithShape="0">
                  <a:prstClr val="black"/>
                </a:outerShdw>
              </a:effectLst>
              <a:latin typeface="AR ESSENCE" panose="02000000000000000000" pitchFamily="2" charset="0"/>
            </a:endParaRPr>
          </a:p>
          <a:p>
            <a:pPr marL="0" indent="0" algn="ctr" eaLnBrk="1" hangingPunct="1">
              <a:spcBef>
                <a:spcPts val="0"/>
              </a:spcBef>
              <a:buFontTx/>
              <a:buNone/>
            </a:pPr>
            <a:r>
              <a:rPr lang="es-PE" sz="2800" b="1" kern="0" dirty="0" smtClean="0">
                <a:solidFill>
                  <a:srgbClr val="FFFF00"/>
                </a:solidFill>
                <a:effectLst>
                  <a:outerShdw blurRad="50800" dist="38100" dir="10800000" algn="r" rotWithShape="0">
                    <a:prstClr val="black"/>
                  </a:outerShdw>
                </a:effectLst>
                <a:latin typeface="Adobe Garamond Pro Bold" pitchFamily="18" charset="0"/>
              </a:rPr>
              <a:t> </a:t>
            </a:r>
            <a:endParaRPr lang="es-ES" sz="2800" b="1" kern="0" dirty="0" smtClean="0">
              <a:solidFill>
                <a:srgbClr val="FFFF00"/>
              </a:solidFill>
              <a:effectLst>
                <a:outerShdw blurRad="50800" dist="38100" dir="10800000" algn="r" rotWithShape="0">
                  <a:prstClr val="black"/>
                </a:outerShdw>
              </a:effectLst>
              <a:latin typeface="Adobe Garamond Pro Bold" pitchFamily="18" charset="0"/>
            </a:endParaRPr>
          </a:p>
        </p:txBody>
      </p:sp>
      <p:sp>
        <p:nvSpPr>
          <p:cNvPr id="3" name="Rectangle 5"/>
          <p:cNvSpPr txBox="1">
            <a:spLocks noChangeArrowheads="1"/>
          </p:cNvSpPr>
          <p:nvPr/>
        </p:nvSpPr>
        <p:spPr>
          <a:xfrm>
            <a:off x="387393" y="1079675"/>
            <a:ext cx="8344481" cy="722999"/>
          </a:xfrm>
          <a:prstGeom prst="rect">
            <a:avLst/>
          </a:prstGeom>
          <a:no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ts val="0"/>
              </a:spcBef>
              <a:buFont typeface="Wingdings" panose="05000000000000000000" pitchFamily="2" charset="2"/>
              <a:buChar char="ü"/>
            </a:pPr>
            <a:r>
              <a:rPr lang="es-PE" sz="4000" b="1" kern="0"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dobe Garamond Pro Bold" pitchFamily="18" charset="0"/>
              </a:rPr>
              <a:t>¿Cómo reaccionan los discípulos?</a:t>
            </a:r>
            <a:endParaRPr lang="es-PE" sz="3600" b="1"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 ESSENCE" panose="02000000000000000000" pitchFamily="2" charset="0"/>
            </a:endParaRPr>
          </a:p>
          <a:p>
            <a:pPr marL="0" indent="0" algn="ctr" eaLnBrk="1" hangingPunct="1">
              <a:spcBef>
                <a:spcPts val="0"/>
              </a:spcBef>
              <a:buFontTx/>
              <a:buNone/>
            </a:pPr>
            <a:r>
              <a:rPr lang="es-PE" sz="3600" b="1" dirty="0" smtClean="0">
                <a:solidFill>
                  <a:srgbClr val="FFFFFF"/>
                </a:solidFill>
                <a:effectLst>
                  <a:glow rad="101600">
                    <a:schemeClr val="accent4">
                      <a:satMod val="175000"/>
                      <a:alpha val="40000"/>
                    </a:schemeClr>
                  </a:glow>
                  <a:outerShdw blurRad="50800" dist="38100" algn="l" rotWithShape="0">
                    <a:prstClr val="black"/>
                  </a:outerShdw>
                </a:effectLst>
                <a:latin typeface="AR ESSENCE" panose="02000000000000000000" pitchFamily="2" charset="0"/>
              </a:rPr>
              <a:t> </a:t>
            </a:r>
          </a:p>
          <a:p>
            <a:pPr marL="0" indent="0" algn="ctr" eaLnBrk="1" hangingPunct="1">
              <a:spcBef>
                <a:spcPts val="0"/>
              </a:spcBef>
              <a:buFontTx/>
              <a:buNone/>
            </a:pPr>
            <a:endParaRPr lang="es-ES" sz="3600" b="1" dirty="0" smtClean="0">
              <a:solidFill>
                <a:srgbClr val="FFFF00"/>
              </a:solidFill>
              <a:effectLst>
                <a:glow rad="101600">
                  <a:schemeClr val="accent4">
                    <a:satMod val="175000"/>
                    <a:alpha val="40000"/>
                  </a:schemeClr>
                </a:glow>
                <a:outerShdw blurRad="50800" dist="38100" algn="l" rotWithShape="0">
                  <a:prstClr val="black"/>
                </a:outerShdw>
              </a:effectLst>
              <a:latin typeface="AR ESSENCE" panose="02000000000000000000" pitchFamily="2" charset="0"/>
            </a:endParaRPr>
          </a:p>
          <a:p>
            <a:pPr marL="0" indent="0" algn="ctr" eaLnBrk="1" hangingPunct="1">
              <a:spcBef>
                <a:spcPts val="0"/>
              </a:spcBef>
              <a:buFontTx/>
              <a:buNone/>
            </a:pPr>
            <a:r>
              <a:rPr lang="es-PE" sz="3600" b="1" kern="0" dirty="0" smtClean="0">
                <a:solidFill>
                  <a:srgbClr val="FFFF00"/>
                </a:solidFill>
                <a:effectLst>
                  <a:glow rad="101600">
                    <a:schemeClr val="accent4">
                      <a:satMod val="175000"/>
                      <a:alpha val="40000"/>
                    </a:schemeClr>
                  </a:glow>
                  <a:outerShdw blurRad="50800" dist="38100" dir="10800000" algn="r" rotWithShape="0">
                    <a:prstClr val="black"/>
                  </a:outerShdw>
                </a:effectLst>
                <a:latin typeface="Adobe Garamond Pro Bold" pitchFamily="18" charset="0"/>
              </a:rPr>
              <a:t> </a:t>
            </a:r>
            <a:endParaRPr lang="es-ES" sz="3600" b="1" kern="0" dirty="0" smtClean="0">
              <a:solidFill>
                <a:srgbClr val="FFFF00"/>
              </a:solidFill>
              <a:effectLst>
                <a:glow rad="101600">
                  <a:schemeClr val="accent4">
                    <a:satMod val="175000"/>
                    <a:alpha val="40000"/>
                  </a:schemeClr>
                </a:glow>
                <a:outerShdw blurRad="50800" dist="38100" dir="10800000" algn="r" rotWithShape="0">
                  <a:prstClr val="black"/>
                </a:outerShdw>
              </a:effectLst>
              <a:latin typeface="Adobe Garamond Pro Bold" pitchFamily="18" charset="0"/>
            </a:endParaRPr>
          </a:p>
        </p:txBody>
      </p:sp>
    </p:spTree>
    <p:extLst>
      <p:ext uri="{BB962C8B-B14F-4D97-AF65-F5344CB8AC3E}">
        <p14:creationId xmlns:p14="http://schemas.microsoft.com/office/powerpoint/2010/main" val="2411128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190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613" y="438910"/>
            <a:ext cx="8137289" cy="5944473"/>
          </a:xfrm>
          <a:prstGeom prst="rect">
            <a:avLst/>
          </a:prstGeom>
          <a:scene3d>
            <a:camera prst="orthographicFront"/>
            <a:lightRig rig="threePt" dir="t"/>
          </a:scene3d>
          <a:sp3d>
            <a:bevelT prst="convex"/>
          </a:sp3d>
        </p:spPr>
      </p:pic>
      <p:sp>
        <p:nvSpPr>
          <p:cNvPr id="8" name="Rectangle 5"/>
          <p:cNvSpPr txBox="1">
            <a:spLocks noChangeArrowheads="1"/>
          </p:cNvSpPr>
          <p:nvPr/>
        </p:nvSpPr>
        <p:spPr bwMode="auto">
          <a:xfrm>
            <a:off x="418013" y="5727028"/>
            <a:ext cx="8316684" cy="52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s-PE" sz="2800" b="1" kern="0" dirty="0" smtClean="0">
                <a:solidFill>
                  <a:srgbClr val="FFFF00"/>
                </a:solidFill>
                <a:effectLst>
                  <a:glow rad="101600">
                    <a:schemeClr val="accent4">
                      <a:satMod val="175000"/>
                      <a:alpha val="40000"/>
                    </a:schemeClr>
                  </a:glow>
                  <a:outerShdw blurRad="50800" dist="38100" dir="10800000" algn="r" rotWithShape="0">
                    <a:prstClr val="black"/>
                  </a:outerShdw>
                </a:effectLst>
              </a:rPr>
              <a:t>¿Qué explicaciones añade el evangelista Juan?</a:t>
            </a:r>
          </a:p>
          <a:p>
            <a:pPr algn="ctr">
              <a:buFontTx/>
              <a:buNone/>
            </a:pPr>
            <a:r>
              <a:rPr lang="es-PE" sz="2800" b="1" kern="0" dirty="0" smtClean="0">
                <a:solidFill>
                  <a:srgbClr val="FFFF00"/>
                </a:solidFill>
                <a:effectLst>
                  <a:glow rad="101600">
                    <a:schemeClr val="accent4">
                      <a:satMod val="175000"/>
                      <a:alpha val="40000"/>
                    </a:schemeClr>
                  </a:glow>
                  <a:outerShdw blurRad="50800" dist="38100" dir="10800000" algn="r" rotWithShape="0">
                    <a:prstClr val="black"/>
                  </a:outerShdw>
                </a:effectLst>
              </a:rPr>
              <a:t> </a:t>
            </a:r>
            <a:endParaRPr lang="es-ES" sz="2800" b="1" kern="0" dirty="0" smtClean="0">
              <a:solidFill>
                <a:srgbClr val="FFFF00"/>
              </a:solidFill>
              <a:effectLst>
                <a:glow rad="101600">
                  <a:schemeClr val="accent4">
                    <a:satMod val="175000"/>
                    <a:alpha val="40000"/>
                  </a:schemeClr>
                </a:glow>
                <a:outerShdw blurRad="50800" dist="38100" dir="10800000" algn="r" rotWithShape="0">
                  <a:prstClr val="black"/>
                </a:outerShdw>
              </a:effectLst>
            </a:endParaRPr>
          </a:p>
        </p:txBody>
      </p:sp>
      <p:sp>
        <p:nvSpPr>
          <p:cNvPr id="5" name="Rectangle 5"/>
          <p:cNvSpPr>
            <a:spLocks noGrp="1" noChangeArrowheads="1"/>
          </p:cNvSpPr>
          <p:nvPr>
            <p:ph idx="1"/>
          </p:nvPr>
        </p:nvSpPr>
        <p:spPr>
          <a:xfrm>
            <a:off x="1879136" y="615663"/>
            <a:ext cx="5122555" cy="496391"/>
          </a:xfrm>
          <a:noFill/>
          <a:ln>
            <a:noFill/>
          </a:ln>
        </p:spPr>
        <p:txBody>
          <a:bodyPr>
            <a:noAutofit/>
          </a:bodyPr>
          <a:lstStyle/>
          <a:p>
            <a:pPr algn="ctr">
              <a:buFont typeface="Wingdings" panose="05000000000000000000" pitchFamily="2" charset="2"/>
              <a:buChar char="ü"/>
            </a:pPr>
            <a:r>
              <a:rPr lang="es-PE" b="1" dirty="0" smtClean="0">
                <a:solidFill>
                  <a:srgbClr val="FFFF00"/>
                </a:solidFill>
                <a:effectLst>
                  <a:outerShdw blurRad="50800" dist="38100" dir="10800000" algn="r" rotWithShape="0">
                    <a:prstClr val="black"/>
                  </a:outerShdw>
                </a:effectLst>
              </a:rPr>
              <a:t>¿Qué responde Jesús?</a:t>
            </a:r>
          </a:p>
        </p:txBody>
      </p:sp>
    </p:spTree>
    <p:extLst>
      <p:ext uri="{BB962C8B-B14F-4D97-AF65-F5344CB8AC3E}">
        <p14:creationId xmlns:p14="http://schemas.microsoft.com/office/powerpoint/2010/main" val="3588825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135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se Gold Metallic Wallpaper #iphonewallpaperrose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98184" y="1303239"/>
            <a:ext cx="8149426" cy="508756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17782" y="1328577"/>
            <a:ext cx="8129828" cy="3317177"/>
          </a:xfrm>
          <a:prstGeom prst="rect">
            <a:avLst/>
          </a:prstGeom>
          <a:scene3d>
            <a:camera prst="orthographicFront"/>
            <a:lightRig rig="threePt" dir="t"/>
          </a:scene3d>
          <a:sp3d>
            <a:bevelT w="152400" h="50800" prst="softRound"/>
          </a:sp3d>
        </p:spPr>
      </p:pic>
      <p:sp>
        <p:nvSpPr>
          <p:cNvPr id="7" name="6 Rectángulo"/>
          <p:cNvSpPr/>
          <p:nvPr/>
        </p:nvSpPr>
        <p:spPr>
          <a:xfrm>
            <a:off x="1969932" y="1372960"/>
            <a:ext cx="1978427" cy="461665"/>
          </a:xfrm>
          <a:prstGeom prst="rect">
            <a:avLst/>
          </a:prstGeom>
        </p:spPr>
        <p:txBody>
          <a:bodyPr wrap="none">
            <a:spAutoFit/>
          </a:bodyPr>
          <a:lstStyle/>
          <a:p>
            <a:pPr>
              <a:spcBef>
                <a:spcPct val="20000"/>
              </a:spcBef>
            </a:pPr>
            <a:r>
              <a:rPr lang="es-ES_tradnl" sz="2400" b="1" dirty="0">
                <a:solidFill>
                  <a:srgbClr val="FFFF00"/>
                </a:solidFill>
                <a:effectLst>
                  <a:outerShdw blurRad="38100" dist="38100" dir="2700000" algn="tl">
                    <a:srgbClr val="000000">
                      <a:alpha val="43137"/>
                    </a:srgbClr>
                  </a:outerShdw>
                </a:effectLst>
              </a:rPr>
              <a:t>Motivación: </a:t>
            </a:r>
          </a:p>
        </p:txBody>
      </p:sp>
      <p:sp>
        <p:nvSpPr>
          <p:cNvPr id="8" name="Rectangle 8"/>
          <p:cNvSpPr>
            <a:spLocks noChangeArrowheads="1"/>
          </p:cNvSpPr>
          <p:nvPr/>
        </p:nvSpPr>
        <p:spPr bwMode="auto">
          <a:xfrm>
            <a:off x="498184" y="4501967"/>
            <a:ext cx="8271345" cy="1926971"/>
          </a:xfrm>
          <a:prstGeom prst="rect">
            <a:avLst/>
          </a:prstGeom>
          <a:noFill/>
          <a:ln>
            <a:noFill/>
          </a:ln>
          <a:effectLst/>
          <a:extLst/>
        </p:spPr>
        <p:txBody>
          <a:bodyPr/>
          <a:lstStyle/>
          <a:p>
            <a:pPr algn="ctr">
              <a:spcBef>
                <a:spcPct val="20000"/>
              </a:spcBef>
            </a:pPr>
            <a:r>
              <a:rPr lang="es-PE" sz="2400" dirty="0">
                <a:solidFill>
                  <a:srgbClr val="FFFFFF"/>
                </a:solidFill>
                <a:effectLst>
                  <a:glow rad="165100">
                    <a:srgbClr val="170211">
                      <a:alpha val="40000"/>
                    </a:srgbClr>
                  </a:glow>
                  <a:outerShdw blurRad="50800" dist="38100" algn="l" rotWithShape="0">
                    <a:prstClr val="black"/>
                  </a:outerShdw>
                </a:effectLst>
                <a:latin typeface="Tekton Pro" panose="020F0603020208020904" pitchFamily="34" charset="0"/>
              </a:rPr>
              <a:t>Algunos consideran que la actitud de Jesús en el templo fue violenta. Otros se preguntan si no reaccionaría hoy de </a:t>
            </a:r>
            <a:r>
              <a:rPr lang="es-PE" sz="2400" dirty="0" smtClean="0">
                <a:solidFill>
                  <a:srgbClr val="FFFFFF"/>
                </a:solidFill>
                <a:effectLst>
                  <a:glow rad="165100">
                    <a:srgbClr val="170211">
                      <a:alpha val="40000"/>
                    </a:srgbClr>
                  </a:glow>
                  <a:outerShdw blurRad="50800" dist="38100" algn="l" rotWithShape="0">
                    <a:prstClr val="black"/>
                  </a:outerShdw>
                </a:effectLst>
                <a:latin typeface="Tekton Pro" panose="020F0603020208020904" pitchFamily="34" charset="0"/>
              </a:rPr>
              <a:t> la </a:t>
            </a:r>
            <a:r>
              <a:rPr lang="es-PE" sz="2400" dirty="0">
                <a:solidFill>
                  <a:srgbClr val="FFFFFF"/>
                </a:solidFill>
                <a:effectLst>
                  <a:glow rad="165100">
                    <a:srgbClr val="170211">
                      <a:alpha val="40000"/>
                    </a:srgbClr>
                  </a:glow>
                  <a:outerShdw blurRad="50800" dist="38100" algn="l" rotWithShape="0">
                    <a:prstClr val="black"/>
                  </a:outerShdw>
                </a:effectLst>
                <a:latin typeface="Tekton Pro" panose="020F0603020208020904" pitchFamily="34" charset="0"/>
              </a:rPr>
              <a:t>misma manera ante muchas realidades de nuestra Iglesia, de nuestras parroquias, de nuestra comunidad, de nuestras familias cristianas, de cada uno de nosotros, sus seguidores.</a:t>
            </a:r>
          </a:p>
          <a:p>
            <a:pPr algn="ctr">
              <a:spcBef>
                <a:spcPct val="20000"/>
              </a:spcBef>
            </a:pPr>
            <a:r>
              <a:rPr lang="es-PE" sz="2400" dirty="0">
                <a:solidFill>
                  <a:srgbClr val="FFFFFF"/>
                </a:solidFill>
                <a:effectLst>
                  <a:glow rad="165100">
                    <a:srgbClr val="170211">
                      <a:alpha val="40000"/>
                    </a:srgbClr>
                  </a:glow>
                  <a:outerShdw blurRad="50800" dist="38100" algn="l" rotWithShape="0">
                    <a:prstClr val="black"/>
                  </a:outerShdw>
                </a:effectLst>
                <a:latin typeface="Tekton Pro" panose="020F0603020208020904" pitchFamily="34" charset="0"/>
              </a:rPr>
              <a:t> </a:t>
            </a:r>
            <a:endParaRPr lang="es-ES_tradnl" sz="2400" dirty="0">
              <a:solidFill>
                <a:srgbClr val="FFFFFF"/>
              </a:solidFill>
              <a:effectLst>
                <a:glow rad="165100">
                  <a:srgbClr val="170211">
                    <a:alpha val="40000"/>
                  </a:srgbClr>
                </a:glow>
                <a:outerShdw blurRad="50800" dist="38100" algn="l" rotWithShape="0">
                  <a:prstClr val="black"/>
                </a:outerShdw>
              </a:effectLst>
              <a:latin typeface="Tekton Pro" panose="020F0603020208020904" pitchFamily="34" charset="0"/>
            </a:endParaRPr>
          </a:p>
        </p:txBody>
      </p:sp>
      <p:pic>
        <p:nvPicPr>
          <p:cNvPr id="10" name="Imagen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782" y="465758"/>
            <a:ext cx="8086283" cy="837481"/>
          </a:xfrm>
          <a:prstGeom prst="rect">
            <a:avLst/>
          </a:prstGeom>
        </p:spPr>
      </p:pic>
      <p:sp>
        <p:nvSpPr>
          <p:cNvPr id="6" name="AutoShape 2"/>
          <p:cNvSpPr>
            <a:spLocks noChangeArrowheads="1"/>
          </p:cNvSpPr>
          <p:nvPr/>
        </p:nvSpPr>
        <p:spPr bwMode="auto">
          <a:xfrm>
            <a:off x="498184" y="535479"/>
            <a:ext cx="8149426" cy="570413"/>
          </a:xfrm>
          <a:prstGeom prst="roundRect">
            <a:avLst>
              <a:gd name="adj" fmla="val 20321"/>
            </a:avLst>
          </a:prstGeom>
          <a:noFill/>
          <a:ln w="38100">
            <a:no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MEDITATIO </a:t>
            </a:r>
            <a:r>
              <a:rPr kumimoji="0" lang="es-PE"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s-PE"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a:t>
            </a:r>
            <a:r>
              <a:rPr kumimoji="0" lang="es-PE"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 dice el texto? </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3930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ágenes de Liturgia, fotos de Liturgia sin royaltie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461555"/>
            <a:ext cx="8187055" cy="5947954"/>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91142" name="Rectangle 6"/>
          <p:cNvSpPr>
            <a:spLocks noChangeArrowheads="1"/>
          </p:cNvSpPr>
          <p:nvPr/>
        </p:nvSpPr>
        <p:spPr bwMode="auto">
          <a:xfrm>
            <a:off x="690709" y="606735"/>
            <a:ext cx="5100491" cy="212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gn="ctr">
              <a:lnSpc>
                <a:spcPct val="80000"/>
              </a:lnSpc>
              <a:spcBef>
                <a:spcPct val="20000"/>
              </a:spcBef>
              <a:buFont typeface="Wingdings" panose="05000000000000000000" pitchFamily="2" charset="2"/>
              <a:buChar char="v"/>
            </a:pPr>
            <a:r>
              <a:rPr lang="es-PE" sz="3200" b="1" dirty="0">
                <a:solidFill>
                  <a:srgbClr val="FFFFFF"/>
                </a:solidFill>
                <a:effectLst>
                  <a:outerShdw blurRad="50800" dist="38100" dir="13500000" algn="br" rotWithShape="0">
                    <a:prstClr val="black"/>
                  </a:outerShdw>
                </a:effectLst>
                <a:latin typeface="Verdana Ref" pitchFamily="34" charset="0"/>
              </a:rPr>
              <a:t>¿Es Jesús y su mensaje el centro de nuestro culto? </a:t>
            </a:r>
            <a:r>
              <a:rPr lang="es-PE" sz="3200" b="1" dirty="0" smtClean="0">
                <a:solidFill>
                  <a:srgbClr val="FFFFFF"/>
                </a:solidFill>
                <a:effectLst>
                  <a:outerShdw blurRad="50800" dist="38100" dir="13500000" algn="br" rotWithShape="0">
                    <a:prstClr val="black"/>
                  </a:outerShdw>
                </a:effectLst>
                <a:latin typeface="Verdana Ref" pitchFamily="34" charset="0"/>
              </a:rPr>
              <a:t>                  </a:t>
            </a:r>
          </a:p>
          <a:p>
            <a:pPr algn="ctr">
              <a:lnSpc>
                <a:spcPct val="80000"/>
              </a:lnSpc>
              <a:spcBef>
                <a:spcPct val="20000"/>
              </a:spcBef>
            </a:pPr>
            <a:r>
              <a:rPr lang="es-PE" sz="3200" b="1" dirty="0" smtClean="0">
                <a:solidFill>
                  <a:srgbClr val="FFFFFF"/>
                </a:solidFill>
                <a:effectLst>
                  <a:outerShdw blurRad="50800" dist="38100" dir="13500000" algn="br" rotWithShape="0">
                    <a:prstClr val="black"/>
                  </a:outerShdw>
                </a:effectLst>
                <a:latin typeface="Verdana Ref" pitchFamily="34" charset="0"/>
              </a:rPr>
              <a:t>¿</a:t>
            </a:r>
            <a:r>
              <a:rPr lang="es-PE" sz="3200" b="1" dirty="0">
                <a:solidFill>
                  <a:srgbClr val="FFFFFF"/>
                </a:solidFill>
                <a:effectLst>
                  <a:outerShdw blurRad="50800" dist="38100" dir="13500000" algn="br" rotWithShape="0">
                    <a:prstClr val="black"/>
                  </a:outerShdw>
                </a:effectLst>
                <a:latin typeface="Verdana Ref" pitchFamily="34" charset="0"/>
              </a:rPr>
              <a:t>Qué deberíamos “purificar” en nuestras celebraciones?</a:t>
            </a:r>
          </a:p>
          <a:p>
            <a:pPr marL="457200" indent="-457200" algn="ctr">
              <a:lnSpc>
                <a:spcPct val="80000"/>
              </a:lnSpc>
              <a:spcBef>
                <a:spcPct val="20000"/>
              </a:spcBef>
              <a:buFont typeface="Wingdings" panose="05000000000000000000" pitchFamily="2" charset="2"/>
              <a:buChar char="§"/>
            </a:pPr>
            <a:endParaRPr lang="es-ES_tradnl" sz="3200" b="1" dirty="0">
              <a:solidFill>
                <a:srgbClr val="FFFFFF"/>
              </a:solidFill>
              <a:effectLst>
                <a:outerShdw blurRad="50800" dist="38100" dir="13500000" algn="br" rotWithShape="0">
                  <a:prstClr val="black"/>
                </a:outerShdw>
              </a:effectLst>
              <a:latin typeface="Verdana Ref" pitchFamily="34" charset="0"/>
            </a:endParaRPr>
          </a:p>
        </p:txBody>
      </p:sp>
    </p:spTree>
    <p:extLst>
      <p:ext uri="{BB962C8B-B14F-4D97-AF65-F5344CB8AC3E}">
        <p14:creationId xmlns:p14="http://schemas.microsoft.com/office/powerpoint/2010/main" val="2406305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1142"/>
                                        </p:tgtEl>
                                        <p:attrNameLst>
                                          <p:attrName>style.visibility</p:attrName>
                                        </p:attrNameLst>
                                      </p:cBhvr>
                                      <p:to>
                                        <p:strVal val="visible"/>
                                      </p:to>
                                    </p:set>
                                    <p:anim calcmode="lin" valueType="num">
                                      <p:cBhvr>
                                        <p:cTn id="7" dur="1000" fill="hold"/>
                                        <p:tgtEl>
                                          <p:spTgt spid="91142"/>
                                        </p:tgtEl>
                                        <p:attrNameLst>
                                          <p:attrName>ppt_w</p:attrName>
                                        </p:attrNameLst>
                                      </p:cBhvr>
                                      <p:tavLst>
                                        <p:tav tm="0">
                                          <p:val>
                                            <p:strVal val="2/3*#ppt_w"/>
                                          </p:val>
                                        </p:tav>
                                        <p:tav tm="100000">
                                          <p:val>
                                            <p:strVal val="#ppt_w"/>
                                          </p:val>
                                        </p:tav>
                                      </p:tavLst>
                                    </p:anim>
                                    <p:anim calcmode="lin" valueType="num">
                                      <p:cBhvr>
                                        <p:cTn id="8" dur="1000" fill="hold"/>
                                        <p:tgtEl>
                                          <p:spTgt spid="9114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275" y="471146"/>
            <a:ext cx="8167335" cy="5903527"/>
          </a:xfrm>
          <a:prstGeom prst="rect">
            <a:avLst/>
          </a:prstGeom>
          <a:scene3d>
            <a:camera prst="orthographicFront"/>
            <a:lightRig rig="threePt" dir="t"/>
          </a:scene3d>
          <a:sp3d>
            <a:bevelT prst="relaxedInset"/>
          </a:sp3d>
        </p:spPr>
      </p:pic>
      <p:sp>
        <p:nvSpPr>
          <p:cNvPr id="5" name="Rectangle 6"/>
          <p:cNvSpPr>
            <a:spLocks noChangeArrowheads="1"/>
          </p:cNvSpPr>
          <p:nvPr/>
        </p:nvSpPr>
        <p:spPr bwMode="auto">
          <a:xfrm>
            <a:off x="1793966" y="5174344"/>
            <a:ext cx="5756366" cy="1200329"/>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3600" dirty="0" smtClean="0">
                <a:solidFill>
                  <a:srgbClr val="FFFFFF"/>
                </a:solidFill>
                <a:effectLst>
                  <a:glow rad="177800">
                    <a:srgbClr val="000000">
                      <a:satMod val="175000"/>
                      <a:alpha val="40000"/>
                    </a:srgbClr>
                  </a:glow>
                  <a:outerShdw blurRad="50800" dist="38100" algn="l" rotWithShape="0">
                    <a:prstClr val="black"/>
                  </a:outerShdw>
                </a:effectLst>
                <a:latin typeface="Verdana Ref"/>
                <a:ea typeface="Verdana" panose="020B0604030504040204" pitchFamily="34" charset="0"/>
                <a:cs typeface="Times New Roman" pitchFamily="18" charset="0"/>
              </a:rPr>
              <a:t>¿</a:t>
            </a:r>
            <a:r>
              <a:rPr lang="es-PE" sz="3600" dirty="0">
                <a:solidFill>
                  <a:srgbClr val="FFFFFF"/>
                </a:solidFill>
                <a:effectLst>
                  <a:glow rad="177800">
                    <a:srgbClr val="000000">
                      <a:satMod val="175000"/>
                      <a:alpha val="40000"/>
                    </a:srgbClr>
                  </a:glow>
                  <a:outerShdw blurRad="50800" dist="38100" algn="l" rotWithShape="0">
                    <a:prstClr val="black"/>
                  </a:outerShdw>
                </a:effectLst>
                <a:latin typeface="Verdana Ref"/>
                <a:ea typeface="Verdana" panose="020B0604030504040204" pitchFamily="34" charset="0"/>
                <a:cs typeface="Times New Roman" pitchFamily="18" charset="0"/>
              </a:rPr>
              <a:t>Qué actitudes concretas </a:t>
            </a:r>
          </a:p>
          <a:p>
            <a:pPr algn="ctr"/>
            <a:r>
              <a:rPr lang="es-PE" sz="3600" dirty="0">
                <a:solidFill>
                  <a:srgbClr val="FFFFFF"/>
                </a:solidFill>
                <a:effectLst>
                  <a:glow rad="177800">
                    <a:srgbClr val="000000">
                      <a:satMod val="175000"/>
                      <a:alpha val="40000"/>
                    </a:srgbClr>
                  </a:glow>
                  <a:outerShdw blurRad="50800" dist="38100" algn="l" rotWithShape="0">
                    <a:prstClr val="black"/>
                  </a:outerShdw>
                </a:effectLst>
                <a:latin typeface="Verdana Ref"/>
                <a:ea typeface="Verdana" panose="020B0604030504040204" pitchFamily="34" charset="0"/>
                <a:cs typeface="Times New Roman" pitchFamily="18" charset="0"/>
              </a:rPr>
              <a:t>me invita a tomar?</a:t>
            </a:r>
            <a:endParaRPr lang="es-ES" sz="3600" dirty="0">
              <a:solidFill>
                <a:srgbClr val="FFFFFF"/>
              </a:solidFill>
              <a:effectLst>
                <a:glow rad="177800">
                  <a:srgbClr val="000000">
                    <a:satMod val="175000"/>
                    <a:alpha val="40000"/>
                  </a:srgbClr>
                </a:glow>
                <a:outerShdw blurRad="50800" dist="38100" algn="l" rotWithShape="0">
                  <a:prstClr val="black"/>
                </a:outerShdw>
              </a:effectLst>
              <a:latin typeface="Verdana Ref"/>
              <a:ea typeface="Verdana" panose="020B0604030504040204" pitchFamily="34" charset="0"/>
              <a:cs typeface="Times New Roman" pitchFamily="18" charset="0"/>
            </a:endParaRPr>
          </a:p>
        </p:txBody>
      </p:sp>
      <p:sp>
        <p:nvSpPr>
          <p:cNvPr id="2" name="Rectángulo 1"/>
          <p:cNvSpPr/>
          <p:nvPr/>
        </p:nvSpPr>
        <p:spPr>
          <a:xfrm>
            <a:off x="480276" y="471146"/>
            <a:ext cx="8167334" cy="1077218"/>
          </a:xfrm>
          <a:prstGeom prst="rect">
            <a:avLst/>
          </a:prstGeom>
        </p:spPr>
        <p:txBody>
          <a:bodyPr wrap="square">
            <a:spAutoFit/>
          </a:bodyPr>
          <a:lstStyle/>
          <a:p>
            <a:pPr marL="457200" indent="-457200" algn="ctr">
              <a:buFont typeface="Wingdings" panose="05000000000000000000" pitchFamily="2" charset="2"/>
              <a:buChar char="v"/>
            </a:pPr>
            <a:r>
              <a:rPr lang="es-PE" sz="3200" dirty="0">
                <a:solidFill>
                  <a:srgbClr val="FFFFFF"/>
                </a:solidFill>
                <a:effectLst>
                  <a:glow rad="177800">
                    <a:srgbClr val="000000">
                      <a:satMod val="175000"/>
                      <a:alpha val="40000"/>
                    </a:srgbClr>
                  </a:glow>
                  <a:outerShdw blurRad="50800" dist="38100" algn="l" rotWithShape="0">
                    <a:prstClr val="black"/>
                  </a:outerShdw>
                </a:effectLst>
                <a:latin typeface="Verdana Ref"/>
                <a:ea typeface="Verdana" panose="020B0604030504040204" pitchFamily="34" charset="0"/>
                <a:cs typeface="Times New Roman" pitchFamily="18" charset="0"/>
              </a:rPr>
              <a:t>El gesto profético de Jesús revela su celo por hacer la voluntad del Padre.  </a:t>
            </a:r>
          </a:p>
        </p:txBody>
      </p:sp>
    </p:spTree>
    <p:extLst>
      <p:ext uri="{BB962C8B-B14F-4D97-AF65-F5344CB8AC3E}">
        <p14:creationId xmlns:p14="http://schemas.microsoft.com/office/powerpoint/2010/main" val="2596021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710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2/3*#ppt_w"/>
                                          </p:val>
                                        </p:tav>
                                        <p:tav tm="100000">
                                          <p:val>
                                            <p:strVal val="#ppt_w"/>
                                          </p:val>
                                        </p:tav>
                                      </p:tavLst>
                                    </p:anim>
                                    <p:anim calcmode="lin" valueType="num">
                                      <p:cBhvr>
                                        <p:cTn id="13" dur="1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7258" y="468084"/>
            <a:ext cx="8178730" cy="5941424"/>
          </a:xfrm>
          <a:prstGeom prst="rect">
            <a:avLst/>
          </a:prstGeom>
          <a:scene3d>
            <a:camera prst="orthographicFront"/>
            <a:lightRig rig="threePt" dir="t"/>
          </a:scene3d>
          <a:sp3d>
            <a:bevelT prst="convex"/>
          </a:sp3d>
        </p:spPr>
      </p:pic>
      <p:sp>
        <p:nvSpPr>
          <p:cNvPr id="14" name="Rectangle 6"/>
          <p:cNvSpPr>
            <a:spLocks noChangeArrowheads="1"/>
          </p:cNvSpPr>
          <p:nvPr/>
        </p:nvSpPr>
        <p:spPr bwMode="auto">
          <a:xfrm>
            <a:off x="603119" y="4906954"/>
            <a:ext cx="7920880" cy="1396475"/>
          </a:xfrm>
          <a:prstGeom prst="rect">
            <a:avLst/>
          </a:prstGeom>
          <a:noFill/>
          <a:ln>
            <a:noFill/>
          </a:ln>
          <a:scene3d>
            <a:camera prst="orthographicFront"/>
            <a:lightRig rig="threePt" dir="t"/>
          </a:scene3d>
          <a:sp3d>
            <a:bevelT w="152400" h="50800" prst="softRound"/>
          </a:sp3d>
          <a:extLst/>
        </p:spPr>
        <p:txBody>
          <a:bodyPr/>
          <a:lstStyle/>
          <a:p>
            <a:pPr algn="ctr">
              <a:spcBef>
                <a:spcPct val="20000"/>
              </a:spcBef>
            </a:pPr>
            <a:r>
              <a:rPr lang="es-PE" sz="2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a:t>
            </a:r>
            <a:r>
              <a:rPr lang="es-PE" sz="28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Qué cosas  hacen perder credibilidad a la Iglesia o a mi </a:t>
            </a:r>
            <a:r>
              <a:rPr lang="es-PE" sz="2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comunidad?                                 Yo</a:t>
            </a:r>
            <a:r>
              <a:rPr lang="es-PE" sz="28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 ¿qué puedo hacer al respecto</a:t>
            </a:r>
            <a:r>
              <a:rPr lang="es-PE" sz="2800" b="1" dirty="0" smtClean="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a:t>
            </a:r>
            <a:endParaRPr lang="es-ES_tradnl" sz="28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endParaRPr>
          </a:p>
        </p:txBody>
      </p:sp>
      <p:sp>
        <p:nvSpPr>
          <p:cNvPr id="4" name="Rectangle 6"/>
          <p:cNvSpPr>
            <a:spLocks noChangeArrowheads="1"/>
          </p:cNvSpPr>
          <p:nvPr/>
        </p:nvSpPr>
        <p:spPr bwMode="auto">
          <a:xfrm>
            <a:off x="461131" y="372088"/>
            <a:ext cx="8204857" cy="1404461"/>
          </a:xfrm>
          <a:prstGeom prst="rect">
            <a:avLst/>
          </a:prstGeom>
          <a:noFill/>
          <a:ln>
            <a:noFill/>
          </a:ln>
          <a:scene3d>
            <a:camera prst="orthographicFront"/>
            <a:lightRig rig="threePt" dir="t"/>
          </a:scene3d>
          <a:sp3d>
            <a:bevelT w="152400" h="50800" prst="softRound"/>
          </a:sp3d>
          <a:extLst/>
        </p:spPr>
        <p:txBody>
          <a:bodyPr/>
          <a:lstStyle/>
          <a:p>
            <a:pPr marL="457200" indent="-457200" algn="ctr">
              <a:spcBef>
                <a:spcPct val="20000"/>
              </a:spcBef>
              <a:buFont typeface="Wingdings" panose="05000000000000000000" pitchFamily="2" charset="2"/>
              <a:buChar char="v"/>
            </a:pPr>
            <a:r>
              <a:rPr lang="es-PE" sz="28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¿Descubro constantemente que mi comunidad es “templo de </a:t>
            </a:r>
            <a:r>
              <a:rPr lang="es-PE" sz="2800" dirty="0" smtClean="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Dios</a:t>
            </a:r>
            <a:r>
              <a:rPr lang="es-PE" sz="28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s-PE" sz="2800" dirty="0" smtClean="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en </a:t>
            </a:r>
            <a:r>
              <a:rPr lang="es-PE" sz="28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Cristo </a:t>
            </a:r>
            <a:r>
              <a:rPr lang="es-PE" sz="2800" dirty="0" smtClean="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Jesús?</a:t>
            </a:r>
            <a:endParaRPr lang="es-PE" sz="280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6" name="Rectangle 6"/>
          <p:cNvSpPr>
            <a:spLocks noChangeArrowheads="1"/>
          </p:cNvSpPr>
          <p:nvPr/>
        </p:nvSpPr>
        <p:spPr bwMode="auto">
          <a:xfrm>
            <a:off x="659728" y="5727365"/>
            <a:ext cx="792088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s-PE" sz="3600" dirty="0">
                <a:solidFill>
                  <a:srgbClr val="1C1C1C">
                    <a:lumMod val="10000"/>
                    <a:lumOff val="90000"/>
                  </a:srgbClr>
                </a:solidFill>
                <a:effectLst>
                  <a:glow rad="139700">
                    <a:srgbClr val="660066">
                      <a:alpha val="36000"/>
                    </a:srgbClr>
                  </a:glow>
                  <a:outerShdw blurRad="50800" dist="38100" dir="10800000" algn="r" rotWithShape="0">
                    <a:prstClr val="black"/>
                  </a:outerShdw>
                </a:effectLst>
              </a:rPr>
              <a:t> </a:t>
            </a:r>
            <a:endParaRPr lang="es-ES_tradnl" sz="3600" dirty="0">
              <a:solidFill>
                <a:srgbClr val="1C1C1C">
                  <a:lumMod val="10000"/>
                  <a:lumOff val="90000"/>
                </a:srgbClr>
              </a:solidFill>
              <a:effectLst>
                <a:glow rad="139700">
                  <a:srgbClr val="660066">
                    <a:alpha val="36000"/>
                  </a:srgbClr>
                </a:glow>
                <a:outerShdw blurRad="50800" dist="38100" dir="10800000" algn="r" rotWithShape="0">
                  <a:prstClr val="black"/>
                </a:outerShdw>
              </a:effectLst>
            </a:endParaRPr>
          </a:p>
        </p:txBody>
      </p:sp>
    </p:spTree>
    <p:extLst>
      <p:ext uri="{BB962C8B-B14F-4D97-AF65-F5344CB8AC3E}">
        <p14:creationId xmlns:p14="http://schemas.microsoft.com/office/powerpoint/2010/main" val="24616813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3" presetClass="entr" presetSubtype="272"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2/3*#ppt_w"/>
                                          </p:val>
                                        </p:tav>
                                        <p:tav tm="100000">
                                          <p:val>
                                            <p:strVal val="#ppt_w"/>
                                          </p:val>
                                        </p:tav>
                                      </p:tavLst>
                                    </p:anim>
                                    <p:anim calcmode="lin" valueType="num">
                                      <p:cBhvr>
                                        <p:cTn id="12" dur="1000" fill="hold"/>
                                        <p:tgtEl>
                                          <p:spTgt spid="4"/>
                                        </p:tgtEl>
                                        <p:attrNameLst>
                                          <p:attrName>ppt_h</p:attrName>
                                        </p:attrNameLst>
                                      </p:cBhvr>
                                      <p:tavLst>
                                        <p:tav tm="0">
                                          <p:val>
                                            <p:strVal val="2/3*#ppt_h"/>
                                          </p:val>
                                        </p:tav>
                                        <p:tav tm="100000">
                                          <p:val>
                                            <p:strVal val="#ppt_h"/>
                                          </p:val>
                                        </p:tav>
                                      </p:tavLst>
                                    </p:anim>
                                  </p:childTnLst>
                                </p:cTn>
                              </p:par>
                            </p:childTnLst>
                          </p:cTn>
                        </p:par>
                        <p:par>
                          <p:cTn id="13" fill="hold">
                            <p:stCondLst>
                              <p:cond delay="8100"/>
                            </p:stCondLst>
                            <p:childTnLst>
                              <p:par>
                                <p:cTn id="14" presetID="23" presetClass="entr" presetSubtype="272"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2/3*#ppt_w"/>
                                          </p:val>
                                        </p:tav>
                                        <p:tav tm="100000">
                                          <p:val>
                                            <p:strVal val="#ppt_w"/>
                                          </p:val>
                                        </p:tav>
                                      </p:tavLst>
                                    </p:anim>
                                    <p:anim calcmode="lin" valueType="num">
                                      <p:cBhvr>
                                        <p:cTn id="17" dur="1000" fill="hold"/>
                                        <p:tgtEl>
                                          <p:spTgt spid="1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709" y="445249"/>
            <a:ext cx="8139901" cy="5964259"/>
          </a:xfrm>
          <a:prstGeom prst="rect">
            <a:avLst/>
          </a:prstGeom>
          <a:scene3d>
            <a:camera prst="orthographicFront"/>
            <a:lightRig rig="threePt" dir="t"/>
          </a:scene3d>
          <a:sp3d>
            <a:bevelT prst="convex"/>
          </a:sp3d>
        </p:spPr>
      </p:pic>
      <p:sp>
        <p:nvSpPr>
          <p:cNvPr id="94214" name="Rectangle 6"/>
          <p:cNvSpPr>
            <a:spLocks noChangeArrowheads="1"/>
          </p:cNvSpPr>
          <p:nvPr/>
        </p:nvSpPr>
        <p:spPr bwMode="auto">
          <a:xfrm>
            <a:off x="837891" y="445250"/>
            <a:ext cx="75484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ctr">
              <a:spcBef>
                <a:spcPct val="20000"/>
              </a:spcBef>
              <a:buFont typeface="Wingdings" panose="05000000000000000000" pitchFamily="2" charset="2"/>
              <a:buChar char="v"/>
            </a:pPr>
            <a:r>
              <a:rPr lang="es-PE" sz="2800" b="1" dirty="0">
                <a:solidFill>
                  <a:srgbClr val="FFFFFF"/>
                </a:solidFill>
                <a:effectLst>
                  <a:glow rad="139700">
                    <a:srgbClr val="000000">
                      <a:satMod val="175000"/>
                      <a:alpha val="40000"/>
                    </a:srgbClr>
                  </a:glow>
                  <a:outerShdw blurRad="50800" dist="38100" algn="l" rotWithShape="0">
                    <a:prstClr val="black"/>
                  </a:outerShdw>
                </a:effectLst>
                <a:latin typeface="Verdana" panose="020B0604030504040204" pitchFamily="34" charset="0"/>
                <a:ea typeface="Verdana" panose="020B0604030504040204" pitchFamily="34" charset="0"/>
              </a:rPr>
              <a:t>¿Qué deberíamos cambiar en nuestras vidas para que nuestras comunidades sean más coherentes y vivas?</a:t>
            </a:r>
          </a:p>
          <a:p>
            <a:pPr algn="ctr">
              <a:spcBef>
                <a:spcPct val="20000"/>
              </a:spcBef>
            </a:pPr>
            <a:endParaRPr lang="es-PE" sz="2800" b="1" dirty="0">
              <a:solidFill>
                <a:srgbClr val="FFFFFF"/>
              </a:solidFill>
              <a:effectLst>
                <a:glow rad="139700">
                  <a:srgbClr val="000000">
                    <a:satMod val="175000"/>
                    <a:alpha val="40000"/>
                  </a:srgbClr>
                </a:glow>
                <a:outerShdw blurRad="50800" dist="38100" algn="l" rotWithShape="0">
                  <a:prstClr val="black"/>
                </a:outerShdw>
              </a:effectLst>
              <a:latin typeface="Verdana" panose="020B0604030504040204" pitchFamily="34" charset="0"/>
              <a:ea typeface="Verdana" panose="020B0604030504040204" pitchFamily="34" charset="0"/>
            </a:endParaRPr>
          </a:p>
          <a:p>
            <a:pPr algn="ctr">
              <a:spcBef>
                <a:spcPct val="20000"/>
              </a:spcBef>
            </a:pPr>
            <a:endParaRPr lang="es-ES" sz="2800" b="1" dirty="0">
              <a:solidFill>
                <a:srgbClr val="FFFFFF"/>
              </a:solidFill>
              <a:effectLst>
                <a:glow rad="139700">
                  <a:srgbClr val="000000">
                    <a:satMod val="175000"/>
                    <a:alpha val="40000"/>
                  </a:srgbClr>
                </a:glow>
                <a:outerShdw blurRad="50800" dist="38100" algn="l" rotWithShape="0">
                  <a:prstClr val="black"/>
                </a:outerShdw>
              </a:effectLst>
              <a:latin typeface="Verdana" panose="020B0604030504040204" pitchFamily="34" charset="0"/>
              <a:ea typeface="Verdana" panose="020B0604030504040204" pitchFamily="34" charset="0"/>
            </a:endParaRPr>
          </a:p>
        </p:txBody>
      </p:sp>
      <p:sp>
        <p:nvSpPr>
          <p:cNvPr id="94215" name="Rectangle 7"/>
          <p:cNvSpPr>
            <a:spLocks noChangeArrowheads="1"/>
          </p:cNvSpPr>
          <p:nvPr/>
        </p:nvSpPr>
        <p:spPr bwMode="auto">
          <a:xfrm>
            <a:off x="755650" y="2636838"/>
            <a:ext cx="8229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FontTx/>
              <a:buChar char="•"/>
            </a:pPr>
            <a:endParaRPr lang="es-ES_tradnl" sz="3200" b="1" dirty="0">
              <a:solidFill>
                <a:srgbClr val="CC99FF"/>
              </a:solidFill>
              <a:latin typeface="Verdana" pitchFamily="34" charset="0"/>
            </a:endParaRPr>
          </a:p>
        </p:txBody>
      </p:sp>
    </p:spTree>
    <p:extLst>
      <p:ext uri="{BB962C8B-B14F-4D97-AF65-F5344CB8AC3E}">
        <p14:creationId xmlns:p14="http://schemas.microsoft.com/office/powerpoint/2010/main" val="2458836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4214"/>
                                        </p:tgtEl>
                                        <p:attrNameLst>
                                          <p:attrName>style.visibility</p:attrName>
                                        </p:attrNameLst>
                                      </p:cBhvr>
                                      <p:to>
                                        <p:strVal val="visible"/>
                                      </p:to>
                                    </p:set>
                                    <p:anim calcmode="lin" valueType="num">
                                      <p:cBhvr>
                                        <p:cTn id="7" dur="1000" fill="hold"/>
                                        <p:tgtEl>
                                          <p:spTgt spid="94214"/>
                                        </p:tgtEl>
                                        <p:attrNameLst>
                                          <p:attrName>ppt_w</p:attrName>
                                        </p:attrNameLst>
                                      </p:cBhvr>
                                      <p:tavLst>
                                        <p:tav tm="0">
                                          <p:val>
                                            <p:strVal val="2/3*#ppt_w"/>
                                          </p:val>
                                        </p:tav>
                                        <p:tav tm="100000">
                                          <p:val>
                                            <p:strVal val="#ppt_w"/>
                                          </p:val>
                                        </p:tav>
                                      </p:tavLst>
                                    </p:anim>
                                    <p:anim calcmode="lin" valueType="num">
                                      <p:cBhvr>
                                        <p:cTn id="8" dur="1000" fill="hold"/>
                                        <p:tgtEl>
                                          <p:spTgt spid="9421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33/14/e3/3314e386863dc21d722de7c480e6ddf9.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88750" y="1295003"/>
            <a:ext cx="8141444" cy="51145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3783" name="Rectangle 7"/>
          <p:cNvSpPr>
            <a:spLocks noChangeArrowheads="1"/>
          </p:cNvSpPr>
          <p:nvPr/>
        </p:nvSpPr>
        <p:spPr bwMode="auto">
          <a:xfrm>
            <a:off x="485847" y="4445425"/>
            <a:ext cx="8172864" cy="1481072"/>
          </a:xfrm>
          <a:prstGeom prst="rect">
            <a:avLst/>
          </a:prstGeom>
          <a:noFill/>
          <a:ln>
            <a:noFill/>
          </a:ln>
          <a:effectLst/>
          <a:scene3d>
            <a:camera prst="orthographicFront"/>
            <a:lightRig rig="threePt" dir="t"/>
          </a:scene3d>
          <a:sp3d>
            <a:bevelT prst="slope"/>
          </a:sp3d>
          <a:extLst/>
        </p:spPr>
        <p:txBody>
          <a:bodyPr/>
          <a:lstStyle/>
          <a:p>
            <a:pPr algn="ctr">
              <a:spcBef>
                <a:spcPct val="20000"/>
              </a:spcBef>
            </a:pPr>
            <a:r>
              <a:rPr lang="es-PE" sz="3000" b="1" i="1" dirty="0" smtClean="0">
                <a:solidFill>
                  <a:srgbClr val="FFFFFF"/>
                </a:solidFill>
                <a:effectLst>
                  <a:glow rad="139700">
                    <a:srgbClr val="00000C">
                      <a:alpha val="40000"/>
                    </a:srgbClr>
                  </a:glow>
                  <a:outerShdw blurRad="50800" dist="38100" algn="l" rotWithShape="0">
                    <a:prstClr val="black"/>
                  </a:outerShdw>
                </a:effectLst>
                <a:latin typeface="Tekton Pro" panose="020F0603020208020904" pitchFamily="34" charset="0"/>
              </a:rPr>
              <a:t>El </a:t>
            </a:r>
            <a:r>
              <a:rPr lang="es-PE" sz="3000" b="1" i="1" dirty="0">
                <a:solidFill>
                  <a:srgbClr val="FFFFFF"/>
                </a:solidFill>
                <a:effectLst>
                  <a:glow rad="139700">
                    <a:srgbClr val="00000C">
                      <a:alpha val="40000"/>
                    </a:srgbClr>
                  </a:glow>
                  <a:outerShdw blurRad="50800" dist="38100" algn="l" rotWithShape="0">
                    <a:prstClr val="black"/>
                  </a:outerShdw>
                </a:effectLst>
                <a:latin typeface="Tekton Pro" panose="020F0603020208020904" pitchFamily="34" charset="0"/>
              </a:rPr>
              <a:t>gesto simbólico de Jesús y sus palabras siguen siendo actuales. Es el momento de escucharle y expresar con confianza todo lo que nos ha sugerido </a:t>
            </a:r>
            <a:r>
              <a:rPr lang="es-PE" sz="3000" b="1" i="1" dirty="0" smtClean="0">
                <a:solidFill>
                  <a:srgbClr val="FFFFFF"/>
                </a:solidFill>
                <a:effectLst>
                  <a:glow rad="139700">
                    <a:srgbClr val="00000C">
                      <a:alpha val="40000"/>
                    </a:srgbClr>
                  </a:glow>
                  <a:outerShdw blurRad="50800" dist="38100" algn="l" rotWithShape="0">
                    <a:prstClr val="black"/>
                  </a:outerShdw>
                </a:effectLst>
                <a:latin typeface="Tekton Pro" panose="020F0603020208020904" pitchFamily="34" charset="0"/>
              </a:rPr>
              <a:t>   la </a:t>
            </a:r>
            <a:r>
              <a:rPr lang="es-PE" sz="3000" b="1" i="1" dirty="0">
                <a:solidFill>
                  <a:srgbClr val="FFFFFF"/>
                </a:solidFill>
                <a:effectLst>
                  <a:glow rad="139700">
                    <a:srgbClr val="00000C">
                      <a:alpha val="40000"/>
                    </a:srgbClr>
                  </a:glow>
                  <a:outerShdw blurRad="50800" dist="38100" algn="l" rotWithShape="0">
                    <a:prstClr val="black"/>
                  </a:outerShdw>
                </a:effectLst>
                <a:latin typeface="Tekton Pro" panose="020F0603020208020904" pitchFamily="34" charset="0"/>
              </a:rPr>
              <a:t>lectura y meditación de este pasaje.</a:t>
            </a:r>
            <a:endParaRPr lang="es-ES" sz="3000" b="1" i="1" dirty="0">
              <a:solidFill>
                <a:srgbClr val="FFFFFF"/>
              </a:solidFill>
              <a:effectLst>
                <a:glow rad="139700">
                  <a:srgbClr val="00000C">
                    <a:alpha val="40000"/>
                  </a:srgbClr>
                </a:glow>
                <a:outerShdw blurRad="50800" dist="38100" algn="l" rotWithShape="0">
                  <a:prstClr val="black"/>
                </a:outerShdw>
              </a:effectLst>
              <a:latin typeface="Tekton Pro" panose="020F0603020208020904" pitchFamily="34" charset="0"/>
            </a:endParaRPr>
          </a:p>
        </p:txBody>
      </p:sp>
      <p:sp>
        <p:nvSpPr>
          <p:cNvPr id="12" name="Rectangle 7"/>
          <p:cNvSpPr>
            <a:spLocks noChangeArrowheads="1"/>
          </p:cNvSpPr>
          <p:nvPr/>
        </p:nvSpPr>
        <p:spPr bwMode="auto">
          <a:xfrm>
            <a:off x="6014434" y="3039415"/>
            <a:ext cx="1927911" cy="2627290"/>
          </a:xfrm>
          <a:prstGeom prst="rect">
            <a:avLst/>
          </a:prstGeom>
          <a:noFill/>
          <a:ln>
            <a:noFill/>
          </a:ln>
          <a:effectLst/>
          <a:scene3d>
            <a:camera prst="orthographicFront"/>
            <a:lightRig rig="threePt" dir="t"/>
          </a:scene3d>
          <a:sp3d>
            <a:bevelT prst="slope"/>
          </a:sp3d>
          <a:extLst/>
        </p:spPr>
        <p:txBody>
          <a:bodyPr/>
          <a:lstStyle/>
          <a:p>
            <a:pPr algn="r">
              <a:spcBef>
                <a:spcPct val="20000"/>
              </a:spcBef>
            </a:pPr>
            <a:endParaRPr lang="es-ES" sz="2400" i="1" dirty="0">
              <a:solidFill>
                <a:srgbClr val="401B5B"/>
              </a:solidFill>
              <a:latin typeface="Tekton Pro" panose="020F0603020208020904" pitchFamily="34" charset="0"/>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8750" y="457523"/>
            <a:ext cx="8141444" cy="837481"/>
          </a:xfrm>
          <a:prstGeom prst="rect">
            <a:avLst/>
          </a:prstGeom>
        </p:spPr>
      </p:pic>
      <p:sp>
        <p:nvSpPr>
          <p:cNvPr id="8" name="Rectángulo 7"/>
          <p:cNvSpPr/>
          <p:nvPr/>
        </p:nvSpPr>
        <p:spPr>
          <a:xfrm>
            <a:off x="748940" y="557863"/>
            <a:ext cx="803169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prstClr val="white"/>
                </a:solidFill>
                <a:effectLst>
                  <a:glow rad="101600">
                    <a:srgbClr val="8064A2">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rPr>
              <a:t>ORATIO ¿Qué le digo al Señor motivado por su Palabra?</a:t>
            </a:r>
            <a:endPar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3" name="Rectángulo 2"/>
          <p:cNvSpPr/>
          <p:nvPr/>
        </p:nvSpPr>
        <p:spPr>
          <a:xfrm>
            <a:off x="748940" y="1395344"/>
            <a:ext cx="1973617" cy="523220"/>
          </a:xfrm>
          <a:prstGeom prst="rect">
            <a:avLst/>
          </a:prstGeom>
        </p:spPr>
        <p:txBody>
          <a:bodyPr wrap="none">
            <a:spAutoFit/>
          </a:bodyPr>
          <a:lstStyle/>
          <a:p>
            <a:r>
              <a:rPr lang="es-PE" sz="2800" i="1" dirty="0">
                <a:solidFill>
                  <a:srgbClr val="FFFF00"/>
                </a:solidFill>
                <a:effectLst>
                  <a:glow rad="139700">
                    <a:srgbClr val="00000C">
                      <a:alpha val="40000"/>
                    </a:srgbClr>
                  </a:glow>
                  <a:outerShdw blurRad="50800" dist="38100" algn="l" rotWithShape="0">
                    <a:prstClr val="black"/>
                  </a:outerShdw>
                </a:effectLst>
                <a:latin typeface="Tekton Pro" panose="020F0603020208020904" pitchFamily="34" charset="0"/>
              </a:rPr>
              <a:t>Motivación: </a:t>
            </a:r>
            <a:endParaRPr lang="en-US" sz="2800" dirty="0"/>
          </a:p>
        </p:txBody>
      </p:sp>
    </p:spTree>
    <p:extLst>
      <p:ext uri="{BB962C8B-B14F-4D97-AF65-F5344CB8AC3E}">
        <p14:creationId xmlns:p14="http://schemas.microsoft.com/office/powerpoint/2010/main" val="343556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par>
                          <p:cTn id="10" fill="hold">
                            <p:stCondLst>
                              <p:cond delay="8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203783"/>
                                        </p:tgtEl>
                                        <p:attrNameLst>
                                          <p:attrName>style.visibility</p:attrName>
                                        </p:attrNameLst>
                                      </p:cBhvr>
                                      <p:to>
                                        <p:strVal val="visible"/>
                                      </p:to>
                                    </p:set>
                                    <p:anim calcmode="lin" valueType="num">
                                      <p:cBhvr>
                                        <p:cTn id="13" dur="500" fill="hold"/>
                                        <p:tgtEl>
                                          <p:spTgt spid="203783"/>
                                        </p:tgtEl>
                                        <p:attrNameLst>
                                          <p:attrName>ppt_w</p:attrName>
                                        </p:attrNameLst>
                                      </p:cBhvr>
                                      <p:tavLst>
                                        <p:tav tm="0">
                                          <p:val>
                                            <p:fltVal val="0"/>
                                          </p:val>
                                        </p:tav>
                                        <p:tav tm="100000">
                                          <p:val>
                                            <p:strVal val="#ppt_w"/>
                                          </p:val>
                                        </p:tav>
                                      </p:tavLst>
                                    </p:anim>
                                    <p:anim calcmode="lin" valueType="num">
                                      <p:cBhvr>
                                        <p:cTn id="14" dur="500" fill="hold"/>
                                        <p:tgtEl>
                                          <p:spTgt spid="203783"/>
                                        </p:tgtEl>
                                        <p:attrNameLst>
                                          <p:attrName>ppt_h</p:attrName>
                                        </p:attrNameLst>
                                      </p:cBhvr>
                                      <p:tavLst>
                                        <p:tav tm="0">
                                          <p:val>
                                            <p:fltVal val="0"/>
                                          </p:val>
                                        </p:tav>
                                        <p:tav tm="100000">
                                          <p:val>
                                            <p:strVal val="#ppt_h"/>
                                          </p:val>
                                        </p:tav>
                                      </p:tavLst>
                                    </p:anim>
                                    <p:anim calcmode="lin" valueType="num">
                                      <p:cBhvr>
                                        <p:cTn id="15" dur="500" fill="hold"/>
                                        <p:tgtEl>
                                          <p:spTgt spid="203783"/>
                                        </p:tgtEl>
                                        <p:attrNameLst>
                                          <p:attrName>style.rotation</p:attrName>
                                        </p:attrNameLst>
                                      </p:cBhvr>
                                      <p:tavLst>
                                        <p:tav tm="0">
                                          <p:val>
                                            <p:fltVal val="360"/>
                                          </p:val>
                                        </p:tav>
                                        <p:tav tm="100000">
                                          <p:val>
                                            <p:fltVal val="0"/>
                                          </p:val>
                                        </p:tav>
                                      </p:tavLst>
                                    </p:anim>
                                    <p:animEffect transition="in" filter="fade">
                                      <p:cBhvr>
                                        <p:cTn id="16"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668" y="471800"/>
            <a:ext cx="8165082" cy="5911584"/>
          </a:xfrm>
          <a:prstGeom prst="rect">
            <a:avLst/>
          </a:prstGeom>
          <a:scene3d>
            <a:camera prst="orthographicFront"/>
            <a:lightRig rig="threePt" dir="t"/>
          </a:scene3d>
          <a:sp3d>
            <a:bevelT w="152400" h="50800" prst="softRound"/>
          </a:sp3d>
        </p:spPr>
      </p:pic>
      <p:sp>
        <p:nvSpPr>
          <p:cNvPr id="24" name="15 CuadroTexto"/>
          <p:cNvSpPr txBox="1"/>
          <p:nvPr/>
        </p:nvSpPr>
        <p:spPr>
          <a:xfrm>
            <a:off x="5937231" y="5824868"/>
            <a:ext cx="915257" cy="307777"/>
          </a:xfrm>
          <a:prstGeom prst="rect">
            <a:avLst/>
          </a:prstGeom>
          <a:noFill/>
        </p:spPr>
        <p:txBody>
          <a:bodyPr wrap="square" rtlCol="0">
            <a:spAutoFit/>
          </a:bodyPr>
          <a:lstStyle/>
          <a:p>
            <a:pPr algn="ctr"/>
            <a:r>
              <a:rPr lang="es-PE" sz="1400" b="1" dirty="0" smtClean="0">
                <a:solidFill>
                  <a:srgbClr val="000000"/>
                </a:solidFill>
              </a:rPr>
              <a:t>Betty</a:t>
            </a:r>
            <a:endParaRPr lang="es-PE" sz="1400" b="1" dirty="0">
              <a:solidFill>
                <a:srgbClr val="000000"/>
              </a:solidFill>
            </a:endParaRPr>
          </a:p>
        </p:txBody>
      </p:sp>
      <p:sp>
        <p:nvSpPr>
          <p:cNvPr id="16" name="15 CuadroTexto"/>
          <p:cNvSpPr txBox="1"/>
          <p:nvPr/>
        </p:nvSpPr>
        <p:spPr>
          <a:xfrm>
            <a:off x="4750650" y="5699685"/>
            <a:ext cx="727251" cy="369332"/>
          </a:xfrm>
          <a:prstGeom prst="rect">
            <a:avLst/>
          </a:prstGeom>
          <a:noFill/>
        </p:spPr>
        <p:txBody>
          <a:bodyPr wrap="square" rtlCol="0">
            <a:spAutoFit/>
          </a:bodyPr>
          <a:lstStyle/>
          <a:p>
            <a:r>
              <a:rPr lang="es-PE" b="1" dirty="0">
                <a:solidFill>
                  <a:srgbClr val="000000"/>
                </a:solidFill>
              </a:rPr>
              <a:t>José</a:t>
            </a:r>
          </a:p>
        </p:txBody>
      </p:sp>
      <p:sp>
        <p:nvSpPr>
          <p:cNvPr id="19" name="15 CuadroTexto"/>
          <p:cNvSpPr txBox="1"/>
          <p:nvPr/>
        </p:nvSpPr>
        <p:spPr>
          <a:xfrm>
            <a:off x="3514582" y="5675409"/>
            <a:ext cx="915257" cy="307777"/>
          </a:xfrm>
          <a:prstGeom prst="rect">
            <a:avLst/>
          </a:prstGeom>
          <a:noFill/>
        </p:spPr>
        <p:txBody>
          <a:bodyPr wrap="square" rtlCol="0">
            <a:spAutoFit/>
          </a:bodyPr>
          <a:lstStyle/>
          <a:p>
            <a:r>
              <a:rPr lang="es-PE" sz="1400" b="1" dirty="0" smtClean="0">
                <a:solidFill>
                  <a:srgbClr val="000000"/>
                </a:solidFill>
              </a:rPr>
              <a:t>Ricardo</a:t>
            </a:r>
            <a:endParaRPr lang="es-PE" sz="1400" b="1" dirty="0">
              <a:solidFill>
                <a:srgbClr val="000000"/>
              </a:solidFill>
            </a:endParaRPr>
          </a:p>
        </p:txBody>
      </p:sp>
      <p:sp>
        <p:nvSpPr>
          <p:cNvPr id="6" name="5 CuadroTexto"/>
          <p:cNvSpPr txBox="1"/>
          <p:nvPr/>
        </p:nvSpPr>
        <p:spPr>
          <a:xfrm>
            <a:off x="2385580" y="5494628"/>
            <a:ext cx="981366" cy="369332"/>
          </a:xfrm>
          <a:prstGeom prst="rect">
            <a:avLst/>
          </a:prstGeom>
          <a:noFill/>
        </p:spPr>
        <p:txBody>
          <a:bodyPr wrap="square" rtlCol="0">
            <a:spAutoFit/>
          </a:bodyPr>
          <a:lstStyle/>
          <a:p>
            <a:r>
              <a:rPr lang="es-PE" b="1" dirty="0" smtClean="0">
                <a:solidFill>
                  <a:srgbClr val="000000"/>
                </a:solidFill>
              </a:rPr>
              <a:t>Jaime</a:t>
            </a:r>
            <a:endParaRPr lang="es-PE" b="1" dirty="0">
              <a:solidFill>
                <a:srgbClr val="000000"/>
              </a:solidFill>
            </a:endParaRPr>
          </a:p>
        </p:txBody>
      </p:sp>
      <p:sp>
        <p:nvSpPr>
          <p:cNvPr id="17" name="16 CuadroTexto"/>
          <p:cNvSpPr txBox="1"/>
          <p:nvPr/>
        </p:nvSpPr>
        <p:spPr>
          <a:xfrm>
            <a:off x="1442367" y="5021136"/>
            <a:ext cx="981366" cy="369332"/>
          </a:xfrm>
          <a:prstGeom prst="rect">
            <a:avLst/>
          </a:prstGeom>
          <a:noFill/>
        </p:spPr>
        <p:txBody>
          <a:bodyPr wrap="square" rtlCol="0">
            <a:spAutoFit/>
          </a:bodyPr>
          <a:lstStyle/>
          <a:p>
            <a:r>
              <a:rPr lang="es-PE" b="1" dirty="0" smtClean="0">
                <a:solidFill>
                  <a:srgbClr val="000000"/>
                </a:solidFill>
              </a:rPr>
              <a:t>Amelia</a:t>
            </a:r>
            <a:endParaRPr lang="es-PE" b="1" dirty="0">
              <a:solidFill>
                <a:srgbClr val="000000"/>
              </a:solidFill>
            </a:endParaRPr>
          </a:p>
        </p:txBody>
      </p:sp>
      <p:sp>
        <p:nvSpPr>
          <p:cNvPr id="3" name="2 CuadroTexto"/>
          <p:cNvSpPr txBox="1"/>
          <p:nvPr/>
        </p:nvSpPr>
        <p:spPr>
          <a:xfrm>
            <a:off x="1284838" y="9941595"/>
            <a:ext cx="6610030" cy="369332"/>
          </a:xfrm>
          <a:prstGeom prst="rect">
            <a:avLst/>
          </a:prstGeom>
          <a:noFill/>
          <a:scene3d>
            <a:camera prst="orthographicFront"/>
            <a:lightRig rig="threePt" dir="t"/>
          </a:scene3d>
          <a:sp3d>
            <a:bevelT prst="angle"/>
          </a:sp3d>
        </p:spPr>
        <p:txBody>
          <a:bodyPr wrap="square">
            <a:spAutoFit/>
          </a:bodyPr>
          <a:lstStyle/>
          <a:p>
            <a:pPr>
              <a:defRPr/>
            </a:pPr>
            <a:r>
              <a:rPr lang="es-ES_tradnl" b="1" dirty="0">
                <a:solidFill>
                  <a:srgbClr val="FFFF00"/>
                </a:solidFill>
                <a:effectLst>
                  <a:outerShdw blurRad="50800" dist="38100" dir="10800000" algn="r" rotWithShape="0">
                    <a:prstClr val="black"/>
                  </a:outerShdw>
                </a:effectLst>
              </a:rPr>
              <a:t>Cantos sugeridos</a:t>
            </a:r>
            <a:r>
              <a:rPr lang="es-ES_tradnl" b="1" dirty="0">
                <a:solidFill>
                  <a:srgbClr val="CC99FF"/>
                </a:solidFill>
                <a:effectLst>
                  <a:outerShdw blurRad="50800" dist="38100" dir="10800000" algn="r" rotWithShape="0">
                    <a:prstClr val="black"/>
                  </a:outerShdw>
                </a:effectLst>
              </a:rPr>
              <a:t> : </a:t>
            </a:r>
            <a:r>
              <a:rPr lang="es-PE" b="1" dirty="0">
                <a:solidFill>
                  <a:srgbClr val="FFFF00"/>
                </a:solidFill>
                <a:effectLst>
                  <a:outerShdw blurRad="50800" dist="38100" dir="10800000" algn="r" rotWithShape="0">
                    <a:prstClr val="black"/>
                  </a:outerShdw>
                </a:effectLst>
              </a:rPr>
              <a:t>Juntos cantando la alegría, Iglesia soy</a:t>
            </a:r>
            <a:endParaRPr lang="es-ES_tradnl" b="1" dirty="0">
              <a:solidFill>
                <a:srgbClr val="FFFF00"/>
              </a:solidFill>
              <a:effectLst>
                <a:outerShdw blurRad="50800" dist="38100" dir="10800000" algn="r" rotWithShape="0">
                  <a:prstClr val="black"/>
                </a:outerShdw>
              </a:effectLst>
              <a:latin typeface="Swis721 BT" pitchFamily="34" charset="0"/>
            </a:endParaRPr>
          </a:p>
        </p:txBody>
      </p:sp>
      <p:sp>
        <p:nvSpPr>
          <p:cNvPr id="2" name="2 Marcador de contenido"/>
          <p:cNvSpPr txBox="1">
            <a:spLocks/>
          </p:cNvSpPr>
          <p:nvPr/>
        </p:nvSpPr>
        <p:spPr>
          <a:xfrm>
            <a:off x="486668" y="410836"/>
            <a:ext cx="8230612" cy="981647"/>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algn="ctr">
              <a:defRPr/>
            </a:pPr>
            <a:r>
              <a:rPr lang="es-ES_tradnl" sz="2000" kern="0" dirty="0">
                <a:solidFill>
                  <a:srgbClr val="FFFF00"/>
                </a:solidFill>
                <a:effectLst>
                  <a:outerShdw blurRad="38100" dist="38100" dir="2700000" algn="tl">
                    <a:srgbClr val="000000">
                      <a:alpha val="43137"/>
                    </a:srgbClr>
                  </a:outerShdw>
                </a:effectLst>
              </a:rPr>
              <a:t>Ambientación: </a:t>
            </a:r>
            <a:r>
              <a:rPr lang="es-PE" sz="2000" kern="0" dirty="0">
                <a:solidFill>
                  <a:srgbClr val="FFFFFF"/>
                </a:solidFill>
                <a:effectLst>
                  <a:outerShdw blurRad="38100" dist="38100" dir="2700000" algn="tl">
                    <a:srgbClr val="000000">
                      <a:alpha val="43137"/>
                    </a:srgbClr>
                  </a:outerShdw>
                </a:effectLst>
              </a:rPr>
              <a:t>Cruz, velas de diferentes tamaños, algunas apagadas, otras encendidas; ladrillos de cartulina con los nombres de los participantes</a:t>
            </a:r>
            <a:r>
              <a:rPr lang="es-PE" sz="2000" kern="0" dirty="0" smtClean="0">
                <a:solidFill>
                  <a:srgbClr val="FFFFFF"/>
                </a:solidFill>
                <a:effectLst>
                  <a:outerShdw blurRad="38100" dist="38100" dir="2700000" algn="tl">
                    <a:srgbClr val="000000">
                      <a:alpha val="43137"/>
                    </a:srgbClr>
                  </a:outerShdw>
                </a:effectLst>
              </a:rPr>
              <a:t>. </a:t>
            </a:r>
            <a:r>
              <a:rPr lang="es-ES_tradnl" sz="2000" dirty="0">
                <a:solidFill>
                  <a:srgbClr val="FFFF00"/>
                </a:solidFill>
                <a:effectLst>
                  <a:outerShdw blurRad="50800" dist="38100" dir="10800000" algn="r" rotWithShape="0">
                    <a:prstClr val="black"/>
                  </a:outerShdw>
                </a:effectLst>
              </a:rPr>
              <a:t>Cantos </a:t>
            </a:r>
            <a:r>
              <a:rPr lang="es-ES_tradnl" sz="2000" dirty="0" smtClean="0">
                <a:solidFill>
                  <a:srgbClr val="FFFF00"/>
                </a:solidFill>
                <a:effectLst>
                  <a:outerShdw blurRad="50800" dist="38100" dir="10800000" algn="r" rotWithShape="0">
                    <a:prstClr val="black"/>
                  </a:outerShdw>
                </a:effectLst>
              </a:rPr>
              <a:t>sugeridos</a:t>
            </a:r>
            <a:r>
              <a:rPr lang="es-ES_tradnl" sz="2000" dirty="0" smtClean="0">
                <a:solidFill>
                  <a:srgbClr val="CC99FF"/>
                </a:solidFill>
                <a:effectLst>
                  <a:outerShdw blurRad="50800" dist="38100" dir="10800000" algn="r" rotWithShape="0">
                    <a:prstClr val="black"/>
                  </a:outerShdw>
                </a:effectLst>
              </a:rPr>
              <a:t>: </a:t>
            </a:r>
            <a:r>
              <a:rPr lang="es-PE" sz="2000" dirty="0">
                <a:solidFill>
                  <a:srgbClr val="FFFFFF"/>
                </a:solidFill>
                <a:effectLst>
                  <a:outerShdw blurRad="50800" dist="38100" dir="10800000" algn="r" rotWithShape="0">
                    <a:prstClr val="black"/>
                  </a:outerShdw>
                </a:effectLst>
              </a:rPr>
              <a:t>Juntos cantando la alegría, Iglesia soy</a:t>
            </a:r>
            <a:endParaRPr lang="es-ES_tradnl" sz="2000" dirty="0">
              <a:solidFill>
                <a:srgbClr val="FFFFFF"/>
              </a:solidFill>
              <a:effectLst>
                <a:outerShdw blurRad="50800" dist="38100" dir="10800000" algn="r" rotWithShape="0">
                  <a:prstClr val="black"/>
                </a:outerShdw>
              </a:effectLst>
              <a:latin typeface="Swis721 BT" pitchFamily="34" charset="0"/>
            </a:endParaRPr>
          </a:p>
          <a:p>
            <a:pPr algn="ctr">
              <a:defRPr/>
            </a:pPr>
            <a:endParaRPr lang="es-PE" sz="2000" kern="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2821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1"/>
                                          </p:val>
                                        </p:tav>
                                        <p:tav tm="100000">
                                          <p:val>
                                            <p:strVal val="#ppt_x"/>
                                          </p:val>
                                        </p:tav>
                                      </p:tavLst>
                                    </p:anim>
                                    <p:anim calcmode="lin" valueType="num">
                                      <p:cBhvr>
                                        <p:cTn id="15" dur="75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495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1"/>
                                          </p:val>
                                        </p:tav>
                                        <p:tav tm="100000">
                                          <p:val>
                                            <p:strVal val="#ppt_x"/>
                                          </p:val>
                                        </p:tav>
                                      </p:tavLst>
                                    </p:anim>
                                    <p:anim calcmode="lin" valueType="num">
                                      <p:cBhvr>
                                        <p:cTn id="21" dur="75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6075"/>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1"/>
                                          </p:val>
                                        </p:tav>
                                        <p:tav tm="100000">
                                          <p:val>
                                            <p:strVal val="#ppt_x"/>
                                          </p:val>
                                        </p:tav>
                                      </p:tavLst>
                                    </p:anim>
                                    <p:anim calcmode="lin" valueType="num">
                                      <p:cBhvr>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7125"/>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1"/>
                                          </p:val>
                                        </p:tav>
                                        <p:tav tm="100000">
                                          <p:val>
                                            <p:strVal val="#ppt_x"/>
                                          </p:val>
                                        </p:tav>
                                      </p:tavLst>
                                    </p:anim>
                                    <p:anim calcmode="lin" valueType="num">
                                      <p:cBhvr>
                                        <p:cTn id="33" dur="75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18325"/>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anim calcmode="lin" valueType="num">
                                      <p:cBhvr>
                                        <p:cTn id="38" dur="750" fill="hold"/>
                                        <p:tgtEl>
                                          <p:spTgt spid="16"/>
                                        </p:tgtEl>
                                        <p:attrNameLst>
                                          <p:attrName>ppt_x</p:attrName>
                                        </p:attrNameLst>
                                      </p:cBhvr>
                                      <p:tavLst>
                                        <p:tav tm="0">
                                          <p:val>
                                            <p:strVal val="#ppt_x-.1"/>
                                          </p:val>
                                        </p:tav>
                                        <p:tav tm="100000">
                                          <p:val>
                                            <p:strVal val="#ppt_x"/>
                                          </p:val>
                                        </p:tav>
                                      </p:tavLst>
                                    </p:anim>
                                    <p:anim calcmode="lin" valueType="num">
                                      <p:cBhvr>
                                        <p:cTn id="39" dur="75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193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Effect transition="in" filter="fade">
                                      <p:cBhvr>
                                        <p:cTn id="43" dur="750"/>
                                        <p:tgtEl>
                                          <p:spTgt spid="24"/>
                                        </p:tgtEl>
                                      </p:cBhvr>
                                    </p:animEffect>
                                    <p:anim calcmode="lin" valueType="num">
                                      <p:cBhvr>
                                        <p:cTn id="44" dur="750" fill="hold"/>
                                        <p:tgtEl>
                                          <p:spTgt spid="24"/>
                                        </p:tgtEl>
                                        <p:attrNameLst>
                                          <p:attrName>ppt_x</p:attrName>
                                        </p:attrNameLst>
                                      </p:cBhvr>
                                      <p:tavLst>
                                        <p:tav tm="0">
                                          <p:val>
                                            <p:strVal val="#ppt_x-.1"/>
                                          </p:val>
                                        </p:tav>
                                        <p:tav tm="100000">
                                          <p:val>
                                            <p:strVal val="#ppt_x"/>
                                          </p:val>
                                        </p:tav>
                                      </p:tavLst>
                                    </p:anim>
                                    <p:anim calcmode="lin" valueType="num">
                                      <p:cBhvr>
                                        <p:cTn id="45"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9" grpId="0"/>
      <p:bldP spid="6" grpId="0"/>
      <p:bldP spid="1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03164" y="476517"/>
            <a:ext cx="8190074" cy="59114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8550" name="Text Box 6"/>
          <p:cNvSpPr txBox="1">
            <a:spLocks noChangeArrowheads="1"/>
          </p:cNvSpPr>
          <p:nvPr/>
        </p:nvSpPr>
        <p:spPr bwMode="auto">
          <a:xfrm>
            <a:off x="379170" y="466099"/>
            <a:ext cx="8314067" cy="2062103"/>
          </a:xfrm>
          <a:prstGeom prst="rect">
            <a:avLst/>
          </a:prstGeom>
          <a:noFill/>
          <a:ln>
            <a:noFill/>
          </a:ln>
          <a:effectLst/>
          <a:extLst/>
        </p:spPr>
        <p:txBody>
          <a:bodyPr wrap="square">
            <a:spAutoFit/>
          </a:bodyPr>
          <a:lstStyle/>
          <a:p>
            <a:pPr marL="457200" indent="-457200" algn="ctr">
              <a:spcBef>
                <a:spcPct val="20000"/>
              </a:spcBef>
              <a:buFont typeface="Wingdings" panose="05000000000000000000" pitchFamily="2" charset="2"/>
              <a:buChar char="§"/>
            </a:pPr>
            <a:r>
              <a:rPr lang="es-PE" sz="3200" b="1" dirty="0">
                <a:solidFill>
                  <a:srgbClr val="FFFF00"/>
                </a:solidFill>
                <a:effectLst>
                  <a:glow rad="63500">
                    <a:srgbClr val="000000">
                      <a:satMod val="175000"/>
                      <a:alpha val="40000"/>
                    </a:srgbClr>
                  </a:glow>
                  <a:outerShdw blurRad="50800" dist="38100" dir="10800000" algn="r" rotWithShape="0">
                    <a:prstClr val="black"/>
                  </a:outerShdw>
                </a:effectLst>
                <a:latin typeface="Bodoni MT Black" panose="02070A03080606020203" pitchFamily="18" charset="0"/>
              </a:rPr>
              <a:t>Cada participante menciona alguna actitud que debe ser purificada para convertirse en piedra viva de la Iglesia. </a:t>
            </a:r>
            <a:endParaRPr lang="es-ES_tradnl" sz="3200" b="1" dirty="0">
              <a:solidFill>
                <a:srgbClr val="FFFF00"/>
              </a:solidFill>
              <a:effectLst>
                <a:glow rad="63500">
                  <a:srgbClr val="000000">
                    <a:satMod val="175000"/>
                    <a:alpha val="40000"/>
                  </a:srgbClr>
                </a:glow>
                <a:outerShdw blurRad="50800" dist="38100" dir="10800000" algn="r" rotWithShape="0">
                  <a:prstClr val="black"/>
                </a:outerShdw>
              </a:effectLst>
              <a:latin typeface="Bodoni MT Black" panose="02070A03080606020203" pitchFamily="18" charset="0"/>
            </a:endParaRPr>
          </a:p>
        </p:txBody>
      </p:sp>
      <p:sp>
        <p:nvSpPr>
          <p:cNvPr id="4" name="Text Box 6"/>
          <p:cNvSpPr txBox="1">
            <a:spLocks noChangeArrowheads="1"/>
          </p:cNvSpPr>
          <p:nvPr/>
        </p:nvSpPr>
        <p:spPr bwMode="auto">
          <a:xfrm>
            <a:off x="124633" y="2820127"/>
            <a:ext cx="6528716" cy="707886"/>
          </a:xfrm>
          <a:prstGeom prst="rect">
            <a:avLst/>
          </a:prstGeom>
          <a:noFill/>
          <a:ln>
            <a:noFill/>
          </a:ln>
          <a:effectLst>
            <a:glow rad="495300">
              <a:schemeClr val="accent1">
                <a:satMod val="175000"/>
              </a:schemeClr>
            </a:glow>
          </a:effectLst>
          <a:extLst/>
        </p:spPr>
        <p:txBody>
          <a:bodyPr wrap="square">
            <a:spAutoFit/>
          </a:bodyPr>
          <a:lstStyle/>
          <a:p>
            <a:pPr algn="ctr">
              <a:spcBef>
                <a:spcPct val="20000"/>
              </a:spcBef>
            </a:pPr>
            <a:r>
              <a:rPr lang="es-PE" sz="40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La asamblea responde: </a:t>
            </a:r>
          </a:p>
        </p:txBody>
      </p:sp>
      <p:sp>
        <p:nvSpPr>
          <p:cNvPr id="5" name="Text Box 6"/>
          <p:cNvSpPr txBox="1">
            <a:spLocks noChangeArrowheads="1"/>
          </p:cNvSpPr>
          <p:nvPr/>
        </p:nvSpPr>
        <p:spPr bwMode="auto">
          <a:xfrm>
            <a:off x="503793" y="4074371"/>
            <a:ext cx="5421119" cy="1865126"/>
          </a:xfrm>
          <a:prstGeom prst="rect">
            <a:avLst/>
          </a:prstGeom>
          <a:noFill/>
          <a:ln>
            <a:noFill/>
          </a:ln>
          <a:effectLst>
            <a:glow rad="1371600">
              <a:srgbClr val="401B5B">
                <a:alpha val="0"/>
              </a:srgbClr>
            </a:glow>
          </a:effectLst>
          <a:extLst/>
        </p:spPr>
        <p:txBody>
          <a:bodyPr wrap="square">
            <a:spAutoFit/>
          </a:bodyPr>
          <a:lstStyle/>
          <a:p>
            <a:pPr algn="ctr">
              <a:spcBef>
                <a:spcPct val="20000"/>
              </a:spcBef>
            </a:pPr>
            <a:r>
              <a:rPr lang="es-PE" sz="36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Ext" panose="020F0605020208020904" pitchFamily="34" charset="0"/>
              </a:rPr>
              <a:t>“Ayúdanos, Señor,         en la </a:t>
            </a:r>
            <a:r>
              <a:rPr lang="es-PE" sz="3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Tekton Pro Ext" panose="020F0605020208020904" pitchFamily="34" charset="0"/>
              </a:rPr>
              <a:t>construcción </a:t>
            </a:r>
            <a:endParaRPr lang="es-PE" sz="36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Ext" panose="020F0605020208020904" pitchFamily="34" charset="0"/>
            </a:endParaRPr>
          </a:p>
          <a:p>
            <a:pPr algn="ctr">
              <a:spcBef>
                <a:spcPct val="20000"/>
              </a:spcBef>
            </a:pPr>
            <a:r>
              <a:rPr lang="es-PE" sz="36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Ext" panose="020F0605020208020904" pitchFamily="34" charset="0"/>
              </a:rPr>
              <a:t>de tu Reino”</a:t>
            </a:r>
            <a:endParaRPr lang="es-ES" sz="3600" b="1" dirty="0">
              <a:solidFill>
                <a:srgbClr val="FFFF00"/>
              </a:solidFill>
              <a:effectLst>
                <a:glow rad="101600">
                  <a:srgbClr val="000000">
                    <a:alpha val="60000"/>
                  </a:srgbClr>
                </a:glow>
                <a:outerShdw blurRad="50800" dist="38100" dir="10800000" algn="r" rotWithShape="0">
                  <a:prstClr val="black"/>
                </a:outerShdw>
              </a:effectLst>
              <a:latin typeface="Tekton Pro Ext" panose="020F0605020208020904" pitchFamily="34" charset="0"/>
              <a:cs typeface="Times New Roman" pitchFamily="18" charset="0"/>
            </a:endParaRPr>
          </a:p>
        </p:txBody>
      </p:sp>
    </p:spTree>
    <p:extLst>
      <p:ext uri="{BB962C8B-B14F-4D97-AF65-F5344CB8AC3E}">
        <p14:creationId xmlns:p14="http://schemas.microsoft.com/office/powerpoint/2010/main" val="35396349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8550"/>
                                        </p:tgtEl>
                                        <p:attrNameLst>
                                          <p:attrName>style.visibility</p:attrName>
                                        </p:attrNameLst>
                                      </p:cBhvr>
                                      <p:to>
                                        <p:strVal val="visible"/>
                                      </p:to>
                                    </p:set>
                                    <p:anim calcmode="lin" valueType="num">
                                      <p:cBhvr>
                                        <p:cTn id="7" dur="1000" fill="hold"/>
                                        <p:tgtEl>
                                          <p:spTgt spid="108550"/>
                                        </p:tgtEl>
                                        <p:attrNameLst>
                                          <p:attrName>ppt_w</p:attrName>
                                        </p:attrNameLst>
                                      </p:cBhvr>
                                      <p:tavLst>
                                        <p:tav tm="0">
                                          <p:val>
                                            <p:strVal val="2/3*#ppt_w"/>
                                          </p:val>
                                        </p:tav>
                                        <p:tav tm="100000">
                                          <p:val>
                                            <p:strVal val="#ppt_w"/>
                                          </p:val>
                                        </p:tav>
                                      </p:tavLst>
                                    </p:anim>
                                    <p:anim calcmode="lin" valueType="num">
                                      <p:cBhvr>
                                        <p:cTn id="8" dur="1000" fill="hold"/>
                                        <p:tgtEl>
                                          <p:spTgt spid="108550"/>
                                        </p:tgtEl>
                                        <p:attrNameLst>
                                          <p:attrName>ppt_h</p:attrName>
                                        </p:attrNameLst>
                                      </p:cBhvr>
                                      <p:tavLst>
                                        <p:tav tm="0">
                                          <p:val>
                                            <p:strVal val="2/3*#ppt_h"/>
                                          </p:val>
                                        </p:tav>
                                        <p:tav tm="100000">
                                          <p:val>
                                            <p:strVal val="#ppt_h"/>
                                          </p:val>
                                        </p:tav>
                                      </p:tavLst>
                                    </p:anim>
                                  </p:childTnLst>
                                </p:cTn>
                              </p:par>
                            </p:childTnLst>
                          </p:cTn>
                        </p:par>
                        <p:par>
                          <p:cTn id="9" fill="hold">
                            <p:stCondLst>
                              <p:cond delay="1050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2/3*#ppt_w"/>
                                          </p:val>
                                        </p:tav>
                                        <p:tav tm="100000">
                                          <p:val>
                                            <p:strVal val="#ppt_w"/>
                                          </p:val>
                                        </p:tav>
                                      </p:tavLst>
                                    </p:anim>
                                    <p:anim calcmode="lin" valueType="num">
                                      <p:cBhvr>
                                        <p:cTn id="13" dur="1000" fill="hold"/>
                                        <p:tgtEl>
                                          <p:spTgt spid="4"/>
                                        </p:tgtEl>
                                        <p:attrNameLst>
                                          <p:attrName>ppt_h</p:attrName>
                                        </p:attrNameLst>
                                      </p:cBhvr>
                                      <p:tavLst>
                                        <p:tav tm="0">
                                          <p:val>
                                            <p:strVal val="2/3*#ppt_h"/>
                                          </p:val>
                                        </p:tav>
                                        <p:tav tm="100000">
                                          <p:val>
                                            <p:strVal val="#ppt_h"/>
                                          </p:val>
                                        </p:tav>
                                      </p:tavLst>
                                    </p:anim>
                                  </p:childTnLst>
                                </p:cTn>
                              </p:par>
                            </p:childTnLst>
                          </p:cTn>
                        </p:par>
                        <p:par>
                          <p:cTn id="14" fill="hold">
                            <p:stCondLst>
                              <p:cond delay="13300"/>
                            </p:stCondLst>
                            <p:childTnLst>
                              <p:par>
                                <p:cTn id="15" presetID="23" presetClass="entr" presetSubtype="272"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2/3*#ppt_w"/>
                                          </p:val>
                                        </p:tav>
                                        <p:tav tm="100000">
                                          <p:val>
                                            <p:strVal val="#ppt_w"/>
                                          </p:val>
                                        </p:tav>
                                      </p:tavLst>
                                    </p:anim>
                                    <p:anim calcmode="lin" valueType="num">
                                      <p:cBhvr>
                                        <p:cTn id="18" dur="1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vir los salmos: La ley del Señor es perfe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00" y="492033"/>
            <a:ext cx="8143694" cy="5900058"/>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365899" y="0"/>
            <a:ext cx="2332690"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s-ES_tradnl" sz="3600" i="1" dirty="0">
                <a:solidFill>
                  <a:srgbClr val="95FF1C"/>
                </a:solidFill>
                <a:latin typeface="Comic Sans MS" pitchFamily="66" charset="0"/>
              </a:rPr>
              <a:t>Salmo</a:t>
            </a:r>
            <a:r>
              <a:rPr lang="es-ES_tradnl" sz="8000" i="1" dirty="0">
                <a:solidFill>
                  <a:srgbClr val="95FF1C"/>
                </a:solidFill>
                <a:latin typeface="Comic Sans MS" pitchFamily="66" charset="0"/>
              </a:rPr>
              <a:t> </a:t>
            </a:r>
            <a:r>
              <a:rPr lang="es-ES_tradnl" sz="3200" i="1" dirty="0" smtClean="0">
                <a:solidFill>
                  <a:srgbClr val="95FF1C"/>
                </a:solidFill>
                <a:latin typeface="Comic Sans MS" pitchFamily="66" charset="0"/>
              </a:rPr>
              <a:t>18 </a:t>
            </a:r>
            <a:endParaRPr lang="es-ES_tradnl" sz="8000" i="1" dirty="0">
              <a:solidFill>
                <a:srgbClr val="95FF1C"/>
              </a:solidFill>
              <a:latin typeface="Comic Sans MS" pitchFamily="66" charset="0"/>
            </a:endParaRPr>
          </a:p>
        </p:txBody>
      </p:sp>
      <p:sp>
        <p:nvSpPr>
          <p:cNvPr id="7" name="Text Box 4"/>
          <p:cNvSpPr txBox="1">
            <a:spLocks noChangeArrowheads="1"/>
          </p:cNvSpPr>
          <p:nvPr/>
        </p:nvSpPr>
        <p:spPr bwMode="auto">
          <a:xfrm>
            <a:off x="4319451" y="731256"/>
            <a:ext cx="4239312" cy="2677656"/>
          </a:xfrm>
          <a:prstGeom prst="rect">
            <a:avLst/>
          </a:prstGeom>
          <a:noFill/>
          <a:ln>
            <a:noFill/>
          </a:ln>
          <a:effec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_tradnl"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 </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La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ley del Señor es perfecta, es descanso para el alma; el precepto del Señor es firme, e instruye al ignorante</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a:t>
            </a:r>
            <a:endPar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endParaRPr>
          </a:p>
        </p:txBody>
      </p:sp>
      <p:sp>
        <p:nvSpPr>
          <p:cNvPr id="8" name="Text Box 4"/>
          <p:cNvSpPr txBox="1">
            <a:spLocks noChangeArrowheads="1"/>
          </p:cNvSpPr>
          <p:nvPr/>
        </p:nvSpPr>
        <p:spPr bwMode="auto">
          <a:xfrm>
            <a:off x="794656" y="5609232"/>
            <a:ext cx="7661367" cy="523220"/>
          </a:xfrm>
          <a:prstGeom prst="rect">
            <a:avLst/>
          </a:prstGeom>
          <a:noFill/>
          <a:ln>
            <a:noFill/>
          </a:ln>
          <a:effec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_tradnl"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Señor, tú tienes palabras de vida eterna</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a:t>
            </a:r>
            <a:endPar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endParaRPr>
          </a:p>
        </p:txBody>
      </p:sp>
    </p:spTree>
    <p:extLst>
      <p:ext uri="{BB962C8B-B14F-4D97-AF65-F5344CB8AC3E}">
        <p14:creationId xmlns:p14="http://schemas.microsoft.com/office/powerpoint/2010/main" val="3039701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50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ᐈ Personas adorando a dios imágenes de stock, fotos adorando | descargar e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39" y="435429"/>
            <a:ext cx="8183972" cy="593924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243" name="Rectangle 3"/>
          <p:cNvSpPr>
            <a:spLocks noChangeArrowheads="1"/>
          </p:cNvSpPr>
          <p:nvPr/>
        </p:nvSpPr>
        <p:spPr bwMode="auto">
          <a:xfrm>
            <a:off x="616038" y="5681789"/>
            <a:ext cx="8031573" cy="55399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s-ES_tradnl" sz="3000" b="1" i="1" dirty="0">
                <a:solidFill>
                  <a:srgbClr val="FFFF00"/>
                </a:solidFill>
                <a:latin typeface="Comic Sans MS" pitchFamily="66" charset="0"/>
              </a:rPr>
              <a:t>Señor, tú tienes palabras de vida eterna.</a:t>
            </a:r>
          </a:p>
        </p:txBody>
      </p:sp>
      <p:sp>
        <p:nvSpPr>
          <p:cNvPr id="10244" name="Text Box 4"/>
          <p:cNvSpPr txBox="1">
            <a:spLocks noChangeArrowheads="1"/>
          </p:cNvSpPr>
          <p:nvPr/>
        </p:nvSpPr>
        <p:spPr bwMode="auto">
          <a:xfrm>
            <a:off x="723853" y="3405051"/>
            <a:ext cx="7663543" cy="1384995"/>
          </a:xfrm>
          <a:prstGeom prst="rect">
            <a:avLst/>
          </a:prstGeom>
          <a:noFill/>
          <a:ln>
            <a:noFill/>
          </a:ln>
          <a:effec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_tradnl"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Los </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mandatos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del Señor son </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rectos y alegran el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corazón</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 la norma del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Señor </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es límpida y da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luz a </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los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rPr>
              <a:t>ojos.</a:t>
            </a:r>
            <a:endParaRPr lang="es-ES_tradnl"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40148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anim calcmode="lin" valueType="num">
                                      <p:cBhvr>
                                        <p:cTn id="8" dur="500" fill="hold"/>
                                        <p:tgtEl>
                                          <p:spTgt spid="10244"/>
                                        </p:tgtEl>
                                        <p:attrNameLst>
                                          <p:attrName>ppt_x</p:attrName>
                                        </p:attrNameLst>
                                      </p:cBhvr>
                                      <p:tavLst>
                                        <p:tav tm="0">
                                          <p:val>
                                            <p:strVal val="#ppt_x-.1"/>
                                          </p:val>
                                        </p:tav>
                                        <p:tav tm="100000">
                                          <p:val>
                                            <p:strVal val="#ppt_x"/>
                                          </p:val>
                                        </p:tav>
                                      </p:tavLst>
                                    </p:anim>
                                    <p:anim calcmode="lin" valueType="num">
                                      <p:cBhvr>
                                        <p:cTn id="9" dur="500" fill="hold"/>
                                        <p:tgtEl>
                                          <p:spTgt spid="10244"/>
                                        </p:tgtEl>
                                        <p:attrNameLst>
                                          <p:attrName>ppt_y</p:attrName>
                                        </p:attrNameLst>
                                      </p:cBhvr>
                                      <p:tavLst>
                                        <p:tav tm="0">
                                          <p:val>
                                            <p:strVal val="#ppt_y"/>
                                          </p:val>
                                        </p:tav>
                                        <p:tav tm="100000">
                                          <p:val>
                                            <p:strVal val="#ppt_y"/>
                                          </p:val>
                                        </p:tav>
                                      </p:tavLst>
                                    </p:anim>
                                  </p:childTnLst>
                                </p:cTn>
                              </p:par>
                            </p:childTnLst>
                          </p:cTn>
                        </p:par>
                        <p:par>
                          <p:cTn id="10" fill="hold">
                            <p:stCondLst>
                              <p:cond delay="47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243"/>
                                        </p:tgtEl>
                                        <p:attrNameLst>
                                          <p:attrName>style.visibility</p:attrName>
                                        </p:attrNameLst>
                                      </p:cBhvr>
                                      <p:to>
                                        <p:strVal val="visible"/>
                                      </p:to>
                                    </p:set>
                                    <p:animEffect transition="in" filter="fade">
                                      <p:cBhvr>
                                        <p:cTn id="13" dur="500"/>
                                        <p:tgtEl>
                                          <p:spTgt spid="10243"/>
                                        </p:tgtEl>
                                      </p:cBhvr>
                                    </p:animEffect>
                                    <p:anim calcmode="lin" valueType="num">
                                      <p:cBhvr>
                                        <p:cTn id="14" dur="500" fill="hold"/>
                                        <p:tgtEl>
                                          <p:spTgt spid="10243"/>
                                        </p:tgtEl>
                                        <p:attrNameLst>
                                          <p:attrName>ppt_x</p:attrName>
                                        </p:attrNameLst>
                                      </p:cBhvr>
                                      <p:tavLst>
                                        <p:tav tm="0">
                                          <p:val>
                                            <p:strVal val="#ppt_x-.1"/>
                                          </p:val>
                                        </p:tav>
                                        <p:tav tm="100000">
                                          <p:val>
                                            <p:strVal val="#ppt_x"/>
                                          </p:val>
                                        </p:tav>
                                      </p:tavLst>
                                    </p:anim>
                                    <p:anim calcmode="lin" valueType="num">
                                      <p:cBhvr>
                                        <p:cTn id="15"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inimg.com/564x/c6/0c/cc/c60ccced97103bdd6ae7131eb1040a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0" y="460807"/>
            <a:ext cx="8178530" cy="59225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477790" y="486934"/>
            <a:ext cx="8178530" cy="1384995"/>
          </a:xfrm>
          <a:prstGeom prst="rect">
            <a:avLst/>
          </a:prstGeom>
          <a:noFill/>
          <a:ln>
            <a:noFill/>
          </a:ln>
          <a:effectLst/>
          <a:extLst/>
        </p:spPr>
        <p:txBody>
          <a:bodyPr wrap="square">
            <a:spAutoFit/>
          </a:bodyPr>
          <a:lstStyle/>
          <a:p>
            <a:pPr>
              <a:defRPr/>
            </a:pPr>
            <a:r>
              <a:rPr lang="es-ES_tradnl"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 La voluntad </a:t>
            </a:r>
            <a:r>
              <a:rPr lang="es-ES"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del Señor es pura y eternamente estable; los mandamientos del Señor son verdaderos y </a:t>
            </a:r>
            <a:r>
              <a:rPr lang="es-ES" sz="2800" b="1" i="1" dirty="0" smtClean="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enteramente justos</a:t>
            </a:r>
            <a:r>
              <a:rPr lang="es-ES_tradnl"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a:t>
            </a:r>
          </a:p>
        </p:txBody>
      </p:sp>
      <p:sp>
        <p:nvSpPr>
          <p:cNvPr id="6" name="Text Box 4"/>
          <p:cNvSpPr txBox="1">
            <a:spLocks noChangeArrowheads="1"/>
          </p:cNvSpPr>
          <p:nvPr/>
        </p:nvSpPr>
        <p:spPr bwMode="auto">
          <a:xfrm>
            <a:off x="794656" y="5609232"/>
            <a:ext cx="7661367" cy="523220"/>
          </a:xfrm>
          <a:prstGeom prst="rect">
            <a:avLst/>
          </a:prstGeom>
          <a:noFill/>
          <a:ln>
            <a:noFill/>
          </a:ln>
          <a:effec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_tradnl"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Señor, tú tienes palabras de vida eterna</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a:t>
            </a:r>
            <a:endPar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endParaRPr>
          </a:p>
        </p:txBody>
      </p:sp>
    </p:spTree>
    <p:extLst>
      <p:ext uri="{BB962C8B-B14F-4D97-AF65-F5344CB8AC3E}">
        <p14:creationId xmlns:p14="http://schemas.microsoft.com/office/powerpoint/2010/main" val="534701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anim calcmode="lin" valueType="num">
                                      <p:cBhvr>
                                        <p:cTn id="8" dur="500" fill="hold"/>
                                        <p:tgtEl>
                                          <p:spTgt spid="6148"/>
                                        </p:tgtEl>
                                        <p:attrNameLst>
                                          <p:attrName>ppt_x</p:attrName>
                                        </p:attrNameLst>
                                      </p:cBhvr>
                                      <p:tavLst>
                                        <p:tav tm="0">
                                          <p:val>
                                            <p:strVal val="#ppt_x-.1"/>
                                          </p:val>
                                        </p:tav>
                                        <p:tav tm="100000">
                                          <p:val>
                                            <p:strVal val="#ppt_x"/>
                                          </p:val>
                                        </p:tav>
                                      </p:tavLst>
                                    </p:anim>
                                    <p:anim calcmode="lin" valueType="num">
                                      <p:cBhvr>
                                        <p:cTn id="9" dur="500" fill="hold"/>
                                        <p:tgtEl>
                                          <p:spTgt spid="6148"/>
                                        </p:tgtEl>
                                        <p:attrNameLst>
                                          <p:attrName>ppt_y</p:attrName>
                                        </p:attrNameLst>
                                      </p:cBhvr>
                                      <p:tavLst>
                                        <p:tav tm="0">
                                          <p:val>
                                            <p:strVal val="#ppt_y"/>
                                          </p:val>
                                        </p:tav>
                                        <p:tav tm="100000">
                                          <p:val>
                                            <p:strVal val="#ppt_y"/>
                                          </p:val>
                                        </p:tav>
                                      </p:tavLst>
                                    </p:anim>
                                  </p:childTnLst>
                                </p:cTn>
                              </p:par>
                            </p:childTnLst>
                          </p:cTn>
                        </p:par>
                        <p:par>
                          <p:cTn id="10" fill="hold">
                            <p:stCondLst>
                              <p:cond delay="5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564x/c7/5d/91/c75d91d2f76d7f32efe1dce4c5b0ec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83" y="424999"/>
            <a:ext cx="8185520" cy="599321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21003" y="627414"/>
            <a:ext cx="8081680" cy="1384995"/>
          </a:xfrm>
          <a:prstGeom prst="rect">
            <a:avLst/>
          </a:prstGeom>
          <a:noFill/>
          <a:ln>
            <a:noFill/>
          </a:ln>
          <a:effectLst/>
          <a:extLst/>
        </p:spPr>
        <p:txBody>
          <a:bodyPr wrap="square">
            <a:spAutoFit/>
          </a:bodyPr>
          <a:lstStyle/>
          <a:p>
            <a:pPr algn="ctr">
              <a:defRPr/>
            </a:pPr>
            <a:r>
              <a:rPr lang="es-ES_tradnl"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 </a:t>
            </a:r>
            <a:r>
              <a:rPr lang="es-ES"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 Más preciosos que el oro, más que el oro fino; más dulces que la miel de un panal que </a:t>
            </a:r>
            <a:r>
              <a:rPr lang="es-ES" sz="2800" b="1" i="1" dirty="0" smtClean="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destila</a:t>
            </a:r>
            <a:r>
              <a:rPr lang="es-ES_tradnl" sz="2800" b="1" i="1" dirty="0" smtClean="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rPr>
              <a:t>.</a:t>
            </a:r>
            <a:endParaRPr lang="es-ES_tradnl" sz="28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endParaRPr>
          </a:p>
        </p:txBody>
      </p:sp>
      <p:sp>
        <p:nvSpPr>
          <p:cNvPr id="7" name="Text Box 4"/>
          <p:cNvSpPr txBox="1">
            <a:spLocks noChangeArrowheads="1"/>
          </p:cNvSpPr>
          <p:nvPr/>
        </p:nvSpPr>
        <p:spPr bwMode="auto">
          <a:xfrm>
            <a:off x="794656" y="5609232"/>
            <a:ext cx="7661367" cy="523220"/>
          </a:xfrm>
          <a:prstGeom prst="rect">
            <a:avLst/>
          </a:prstGeom>
          <a:noFill/>
          <a:ln>
            <a:noFill/>
          </a:ln>
          <a:effec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_tradnl"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 </a:t>
            </a:r>
            <a:r>
              <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Señor, tú tienes palabras de vida eterna</a:t>
            </a:r>
            <a:r>
              <a:rPr lang="es-ES" sz="2800" b="1" i="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rPr>
              <a:t>.</a:t>
            </a:r>
            <a:endParaRPr lang="es-ES" sz="2800" b="1" i="1" dirty="0">
              <a:solidFill>
                <a:srgbClr val="FFFFFF"/>
              </a:solidFill>
              <a:effectLst>
                <a:glow rad="63500">
                  <a:schemeClr val="accent4">
                    <a:satMod val="175000"/>
                    <a:alpha val="40000"/>
                  </a:schemeClr>
                </a:glow>
                <a:outerShdw blurRad="50800" dist="38100" dir="10800000" algn="r" rotWithShape="0">
                  <a:prstClr val="black"/>
                </a:outerShdw>
              </a:effectLst>
              <a:latin typeface="Comic Sans MS" pitchFamily="66" charset="0"/>
            </a:endParaRPr>
          </a:p>
        </p:txBody>
      </p:sp>
    </p:spTree>
    <p:extLst>
      <p:ext uri="{BB962C8B-B14F-4D97-AF65-F5344CB8AC3E}">
        <p14:creationId xmlns:p14="http://schemas.microsoft.com/office/powerpoint/2010/main" val="599133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42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027" y="450772"/>
            <a:ext cx="8133267" cy="5967445"/>
          </a:xfrm>
          <a:prstGeom prst="rect">
            <a:avLst/>
          </a:prstGeom>
          <a:scene3d>
            <a:camera prst="orthographicFront"/>
            <a:lightRig rig="threePt" dir="t"/>
          </a:scene3d>
          <a:sp3d>
            <a:bevelT prst="convex"/>
          </a:sp3d>
        </p:spPr>
      </p:pic>
      <p:pic>
        <p:nvPicPr>
          <p:cNvPr id="12" name="Imagen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621" y="440648"/>
            <a:ext cx="8167153" cy="639031"/>
          </a:xfrm>
          <a:prstGeom prst="rect">
            <a:avLst/>
          </a:prstGeom>
        </p:spPr>
      </p:pic>
      <p:sp>
        <p:nvSpPr>
          <p:cNvPr id="8" name="Rectangle 8"/>
          <p:cNvSpPr>
            <a:spLocks noChangeArrowheads="1"/>
          </p:cNvSpPr>
          <p:nvPr/>
        </p:nvSpPr>
        <p:spPr bwMode="auto">
          <a:xfrm>
            <a:off x="476140" y="1202102"/>
            <a:ext cx="8167155" cy="2115864"/>
          </a:xfrm>
          <a:prstGeom prst="rect">
            <a:avLst/>
          </a:prstGeom>
          <a:noFill/>
          <a:ln>
            <a:noFill/>
          </a:ln>
          <a:effectLst/>
          <a:scene3d>
            <a:camera prst="orthographicFront"/>
            <a:lightRig rig="threePt" dir="t"/>
          </a:scene3d>
          <a:sp3d>
            <a:bevelT w="152400" h="50800" prst="softRound"/>
          </a:sp3d>
          <a:extLst/>
        </p:spPr>
        <p:txBody>
          <a:bodyPr/>
          <a:lstStyle/>
          <a:p>
            <a:pPr algn="ctr">
              <a:lnSpc>
                <a:spcPct val="90000"/>
              </a:lnSpc>
              <a:spcBef>
                <a:spcPct val="20000"/>
              </a:spcBef>
            </a:pPr>
            <a:r>
              <a:rPr lang="es-PE" sz="2500" b="1" i="1" dirty="0">
                <a:solidFill>
                  <a:srgbClr val="FFFFFF"/>
                </a:solidFill>
                <a:effectLst>
                  <a:glow rad="101600">
                    <a:srgbClr val="000000"/>
                  </a:glow>
                </a:effectLst>
                <a:latin typeface="Tekton Pro" panose="020F0603020208020904" pitchFamily="34" charset="0"/>
              </a:rPr>
              <a:t>Motivación: Los mandamientos son las diez palabras que Dios pronunció en el Sinaí y en el corazón del hombre. Las diez se reducen a una, a AMAR: amar a Dios, sentir su amor, confiar en él, </a:t>
            </a:r>
            <a:r>
              <a:rPr lang="es-PE" sz="2500" b="1" i="1" dirty="0" smtClean="0">
                <a:solidFill>
                  <a:srgbClr val="FFFFFF"/>
                </a:solidFill>
                <a:effectLst>
                  <a:glow rad="101600">
                    <a:srgbClr val="000000"/>
                  </a:glow>
                </a:effectLst>
                <a:latin typeface="Tekton Pro" panose="020F0603020208020904" pitchFamily="34" charset="0"/>
              </a:rPr>
              <a:t>cumplir </a:t>
            </a:r>
            <a:r>
              <a:rPr lang="es-PE" sz="2500" b="1" i="1" dirty="0">
                <a:solidFill>
                  <a:srgbClr val="FFFFFF"/>
                </a:solidFill>
                <a:effectLst>
                  <a:glow rad="101600">
                    <a:srgbClr val="000000"/>
                  </a:glow>
                </a:effectLst>
                <a:latin typeface="Tekton Pro" panose="020F0603020208020904" pitchFamily="34" charset="0"/>
              </a:rPr>
              <a:t>su voluntad y amar al prójimo porque le ama Dios, porque </a:t>
            </a:r>
            <a:r>
              <a:rPr lang="es-PE" sz="2500" b="1" i="1" dirty="0" smtClean="0">
                <a:solidFill>
                  <a:srgbClr val="FFFFFF"/>
                </a:solidFill>
                <a:effectLst>
                  <a:glow rad="101600">
                    <a:srgbClr val="000000"/>
                  </a:glow>
                </a:effectLst>
                <a:latin typeface="Tekton Pro" panose="020F0603020208020904" pitchFamily="34" charset="0"/>
              </a:rPr>
              <a:t>Dios </a:t>
            </a:r>
            <a:r>
              <a:rPr lang="es-PE" sz="2500" b="1" i="1" dirty="0">
                <a:solidFill>
                  <a:srgbClr val="FFFFFF"/>
                </a:solidFill>
                <a:effectLst>
                  <a:glow rad="101600">
                    <a:srgbClr val="000000"/>
                  </a:glow>
                </a:effectLst>
                <a:latin typeface="Tekton Pro" panose="020F0603020208020904" pitchFamily="34" charset="0"/>
              </a:rPr>
              <a:t>es amor. </a:t>
            </a:r>
            <a:r>
              <a:rPr lang="es-PE" sz="2500" b="1" i="1" dirty="0" smtClean="0">
                <a:solidFill>
                  <a:srgbClr val="FFFFFF"/>
                </a:solidFill>
                <a:effectLst>
                  <a:glow rad="101600">
                    <a:srgbClr val="000000"/>
                  </a:glow>
                </a:effectLst>
                <a:latin typeface="Tekton Pro" panose="020F0603020208020904" pitchFamily="34" charset="0"/>
              </a:rPr>
              <a:t>                                                                                                          Para </a:t>
            </a:r>
            <a:r>
              <a:rPr lang="es-PE" sz="2500" b="1" i="1" dirty="0">
                <a:solidFill>
                  <a:srgbClr val="FFFFFF"/>
                </a:solidFill>
                <a:effectLst>
                  <a:glow rad="101600">
                    <a:srgbClr val="000000"/>
                  </a:glow>
                </a:effectLst>
                <a:latin typeface="Tekton Pro" panose="020F0603020208020904" pitchFamily="34" charset="0"/>
              </a:rPr>
              <a:t>san Vicente, ese es el </a:t>
            </a:r>
            <a:endParaRPr lang="es-PE" sz="2500" b="1" i="1" dirty="0" smtClean="0">
              <a:solidFill>
                <a:srgbClr val="FFFFFF"/>
              </a:solidFill>
              <a:effectLst>
                <a:glow rad="101600">
                  <a:srgbClr val="000000"/>
                </a:glow>
              </a:effectLst>
              <a:latin typeface="Tekton Pro" panose="020F0603020208020904" pitchFamily="34" charset="0"/>
            </a:endParaRPr>
          </a:p>
          <a:p>
            <a:pPr algn="ctr">
              <a:lnSpc>
                <a:spcPct val="90000"/>
              </a:lnSpc>
              <a:spcBef>
                <a:spcPct val="20000"/>
              </a:spcBef>
            </a:pPr>
            <a:r>
              <a:rPr lang="es-PE" sz="2500" b="1" i="1" dirty="0" smtClean="0">
                <a:solidFill>
                  <a:srgbClr val="FFFFFF"/>
                </a:solidFill>
                <a:effectLst>
                  <a:glow rad="101600">
                    <a:srgbClr val="000000"/>
                  </a:glow>
                </a:effectLst>
                <a:latin typeface="Tekton Pro" panose="020F0603020208020904" pitchFamily="34" charset="0"/>
              </a:rPr>
              <a:t>centro </a:t>
            </a:r>
            <a:r>
              <a:rPr lang="es-PE" sz="2500" b="1" i="1" dirty="0">
                <a:solidFill>
                  <a:srgbClr val="FFFFFF"/>
                </a:solidFill>
                <a:effectLst>
                  <a:glow rad="101600">
                    <a:srgbClr val="000000"/>
                  </a:glow>
                </a:effectLst>
                <a:latin typeface="Tekton Pro" panose="020F0603020208020904" pitchFamily="34" charset="0"/>
              </a:rPr>
              <a:t>de nuestra vocación: </a:t>
            </a:r>
          </a:p>
        </p:txBody>
      </p:sp>
      <p:sp>
        <p:nvSpPr>
          <p:cNvPr id="10" name="Rectangle 8"/>
          <p:cNvSpPr>
            <a:spLocks noChangeArrowheads="1"/>
          </p:cNvSpPr>
          <p:nvPr/>
        </p:nvSpPr>
        <p:spPr bwMode="auto">
          <a:xfrm>
            <a:off x="510028" y="3788601"/>
            <a:ext cx="8113746" cy="2254691"/>
          </a:xfrm>
          <a:prstGeom prst="rect">
            <a:avLst/>
          </a:prstGeom>
          <a:noFill/>
          <a:ln>
            <a:noFill/>
          </a:ln>
          <a:effectLst/>
          <a:scene3d>
            <a:camera prst="orthographicFront"/>
            <a:lightRig rig="threePt" dir="t"/>
          </a:scene3d>
          <a:sp3d>
            <a:bevelT w="152400" h="50800" prst="softRound"/>
          </a:sp3d>
          <a:extLst/>
        </p:spPr>
        <p:txBody>
          <a:bodyPr/>
          <a:lstStyle/>
          <a:p>
            <a:pPr algn="ctr">
              <a:lnSpc>
                <a:spcPct val="90000"/>
              </a:lnSpc>
              <a:spcBef>
                <a:spcPct val="20000"/>
              </a:spcBef>
            </a:pPr>
            <a:r>
              <a:rPr lang="es-PE" sz="2500" i="1" dirty="0">
                <a:solidFill>
                  <a:srgbClr val="FFFFFF"/>
                </a:solidFill>
                <a:effectLst>
                  <a:glow rad="101600">
                    <a:srgbClr val="000000"/>
                  </a:glow>
                </a:effectLst>
                <a:latin typeface="Tekton Pro" panose="020F0603020208020904" pitchFamily="34" charset="0"/>
              </a:rPr>
              <a:t>Por tanto, nuestra vocación </a:t>
            </a:r>
            <a:endParaRPr lang="es-PE" sz="2500" i="1" dirty="0" smtClean="0">
              <a:solidFill>
                <a:srgbClr val="FFFFFF"/>
              </a:solidFill>
              <a:effectLst>
                <a:glow rad="101600">
                  <a:srgbClr val="000000"/>
                </a:glow>
              </a:effectLst>
              <a:latin typeface="Tekton Pro" panose="020F0603020208020904" pitchFamily="34" charset="0"/>
            </a:endParaRPr>
          </a:p>
          <a:p>
            <a:pPr algn="ctr">
              <a:lnSpc>
                <a:spcPct val="90000"/>
              </a:lnSpc>
              <a:spcBef>
                <a:spcPct val="20000"/>
              </a:spcBef>
            </a:pPr>
            <a:r>
              <a:rPr lang="es-PE" sz="2500" i="1" dirty="0" smtClean="0">
                <a:solidFill>
                  <a:srgbClr val="FFFFFF"/>
                </a:solidFill>
                <a:effectLst>
                  <a:glow rad="101600">
                    <a:srgbClr val="000000"/>
                  </a:glow>
                </a:effectLst>
                <a:latin typeface="Tekton Pro" panose="020F0603020208020904" pitchFamily="34" charset="0"/>
              </a:rPr>
              <a:t>consiste </a:t>
            </a:r>
            <a:r>
              <a:rPr lang="es-PE" sz="2500" i="1" dirty="0">
                <a:solidFill>
                  <a:srgbClr val="FFFFFF"/>
                </a:solidFill>
                <a:effectLst>
                  <a:glow rad="101600">
                    <a:srgbClr val="000000"/>
                  </a:glow>
                </a:effectLst>
                <a:latin typeface="Tekton Pro" panose="020F0603020208020904" pitchFamily="34" charset="0"/>
              </a:rPr>
              <a:t>en ir, no a una parroquia, ni sólo a una diócesis, sino por toda la tierra; ¿para qué? Para abrazar los corazones de todos los hombres, hacer lo que hizo el Hijo de Dios, que vino a traer fuego a la tierra para inflamarla de su amor. ¿Qué otra cosa hemos de desear, sino que arda y lo consuma todo? Mis queridos hermanos, pensemos un poco en ello, si les parece. </a:t>
            </a:r>
            <a:endParaRPr lang="es-ES_tradnl" sz="2500" i="1" dirty="0">
              <a:solidFill>
                <a:srgbClr val="FFFFFF"/>
              </a:solidFill>
              <a:effectLst>
                <a:glow rad="101600">
                  <a:srgbClr val="000000"/>
                </a:glow>
              </a:effectLst>
              <a:latin typeface="Tekton Pro" panose="020F0603020208020904" pitchFamily="34" charset="0"/>
            </a:endParaRPr>
          </a:p>
        </p:txBody>
      </p:sp>
      <p:sp>
        <p:nvSpPr>
          <p:cNvPr id="9" name="Rectangle 8"/>
          <p:cNvSpPr>
            <a:spLocks noChangeArrowheads="1"/>
          </p:cNvSpPr>
          <p:nvPr/>
        </p:nvSpPr>
        <p:spPr bwMode="auto">
          <a:xfrm>
            <a:off x="939475" y="4742665"/>
            <a:ext cx="7308261" cy="1180575"/>
          </a:xfrm>
          <a:prstGeom prst="rect">
            <a:avLst/>
          </a:prstGeom>
          <a:noFill/>
          <a:ln>
            <a:noFill/>
          </a:ln>
          <a:effectLst/>
          <a:scene3d>
            <a:camera prst="orthographicFront"/>
            <a:lightRig rig="threePt" dir="t"/>
          </a:scene3d>
          <a:sp3d>
            <a:bevelT w="152400" h="50800" prst="softRound"/>
          </a:sp3d>
          <a:extLst/>
        </p:spPr>
        <p:txBody>
          <a:bodyPr/>
          <a:lstStyle/>
          <a:p>
            <a:pPr algn="ctr">
              <a:lnSpc>
                <a:spcPct val="90000"/>
              </a:lnSpc>
              <a:spcBef>
                <a:spcPct val="20000"/>
              </a:spcBef>
            </a:pPr>
            <a:endParaRPr lang="es-ES_tradnl" sz="2400" i="1" dirty="0">
              <a:solidFill>
                <a:srgbClr val="FFFF00"/>
              </a:solidFill>
              <a:effectLst>
                <a:glow rad="101600">
                  <a:srgbClr val="000000">
                    <a:alpha val="60000"/>
                  </a:srgbClr>
                </a:glow>
                <a:outerShdw blurRad="50800" dist="38100" dir="10800000" algn="r" rotWithShape="0">
                  <a:prstClr val="black"/>
                </a:outerShdw>
              </a:effectLst>
              <a:latin typeface="Tekton Pro" panose="020F0603020208020904" pitchFamily="34" charset="0"/>
            </a:endParaRPr>
          </a:p>
        </p:txBody>
      </p:sp>
      <p:sp>
        <p:nvSpPr>
          <p:cNvPr id="13" name="Rectángulo 12"/>
          <p:cNvSpPr/>
          <p:nvPr/>
        </p:nvSpPr>
        <p:spPr>
          <a:xfrm>
            <a:off x="745437" y="469857"/>
            <a:ext cx="758952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prstClr val="white"/>
                </a:solidFill>
                <a:effectLst>
                  <a:glow rad="101600">
                    <a:srgbClr val="8064A2">
                      <a:satMod val="175000"/>
                      <a:alpha val="40000"/>
                    </a:srgbClr>
                  </a:glow>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CONTEMPLATIO ¿Qué me lleva a hacer el texto?</a:t>
            </a:r>
            <a:endParaRPr kumimoji="0" lang="es-PE" sz="5400" b="0" i="0" u="none" strike="noStrike" kern="1200" cap="none" spc="0" normalizeH="0" baseline="0" noProof="0" dirty="0">
              <a:ln>
                <a:noFill/>
              </a:ln>
              <a:solidFill>
                <a:prstClr val="white"/>
              </a:solidFill>
              <a:effectLst>
                <a:glow rad="101600">
                  <a:srgbClr val="8064A2">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9325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40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500" fill="hold"/>
                                        <p:tgtEl>
                                          <p:spTgt spid="10"/>
                                        </p:tgtEl>
                                        <p:attrNameLst>
                                          <p:attrName>ppt_x</p:attrName>
                                        </p:attrNameLst>
                                      </p:cBhvr>
                                      <p:tavLst>
                                        <p:tav tm="0">
                                          <p:val>
                                            <p:strVal val="#ppt_x"/>
                                          </p:val>
                                        </p:tav>
                                        <p:tav tm="100000">
                                          <p:val>
                                            <p:strVal val="#ppt_x"/>
                                          </p:val>
                                        </p:tav>
                                      </p:tavLst>
                                    </p:anim>
                                    <p:anim calcmode="lin" valueType="num">
                                      <p:cBhvr additive="base">
                                        <p:cTn id="13"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79" y="466137"/>
            <a:ext cx="8177349" cy="5917245"/>
          </a:xfrm>
          <a:prstGeom prst="rect">
            <a:avLst/>
          </a:prstGeom>
        </p:spPr>
      </p:pic>
      <p:sp>
        <p:nvSpPr>
          <p:cNvPr id="8" name="Rectangle 8"/>
          <p:cNvSpPr>
            <a:spLocks noChangeArrowheads="1"/>
          </p:cNvSpPr>
          <p:nvPr/>
        </p:nvSpPr>
        <p:spPr bwMode="auto">
          <a:xfrm>
            <a:off x="2325187" y="1133467"/>
            <a:ext cx="5922549" cy="4326807"/>
          </a:xfrm>
          <a:prstGeom prst="rect">
            <a:avLst/>
          </a:prstGeom>
          <a:noFill/>
          <a:ln>
            <a:noFill/>
          </a:ln>
          <a:effectLst/>
          <a:scene3d>
            <a:camera prst="orthographicFront"/>
            <a:lightRig rig="threePt" dir="t"/>
          </a:scene3d>
          <a:sp3d>
            <a:bevelT w="152400" h="50800" prst="softRound"/>
          </a:sp3d>
          <a:extLst/>
        </p:spPr>
        <p:txBody>
          <a:bodyPr/>
          <a:lstStyle/>
          <a:p>
            <a:pPr algn="ctr">
              <a:lnSpc>
                <a:spcPct val="90000"/>
              </a:lnSpc>
              <a:spcBef>
                <a:spcPct val="20000"/>
              </a:spcBef>
            </a:pPr>
            <a:r>
              <a:rPr lang="es-PE" sz="2500" i="1" dirty="0">
                <a:solidFill>
                  <a:srgbClr val="FFFFFF"/>
                </a:solidFill>
                <a:effectLst>
                  <a:glow rad="101600">
                    <a:srgbClr val="000000"/>
                  </a:glow>
                  <a:outerShdw blurRad="38100" dist="38100" dir="2700000" algn="tl">
                    <a:srgbClr val="000000">
                      <a:alpha val="43137"/>
                    </a:srgbClr>
                  </a:outerShdw>
                </a:effectLst>
                <a:latin typeface="Tekton Pro" panose="020F0603020208020904" pitchFamily="34" charset="0"/>
              </a:rPr>
              <a:t> Es cierto que yo he sido enviado, no sólo para amar a Dios, sino para hacerlo amar. No me basta con amar a Dios, si no lo ama mi prójimo. He de amar a mi prójimo, como imagen de Dios y objeto de su amor, y obrar de manera que a su vez los hombres amen a su Creador, que los conoce y reconoce como hermanos, que los ha salvado, para que con una caridad mutua también ellos se amen entre sí por amor de Dios, que los ha amado hasta el punto de entregar por ellos a la muerte a su único Hijo… </a:t>
            </a:r>
            <a:r>
              <a:rPr lang="es-PE" sz="2500" i="1" dirty="0" smtClean="0">
                <a:solidFill>
                  <a:srgbClr val="FFFFFF"/>
                </a:solidFill>
                <a:effectLst>
                  <a:glow rad="101600">
                    <a:srgbClr val="000000"/>
                  </a:glow>
                  <a:outerShdw blurRad="38100" dist="38100" dir="2700000" algn="tl">
                    <a:srgbClr val="000000">
                      <a:alpha val="43137"/>
                    </a:srgbClr>
                  </a:outerShdw>
                </a:effectLst>
                <a:latin typeface="Tekton Pro" panose="020F0603020208020904" pitchFamily="34" charset="0"/>
              </a:rPr>
              <a:t>                                       ( San </a:t>
            </a:r>
            <a:r>
              <a:rPr lang="es-PE" sz="2500" i="1" dirty="0">
                <a:solidFill>
                  <a:srgbClr val="FFFFFF"/>
                </a:solidFill>
                <a:effectLst>
                  <a:glow rad="101600">
                    <a:srgbClr val="000000"/>
                  </a:glow>
                  <a:outerShdw blurRad="38100" dist="38100" dir="2700000" algn="tl">
                    <a:srgbClr val="000000">
                      <a:alpha val="43137"/>
                    </a:srgbClr>
                  </a:outerShdw>
                </a:effectLst>
                <a:latin typeface="Tekton Pro" panose="020F0603020208020904" pitchFamily="34" charset="0"/>
              </a:rPr>
              <a:t>Vicente de Paul XI, 553-554)</a:t>
            </a:r>
          </a:p>
          <a:p>
            <a:pPr algn="ctr">
              <a:lnSpc>
                <a:spcPct val="90000"/>
              </a:lnSpc>
              <a:spcBef>
                <a:spcPct val="20000"/>
              </a:spcBef>
            </a:pPr>
            <a:endParaRPr lang="es-ES_tradnl" sz="2500" i="1" dirty="0">
              <a:solidFill>
                <a:srgbClr val="FFFFFF"/>
              </a:solidFill>
              <a:effectLst>
                <a:glow rad="101600">
                  <a:srgbClr val="000000"/>
                </a:glow>
                <a:outerShdw blurRad="38100" dist="38100" dir="2700000" algn="tl">
                  <a:srgbClr val="000000">
                    <a:alpha val="43137"/>
                  </a:srgbClr>
                </a:outerShdw>
              </a:effectLst>
              <a:latin typeface="Tekton Pro" panose="020F0603020208020904" pitchFamily="34" charset="0"/>
            </a:endParaRPr>
          </a:p>
        </p:txBody>
      </p:sp>
      <p:sp>
        <p:nvSpPr>
          <p:cNvPr id="9" name="Rectangle 8"/>
          <p:cNvSpPr>
            <a:spLocks noChangeArrowheads="1"/>
          </p:cNvSpPr>
          <p:nvPr/>
        </p:nvSpPr>
        <p:spPr bwMode="auto">
          <a:xfrm>
            <a:off x="939475" y="4742665"/>
            <a:ext cx="7308261" cy="1180575"/>
          </a:xfrm>
          <a:prstGeom prst="rect">
            <a:avLst/>
          </a:prstGeom>
          <a:noFill/>
          <a:ln>
            <a:noFill/>
          </a:ln>
          <a:effectLst/>
          <a:scene3d>
            <a:camera prst="orthographicFront"/>
            <a:lightRig rig="threePt" dir="t"/>
          </a:scene3d>
          <a:sp3d>
            <a:bevelT w="152400" h="50800" prst="softRound"/>
          </a:sp3d>
          <a:extLst/>
        </p:spPr>
        <p:txBody>
          <a:bodyPr/>
          <a:lstStyle/>
          <a:p>
            <a:pPr algn="ctr">
              <a:lnSpc>
                <a:spcPct val="90000"/>
              </a:lnSpc>
              <a:spcBef>
                <a:spcPct val="20000"/>
              </a:spcBef>
            </a:pPr>
            <a:endParaRPr lang="es-ES_tradnl" sz="2400" i="1" dirty="0">
              <a:solidFill>
                <a:srgbClr val="FFFF00"/>
              </a:solidFill>
              <a:effectLst>
                <a:glow rad="101600">
                  <a:srgbClr val="000000">
                    <a:alpha val="60000"/>
                  </a:srgbClr>
                </a:glow>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527537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571" y="473950"/>
            <a:ext cx="8194331" cy="5944267"/>
          </a:xfrm>
          <a:prstGeom prst="rect">
            <a:avLst/>
          </a:prstGeom>
          <a:scene3d>
            <a:camera prst="orthographicFront"/>
            <a:lightRig rig="threePt" dir="t"/>
          </a:scene3d>
          <a:sp3d>
            <a:bevelT w="152400" h="50800" prst="softRound"/>
          </a:sp3d>
        </p:spPr>
      </p:pic>
      <p:sp>
        <p:nvSpPr>
          <p:cNvPr id="5" name="Rectangle 5"/>
          <p:cNvSpPr>
            <a:spLocks noChangeArrowheads="1"/>
          </p:cNvSpPr>
          <p:nvPr/>
        </p:nvSpPr>
        <p:spPr bwMode="auto">
          <a:xfrm>
            <a:off x="713452" y="5622976"/>
            <a:ext cx="7672370" cy="47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s-PE" sz="3600" b="1" dirty="0" smtClean="0">
                <a:solidFill>
                  <a:srgbClr val="FFFFFF"/>
                </a:solidFill>
                <a:effectLst>
                  <a:outerShdw blurRad="50800" dist="38100" dir="10800000" algn="r" rotWithShape="0">
                    <a:srgbClr val="C00000"/>
                  </a:outerShdw>
                </a:effectLst>
                <a:latin typeface="Script MT Bold" pitchFamily="66" charset="0"/>
                <a:cs typeface="Times New Roman" pitchFamily="18" charset="0"/>
              </a:rPr>
              <a:t>Expresarlos </a:t>
            </a:r>
            <a:r>
              <a:rPr lang="es-PE" sz="3600" b="1" dirty="0">
                <a:solidFill>
                  <a:srgbClr val="FFFFFF"/>
                </a:solidFill>
                <a:effectLst>
                  <a:outerShdw blurRad="50800" dist="38100" dir="10800000" algn="r" rotWithShape="0">
                    <a:srgbClr val="C00000"/>
                  </a:outerShdw>
                </a:effectLst>
                <a:latin typeface="Script MT Bold" pitchFamily="66" charset="0"/>
                <a:cs typeface="Times New Roman" pitchFamily="18" charset="0"/>
              </a:rPr>
              <a:t>en alguna acción concreta.</a:t>
            </a:r>
          </a:p>
          <a:p>
            <a:pPr marL="571500" indent="-571500" algn="ctr">
              <a:spcBef>
                <a:spcPct val="20000"/>
              </a:spcBef>
              <a:buFont typeface="Arial" panose="020B0604020202020204" pitchFamily="34" charset="0"/>
              <a:buChar char="•"/>
            </a:pPr>
            <a:endParaRPr lang="es-ES" sz="3600" b="1" dirty="0">
              <a:solidFill>
                <a:srgbClr val="FFFFFF"/>
              </a:solidFill>
              <a:effectLst>
                <a:outerShdw blurRad="50800" dist="38100" dir="10800000" algn="r" rotWithShape="0">
                  <a:srgbClr val="C00000"/>
                </a:outerShdw>
              </a:effectLst>
              <a:latin typeface="Script MT Bold" pitchFamily="66" charset="0"/>
              <a:cs typeface="Times New Roman" pitchFamily="18" charset="0"/>
            </a:endParaRPr>
          </a:p>
        </p:txBody>
      </p:sp>
      <p:sp>
        <p:nvSpPr>
          <p:cNvPr id="8" name="Rectangle 5"/>
          <p:cNvSpPr>
            <a:spLocks noChangeArrowheads="1"/>
          </p:cNvSpPr>
          <p:nvPr/>
        </p:nvSpPr>
        <p:spPr bwMode="auto">
          <a:xfrm>
            <a:off x="713452" y="359490"/>
            <a:ext cx="7672370" cy="52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a:spcBef>
                <a:spcPct val="20000"/>
              </a:spcBef>
              <a:buFont typeface="Arial" panose="020B0604020202020204" pitchFamily="34" charset="0"/>
              <a:buChar char="•"/>
            </a:pPr>
            <a:r>
              <a:rPr lang="es-PE" sz="3600" b="1" dirty="0">
                <a:solidFill>
                  <a:srgbClr val="FFFFFF"/>
                </a:solidFill>
                <a:effectLst>
                  <a:outerShdw blurRad="50800" dist="38100" dir="10800000" algn="r" rotWithShape="0">
                    <a:srgbClr val="C00000"/>
                  </a:outerShdw>
                </a:effectLst>
                <a:latin typeface="Script MT Bold" pitchFamily="66" charset="0"/>
                <a:cs typeface="Times New Roman" pitchFamily="18" charset="0"/>
              </a:rPr>
              <a:t>Amar es cumplir la ley entera. </a:t>
            </a:r>
            <a:endParaRPr lang="es-ES" sz="3600" b="1" dirty="0">
              <a:solidFill>
                <a:srgbClr val="FFFFFF"/>
              </a:solidFill>
              <a:effectLst>
                <a:outerShdw blurRad="50800" dist="38100" dir="10800000" algn="r" rotWithShape="0">
                  <a:srgbClr val="C00000"/>
                </a:outerShdw>
              </a:effectLst>
              <a:latin typeface="Script MT Bold" pitchFamily="66" charset="0"/>
              <a:cs typeface="Times New Roman" pitchFamily="18" charset="0"/>
            </a:endParaRPr>
          </a:p>
        </p:txBody>
      </p:sp>
    </p:spTree>
    <p:extLst>
      <p:ext uri="{BB962C8B-B14F-4D97-AF65-F5344CB8AC3E}">
        <p14:creationId xmlns:p14="http://schemas.microsoft.com/office/powerpoint/2010/main" val="3205428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37/88/e2/3788e2dbf0828894ff64c32409fd3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85" y="464187"/>
            <a:ext cx="8144291" cy="5929152"/>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0" y="6453188"/>
            <a:ext cx="471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s-PE" sz="1400">
              <a:solidFill>
                <a:srgbClr val="000000"/>
              </a:solidFill>
            </a:endParaRPr>
          </a:p>
        </p:txBody>
      </p:sp>
      <p:sp>
        <p:nvSpPr>
          <p:cNvPr id="5" name="Rectangle 7"/>
          <p:cNvSpPr>
            <a:spLocks noChangeArrowheads="1"/>
          </p:cNvSpPr>
          <p:nvPr/>
        </p:nvSpPr>
        <p:spPr bwMode="auto">
          <a:xfrm>
            <a:off x="683568" y="0"/>
            <a:ext cx="7272808" cy="2132856"/>
          </a:xfrm>
          <a:prstGeom prst="rect">
            <a:avLst/>
          </a:prstGeom>
          <a:noFill/>
          <a:ln>
            <a:noFill/>
          </a:ln>
          <a:effectLst>
            <a:softEdge rad="63500"/>
          </a:effectLst>
          <a:extLst/>
        </p:spPr>
        <p:txBody>
          <a:bodyPr/>
          <a:lstStyle/>
          <a:p>
            <a:pPr marL="342900" indent="-342900">
              <a:lnSpc>
                <a:spcPct val="80000"/>
              </a:lnSpc>
              <a:spcBef>
                <a:spcPct val="20000"/>
              </a:spcBef>
            </a:pPr>
            <a:r>
              <a:rPr lang="es-PE" sz="3200" b="1" dirty="0">
                <a:solidFill>
                  <a:srgbClr val="FFFF00"/>
                </a:solidFill>
                <a:effectLst>
                  <a:glow rad="63500">
                    <a:srgbClr val="000000">
                      <a:satMod val="175000"/>
                      <a:alpha val="40000"/>
                    </a:srgbClr>
                  </a:glow>
                  <a:outerShdw blurRad="50800" dist="38100" dir="10800000" algn="r" rotWithShape="0">
                    <a:prstClr val="black"/>
                  </a:outerShdw>
                </a:effectLst>
                <a:latin typeface="Times"/>
              </a:rPr>
              <a:t>   </a:t>
            </a:r>
            <a:endParaRPr lang="es-ES_tradnl" sz="3200" b="1" dirty="0">
              <a:solidFill>
                <a:srgbClr val="FFFF00"/>
              </a:solidFill>
              <a:effectLst>
                <a:glow rad="63500">
                  <a:srgbClr val="000000">
                    <a:satMod val="175000"/>
                    <a:alpha val="40000"/>
                  </a:srgbClr>
                </a:glow>
                <a:outerShdw blurRad="50800" dist="38100" dir="10800000" algn="r" rotWithShape="0">
                  <a:prstClr val="black"/>
                </a:outerShdw>
              </a:effectLst>
              <a:latin typeface="Times"/>
            </a:endParaRPr>
          </a:p>
        </p:txBody>
      </p:sp>
      <p:sp>
        <p:nvSpPr>
          <p:cNvPr id="7" name="Rectangle 4"/>
          <p:cNvSpPr>
            <a:spLocks noChangeArrowheads="1"/>
          </p:cNvSpPr>
          <p:nvPr/>
        </p:nvSpPr>
        <p:spPr bwMode="auto">
          <a:xfrm>
            <a:off x="525145" y="925852"/>
            <a:ext cx="3631871" cy="226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Señor</a:t>
            </a: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 te pedimos la gracia de tu Espíritu Santo,</a:t>
            </a:r>
          </a:p>
          <a:p>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nos purifique interiormente,</a:t>
            </a:r>
          </a:p>
          <a:p>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seamos auténticos y transparentes</a:t>
            </a: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a:t>
            </a:r>
            <a:endPar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endParaRPr>
          </a:p>
        </p:txBody>
      </p:sp>
      <p:sp>
        <p:nvSpPr>
          <p:cNvPr id="8" name="Rectangle 4"/>
          <p:cNvSpPr>
            <a:spLocks noChangeArrowheads="1"/>
          </p:cNvSpPr>
          <p:nvPr/>
        </p:nvSpPr>
        <p:spPr bwMode="auto">
          <a:xfrm>
            <a:off x="5345487" y="853291"/>
            <a:ext cx="3323949" cy="269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a:t>
            </a: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que </a:t>
            </a: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seamos                        </a:t>
            </a: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veraces y sinceros,</a:t>
            </a:r>
          </a:p>
          <a:p>
            <a:pPr algn="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te tengamos presente en todo momento,</a:t>
            </a:r>
          </a:p>
          <a:p>
            <a:pPr algn="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vivamos tus enseñanzas</a:t>
            </a: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a:t>
            </a:r>
            <a:endPar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endParaRPr>
          </a:p>
        </p:txBody>
      </p:sp>
      <p:sp>
        <p:nvSpPr>
          <p:cNvPr id="2" name="Rectángulo 1"/>
          <p:cNvSpPr/>
          <p:nvPr/>
        </p:nvSpPr>
        <p:spPr>
          <a:xfrm>
            <a:off x="3648879" y="464187"/>
            <a:ext cx="1806905" cy="461665"/>
          </a:xfrm>
          <a:prstGeom prst="rect">
            <a:avLst/>
          </a:prstGeom>
        </p:spPr>
        <p:txBody>
          <a:bodyPr wrap="none">
            <a:spAutoFit/>
          </a:bodyPr>
          <a:lstStyle/>
          <a:p>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Oración final </a:t>
            </a:r>
          </a:p>
        </p:txBody>
      </p:sp>
      <p:sp>
        <p:nvSpPr>
          <p:cNvPr id="9" name="Rectangle 4"/>
          <p:cNvSpPr>
            <a:spLocks noChangeArrowheads="1"/>
          </p:cNvSpPr>
          <p:nvPr/>
        </p:nvSpPr>
        <p:spPr bwMode="auto">
          <a:xfrm>
            <a:off x="584187" y="3280710"/>
            <a:ext cx="7898559" cy="296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a:t>
            </a: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que sepamos actuar como Tú,</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podamos tener tus sentimientos,</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transmitamos amor y caridad, </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para que vivamos la vida nueva que Tú </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nos has venido a traer  y que Tú nos la das.</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Haz Señor que te sigamos, que te imitemos y </a:t>
            </a:r>
            <a:r>
              <a:rPr lang="es-PE" sz="2400" b="1" i="1"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                                                  nos identifiquemos  </a:t>
            </a: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contigo,  actuando y siendo como Tú.</a:t>
            </a:r>
          </a:p>
          <a:p>
            <a:pPr algn="ctr"/>
            <a:r>
              <a:rPr lang="es-PE"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rPr>
              <a:t>Que así sea.</a:t>
            </a:r>
          </a:p>
          <a:p>
            <a:pPr algn="ctr"/>
            <a:endParaRPr lang="es-ES" sz="2400" b="1" i="1"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ea typeface="Times New Roman" pitchFamily="18" charset="0"/>
              <a:cs typeface="Arial" pitchFamily="34" charset="0"/>
            </a:endParaRPr>
          </a:p>
        </p:txBody>
      </p:sp>
    </p:spTree>
    <p:extLst>
      <p:ext uri="{BB962C8B-B14F-4D97-AF65-F5344CB8AC3E}">
        <p14:creationId xmlns:p14="http://schemas.microsoft.com/office/powerpoint/2010/main" val="314866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12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 calcmode="lin" valueType="num">
                                      <p:cBhvr>
                                        <p:cTn id="1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gtEl>
                                      </p:cBhvr>
                                    </p:animEffect>
                                  </p:childTnLst>
                                </p:cTn>
                              </p:par>
                            </p:childTnLst>
                          </p:cTn>
                        </p:par>
                        <p:par>
                          <p:cTn id="20" fill="hold">
                            <p:stCondLst>
                              <p:cond delay="22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anim calcmode="lin" valueType="num">
                                      <p:cBhvr>
                                        <p:cTn id="2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5400" b="1" spc="50" dirty="0">
              <a:ln w="11430"/>
              <a:gradFill>
                <a:gsLst>
                  <a:gs pos="25000">
                    <a:srgbClr val="CCCCFF">
                      <a:satMod val="155000"/>
                    </a:srgbClr>
                  </a:gs>
                  <a:gs pos="100000">
                    <a:srgbClr val="CCCCFF">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 Box 7"/>
          <p:cNvSpPr txBox="1">
            <a:spLocks noChangeArrowheads="1"/>
          </p:cNvSpPr>
          <p:nvPr/>
        </p:nvSpPr>
        <p:spPr bwMode="auto">
          <a:xfrm>
            <a:off x="2138969" y="6457890"/>
            <a:ext cx="5086077" cy="400110"/>
          </a:xfrm>
          <a:prstGeom prst="rect">
            <a:avLst/>
          </a:prstGeom>
          <a:solidFill>
            <a:srgbClr val="66006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Alva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888" y="465035"/>
            <a:ext cx="8156015" cy="5927055"/>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98031529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s de pantalla cristianos en 3d | Imágenes de jesus, Fondo de pantalla  cristian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 y="458816"/>
            <a:ext cx="8174269" cy="591249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38245" name="Rectangle 5"/>
          <p:cNvSpPr>
            <a:spLocks noChangeArrowheads="1"/>
          </p:cNvSpPr>
          <p:nvPr/>
        </p:nvSpPr>
        <p:spPr bwMode="auto">
          <a:xfrm>
            <a:off x="619391" y="659112"/>
            <a:ext cx="3828283" cy="260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s-PE" sz="2700" b="1" u="sng"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Ambientación</a:t>
            </a:r>
            <a:r>
              <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 </a:t>
            </a:r>
          </a:p>
          <a:p>
            <a:pPr algn="ctr">
              <a:defRPr/>
            </a:pPr>
            <a:r>
              <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Frente a un legalismo estéril e inhumano, Jesús proclama una nueva ley que tiene como centro la voluntad del </a:t>
            </a:r>
            <a:r>
              <a:rPr lang="es-PE" sz="2700" b="1"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Padre</a:t>
            </a: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p:txBody>
      </p:sp>
      <p:sp>
        <p:nvSpPr>
          <p:cNvPr id="8" name="Rectangle 5"/>
          <p:cNvSpPr>
            <a:spLocks noChangeArrowheads="1"/>
          </p:cNvSpPr>
          <p:nvPr/>
        </p:nvSpPr>
        <p:spPr bwMode="auto">
          <a:xfrm>
            <a:off x="5259390" y="2351228"/>
            <a:ext cx="3183228" cy="325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p:txBody>
      </p:sp>
      <p:sp>
        <p:nvSpPr>
          <p:cNvPr id="7" name="Rectangle 5"/>
          <p:cNvSpPr>
            <a:spLocks noChangeArrowheads="1"/>
          </p:cNvSpPr>
          <p:nvPr/>
        </p:nvSpPr>
        <p:spPr bwMode="auto">
          <a:xfrm>
            <a:off x="360539" y="4542923"/>
            <a:ext cx="8406225" cy="182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s-PE" sz="2700" b="1"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y </a:t>
            </a:r>
            <a:r>
              <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un nuevo templo que es su cuerpo resucitado. </a:t>
            </a:r>
            <a:endParaRPr lang="es-PE" sz="2700" b="1"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a:p>
            <a:pPr algn="ctr">
              <a:defRPr/>
            </a:pPr>
            <a:r>
              <a:rPr lang="es-PE" sz="2700" b="1"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Iluminados </a:t>
            </a:r>
            <a:r>
              <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por el texto de hoy, </a:t>
            </a:r>
            <a:r>
              <a:rPr lang="es-PE" sz="2700" b="1" dirty="0" smtClean="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reflexionemos </a:t>
            </a:r>
            <a:r>
              <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rPr>
              <a:t>sobre las consecuencias que este nuevo templo tiene para nuestro culto y nuestra vida de fe.</a:t>
            </a:r>
          </a:p>
          <a:p>
            <a:pPr algn="ctr">
              <a:defRPr/>
            </a:pP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a:p>
            <a:pPr algn="ctr">
              <a:defRPr/>
            </a:pP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a:p>
            <a:pPr algn="ctr">
              <a:defRPr/>
            </a:pP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a:p>
            <a:pPr algn="ctr">
              <a:defRPr/>
            </a:pPr>
            <a:endParaRPr lang="es-PE" sz="2700" b="1"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Aharoni" pitchFamily="2" charset="-79"/>
            </a:endParaRPr>
          </a:p>
        </p:txBody>
      </p:sp>
    </p:spTree>
    <p:extLst>
      <p:ext uri="{BB962C8B-B14F-4D97-AF65-F5344CB8AC3E}">
        <p14:creationId xmlns:p14="http://schemas.microsoft.com/office/powerpoint/2010/main" val="3589394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38245"/>
                                        </p:tgtEl>
                                        <p:attrNameLst>
                                          <p:attrName>style.visibility</p:attrName>
                                        </p:attrNameLst>
                                      </p:cBhvr>
                                      <p:to>
                                        <p:strVal val="visible"/>
                                      </p:to>
                                    </p:set>
                                    <p:anim calcmode="lin" valueType="num">
                                      <p:cBhvr>
                                        <p:cTn id="7" dur="1000" fill="hold"/>
                                        <p:tgtEl>
                                          <p:spTgt spid="138245"/>
                                        </p:tgtEl>
                                        <p:attrNameLst>
                                          <p:attrName>ppt_w</p:attrName>
                                        </p:attrNameLst>
                                      </p:cBhvr>
                                      <p:tavLst>
                                        <p:tav tm="0">
                                          <p:val>
                                            <p:fltVal val="0"/>
                                          </p:val>
                                        </p:tav>
                                        <p:tav tm="100000">
                                          <p:val>
                                            <p:strVal val="#ppt_w"/>
                                          </p:val>
                                        </p:tav>
                                      </p:tavLst>
                                    </p:anim>
                                    <p:anim calcmode="lin" valueType="num">
                                      <p:cBhvr>
                                        <p:cTn id="8" dur="1000" fill="hold"/>
                                        <p:tgtEl>
                                          <p:spTgt spid="138245"/>
                                        </p:tgtEl>
                                        <p:attrNameLst>
                                          <p:attrName>ppt_h</p:attrName>
                                        </p:attrNameLst>
                                      </p:cBhvr>
                                      <p:tavLst>
                                        <p:tav tm="0">
                                          <p:val>
                                            <p:fltVal val="0"/>
                                          </p:val>
                                        </p:tav>
                                        <p:tav tm="100000">
                                          <p:val>
                                            <p:strVal val="#ppt_h"/>
                                          </p:val>
                                        </p:tav>
                                      </p:tavLst>
                                    </p:anim>
                                  </p:childTnLst>
                                </p:cTn>
                              </p:par>
                            </p:childTnLst>
                          </p:cTn>
                        </p:par>
                        <p:par>
                          <p:cTn id="9" fill="hold">
                            <p:stCondLst>
                              <p:cond delay="117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r qué la gente sigue pensando a Dios como un señor barbudo en las nubes?  – EL CULTURAL CANARI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882" y="479581"/>
            <a:ext cx="8117312" cy="59168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WordArt 6" descr="Bolsa de papel"/>
          <p:cNvSpPr>
            <a:spLocks noChangeArrowheads="1" noChangeShapeType="1" noTextEdit="1"/>
          </p:cNvSpPr>
          <p:nvPr/>
        </p:nvSpPr>
        <p:spPr bwMode="auto">
          <a:xfrm>
            <a:off x="3166731" y="488290"/>
            <a:ext cx="2966369" cy="241583"/>
          </a:xfrm>
          <a:prstGeom prst="rect">
            <a:avLst/>
          </a:prstGeom>
        </p:spPr>
        <p:txBody>
          <a:bodyPr wrap="none" fromWordArt="1"/>
          <a:lstStyle/>
          <a:p>
            <a:r>
              <a:rPr lang="es-PE" sz="2800" kern="10" dirty="0">
                <a:solidFill>
                  <a:srgbClr val="FFFFFF"/>
                </a:solidFill>
                <a:latin typeface="Times New Roman"/>
                <a:cs typeface="Times New Roman"/>
              </a:rPr>
              <a:t>Oración inicial</a:t>
            </a:r>
          </a:p>
        </p:txBody>
      </p:sp>
      <p:sp>
        <p:nvSpPr>
          <p:cNvPr id="6" name="Text Box 5"/>
          <p:cNvSpPr txBox="1">
            <a:spLocks noChangeArrowheads="1"/>
          </p:cNvSpPr>
          <p:nvPr/>
        </p:nvSpPr>
        <p:spPr bwMode="auto">
          <a:xfrm>
            <a:off x="651500" y="1599085"/>
            <a:ext cx="565350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En tu Palabra de vida, oh Padre,</a:t>
            </a:r>
          </a:p>
          <a:p>
            <a:pPr algn="ct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Nos has mostrado el camino hacia ti…</a:t>
            </a:r>
          </a:p>
          <a:p>
            <a:pPr algn="ct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En tus preceptos encontramos el camino luminoso hacia tu casa.</a:t>
            </a:r>
          </a:p>
          <a:p>
            <a:pPr algn="ct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Ahora te pedimos: </a:t>
            </a:r>
          </a:p>
          <a:p>
            <a:pPr algn="ct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refuerza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nuestra fidelidad </a:t>
            </a: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 </a:t>
            </a:r>
          </a:p>
          <a:p>
            <a:pPr algn="ct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 a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tus preceptos,</a:t>
            </a:r>
          </a:p>
          <a:p>
            <a:pPr algn="ct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transforma nuestro pensamiento y </a:t>
            </a: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acciones según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tu </a:t>
            </a: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ley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de santidad,</a:t>
            </a:r>
          </a:p>
          <a:p>
            <a:pPr algn="ct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acrecienta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nuestra sinceridad </a:t>
            </a: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 ante </a:t>
            </a:r>
            <a:r>
              <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tu palabra</a:t>
            </a:r>
            <a:r>
              <a:rPr lang="es-PE" sz="2600" b="1" dirty="0" smtClean="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rPr>
              <a:t>…</a:t>
            </a:r>
            <a:endParaRPr lang="es-PE" sz="2600" b="1" dirty="0">
              <a:solidFill>
                <a:srgbClr val="FFFF00"/>
              </a:solidFill>
              <a:effectLst>
                <a:glow rad="63500">
                  <a:srgbClr val="000000">
                    <a:satMod val="175000"/>
                    <a:alpha val="40000"/>
                  </a:srgbClr>
                </a:glow>
                <a:outerShdw blurRad="50800" dist="38100" dir="10800000" algn="r"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989726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9b/35/45/9b354508bc414e794a3193e9e275b0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83" y="450961"/>
            <a:ext cx="8163927" cy="594113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669702" y="2906778"/>
            <a:ext cx="797790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De manera que tu paso por nuestra vida</a:t>
            </a:r>
          </a:p>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encuentre un corazón dispuesto,</a:t>
            </a:r>
          </a:p>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un lugar para la morada de tu gloria</a:t>
            </a:r>
            <a:r>
              <a:rPr lang="es-PE" sz="2800" b="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a:t>
            </a:r>
            <a:endPar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endParaRPr>
          </a:p>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un templo digno de tu presencia</a:t>
            </a:r>
            <a:r>
              <a:rPr lang="es-PE" sz="2800" b="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a:t>
            </a:r>
          </a:p>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hombres nuevos y mujeres nuevas</a:t>
            </a:r>
          </a:p>
          <a:p>
            <a:pPr algn="ct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dispuestos a cumplir el resumen de toda </a:t>
            </a:r>
            <a:r>
              <a:rPr lang="es-PE" sz="2800" b="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ley:                                    el </a:t>
            </a:r>
            <a:r>
              <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mandamiento del amor-caridad.  </a:t>
            </a:r>
            <a:r>
              <a:rPr lang="es-PE" sz="2800" b="1" dirty="0" smtClean="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rPr>
              <a:t>AMÉN</a:t>
            </a:r>
            <a:endParaRPr lang="es-PE" sz="2800" b="1" dirty="0">
              <a:solidFill>
                <a:srgbClr val="FFFFFF"/>
              </a:solidFill>
              <a:effectLst>
                <a:glow rad="63500">
                  <a:schemeClr val="accent4">
                    <a:satMod val="175000"/>
                    <a:alpha val="40000"/>
                  </a:schemeClr>
                </a:glow>
                <a:outerShdw blurRad="50800" dist="38100" dir="10800000" algn="r" rotWithShape="0">
                  <a:prstClr val="black"/>
                </a:outerShdw>
              </a:effectLst>
              <a:latin typeface="Tekton Pro" pitchFamily="34" charset="0"/>
            </a:endParaRPr>
          </a:p>
        </p:txBody>
      </p:sp>
    </p:spTree>
    <p:extLst>
      <p:ext uri="{BB962C8B-B14F-4D97-AF65-F5344CB8AC3E}">
        <p14:creationId xmlns:p14="http://schemas.microsoft.com/office/powerpoint/2010/main" val="2907202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007" y="1290140"/>
            <a:ext cx="8145770" cy="5136786"/>
          </a:xfrm>
          <a:prstGeom prst="rect">
            <a:avLst/>
          </a:prstGeom>
        </p:spPr>
      </p:pic>
      <p:sp>
        <p:nvSpPr>
          <p:cNvPr id="5" name="Rectángulo 4"/>
          <p:cNvSpPr/>
          <p:nvPr/>
        </p:nvSpPr>
        <p:spPr>
          <a:xfrm>
            <a:off x="378375" y="1299107"/>
            <a:ext cx="4354990" cy="4893647"/>
          </a:xfrm>
          <a:prstGeom prst="rect">
            <a:avLst/>
          </a:prstGeom>
        </p:spPr>
        <p:txBody>
          <a:bodyPr wrap="square">
            <a:spAutoFit/>
          </a:bodyPr>
          <a:lstStyle/>
          <a:p>
            <a:pPr algn="ctr"/>
            <a:r>
              <a:rPr lang="es-ES_tradnl" sz="2400" b="1" i="1" spc="50" dirty="0">
                <a:ln w="9525" cmpd="sng">
                  <a:solidFill>
                    <a:srgbClr val="000000">
                      <a:lumMod val="95000"/>
                      <a:lumOff val="5000"/>
                    </a:srgbClr>
                  </a:solidFill>
                  <a:prstDash val="solid"/>
                </a:ln>
                <a:solidFill>
                  <a:srgbClr val="70AD47">
                    <a:tint val="1000"/>
                  </a:srgbClr>
                </a:solidFill>
                <a:effectLst>
                  <a:glow rad="38100">
                    <a:srgbClr val="0066FF">
                      <a:alpha val="40000"/>
                    </a:srgbClr>
                  </a:glow>
                </a:effectLst>
                <a:ea typeface="Times New Roman" panose="02020603050405020304" pitchFamily="18" charset="0"/>
              </a:rPr>
              <a:t>Motivación: En el Templo, hoy Jesús se muestra firme, y anuncia a un Dios que no se ajusta a nuestros esquemas y que más allá de eso, anuncia su promesa de resucitar, de estar siempre con nosotros, y de recordarnos que ha tomado carne para no quedarse encerrado en las cuatro paredes del templo. Escuchemos:</a:t>
            </a:r>
            <a:endParaRPr lang="es-PE" sz="2400" b="1" spc="50" dirty="0">
              <a:ln w="9525" cmpd="sng">
                <a:solidFill>
                  <a:srgbClr val="000000">
                    <a:lumMod val="95000"/>
                    <a:lumOff val="5000"/>
                  </a:srgbClr>
                </a:solidFill>
                <a:prstDash val="solid"/>
              </a:ln>
              <a:solidFill>
                <a:srgbClr val="70AD47">
                  <a:tint val="1000"/>
                </a:srgbClr>
              </a:solidFill>
              <a:effectLst>
                <a:glow rad="38100">
                  <a:srgbClr val="0066FF">
                    <a:alpha val="40000"/>
                  </a:srgbClr>
                </a:glow>
              </a:effectLst>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007" y="452659"/>
            <a:ext cx="8213908" cy="837481"/>
          </a:xfrm>
          <a:prstGeom prst="rect">
            <a:avLst/>
          </a:prstGeom>
          <a:scene3d>
            <a:camera prst="orthographicFront"/>
            <a:lightRig rig="threePt" dir="t"/>
          </a:scene3d>
          <a:sp3d>
            <a:bevelT w="152400" h="50800" prst="softRound"/>
          </a:sp3d>
        </p:spPr>
      </p:pic>
      <p:sp>
        <p:nvSpPr>
          <p:cNvPr id="7" name="Rectángulo 6"/>
          <p:cNvSpPr/>
          <p:nvPr/>
        </p:nvSpPr>
        <p:spPr>
          <a:xfrm>
            <a:off x="680389" y="643828"/>
            <a:ext cx="7649370" cy="523220"/>
          </a:xfrm>
          <a:prstGeom prst="rect">
            <a:avLst/>
          </a:prstGeom>
        </p:spPr>
        <p:txBody>
          <a:bodyPr wrap="square">
            <a:sp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Arial"/>
              </a:rPr>
              <a:t>LECTIO: ¿Qué </a:t>
            </a:r>
            <a:r>
              <a:rPr kumimoji="0" lang="es-ES_tradnl" sz="2800" b="1" i="0" u="none" strike="noStrike" kern="0" cap="none" spc="0" normalizeH="0" baseline="0" noProof="0" dirty="0">
                <a:ln>
                  <a:noFill/>
                </a:ln>
                <a:solidFill>
                  <a:prstClr val="white"/>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Arial"/>
              </a:rPr>
              <a:t>dice el texto? </a:t>
            </a:r>
            <a:r>
              <a:rPr kumimoji="0" lang="es-ES_tradnl" sz="2800" b="1"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Arial"/>
              </a:rPr>
              <a:t>Juan 2, 13-25</a:t>
            </a:r>
            <a:endParaRPr kumimoji="0" lang="es-PE" sz="2800" b="0" i="0" u="none" strike="noStrike" kern="0" cap="none" spc="0" normalizeH="0" baseline="0" noProof="0" dirty="0">
              <a:ln>
                <a:noFill/>
              </a:ln>
              <a:solidFill>
                <a:prstClr val="white"/>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Arial"/>
            </a:endParaRPr>
          </a:p>
        </p:txBody>
      </p:sp>
    </p:spTree>
    <p:extLst>
      <p:ext uri="{BB962C8B-B14F-4D97-AF65-F5344CB8AC3E}">
        <p14:creationId xmlns:p14="http://schemas.microsoft.com/office/powerpoint/2010/main" val="19261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2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5"/>
                                        </p:tgtEl>
                                        <p:attrNameLst>
                                          <p:attrName>fillcolor</p:attrName>
                                        </p:attrNameLst>
                                      </p:cBhvr>
                                      <p:tavLst>
                                        <p:tav tm="0">
                                          <p:val>
                                            <p:clrVal>
                                              <a:schemeClr val="accent2"/>
                                            </p:clrVal>
                                          </p:val>
                                        </p:tav>
                                        <p:tav tm="50000">
                                          <p:val>
                                            <p:clrVal>
                                              <a:schemeClr val="hlink"/>
                                            </p:clrVal>
                                          </p:val>
                                        </p:tav>
                                      </p:tavLst>
                                    </p:anim>
                                    <p:set>
                                      <p:cBhvr>
                                        <p:cTn id="9" dur="25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889" y="435429"/>
            <a:ext cx="8171714" cy="5991496"/>
          </a:xfrm>
          <a:prstGeom prst="rect">
            <a:avLst/>
          </a:prstGeom>
          <a:scene3d>
            <a:camera prst="orthographicFront"/>
            <a:lightRig rig="threePt" dir="t"/>
          </a:scene3d>
          <a:sp3d>
            <a:bevelT prst="convex"/>
          </a:sp3d>
        </p:spPr>
      </p:pic>
      <p:sp>
        <p:nvSpPr>
          <p:cNvPr id="56326" name="Rectangle 6"/>
          <p:cNvSpPr>
            <a:spLocks noChangeArrowheads="1"/>
          </p:cNvSpPr>
          <p:nvPr/>
        </p:nvSpPr>
        <p:spPr bwMode="auto">
          <a:xfrm>
            <a:off x="1043731" y="5088876"/>
            <a:ext cx="7352495" cy="954107"/>
          </a:xfrm>
          <a:prstGeom prst="rect">
            <a:avLst/>
          </a:prstGeom>
          <a:noFill/>
          <a:ln>
            <a:noFill/>
          </a:ln>
          <a:effectLst/>
          <a:extLst/>
        </p:spPr>
        <p:txBody>
          <a:bodyPr wrap="square">
            <a:spAutoFit/>
          </a:bodyPr>
          <a:lstStyle/>
          <a:p>
            <a:pPr algn="ctr">
              <a:defRPr/>
            </a:pPr>
            <a:r>
              <a:rPr lang="es-ES" sz="2800" dirty="0" smtClean="0">
                <a:solidFill>
                  <a:srgbClr val="FFFFFF"/>
                </a:solidFill>
                <a:effectLst>
                  <a:outerShdw blurRad="50800" dist="38100" dir="10800000" algn="r" rotWithShape="0">
                    <a:prstClr val="black"/>
                  </a:outerShdw>
                </a:effectLst>
                <a:latin typeface="Verdana" pitchFamily="34" charset="0"/>
              </a:rPr>
              <a:t>Se </a:t>
            </a:r>
            <a:r>
              <a:rPr lang="es-ES" sz="2800" dirty="0">
                <a:solidFill>
                  <a:srgbClr val="FFFFFF"/>
                </a:solidFill>
                <a:effectLst>
                  <a:outerShdw blurRad="50800" dist="38100" dir="10800000" algn="r" rotWithShape="0">
                    <a:prstClr val="black"/>
                  </a:outerShdw>
                </a:effectLst>
                <a:latin typeface="Verdana" pitchFamily="34" charset="0"/>
              </a:rPr>
              <a:t>acercaba la Pascua de los judíos, y Jesús subió a Jerusalén.  </a:t>
            </a:r>
          </a:p>
        </p:txBody>
      </p:sp>
      <p:sp>
        <p:nvSpPr>
          <p:cNvPr id="56323" name="Rectangle 3"/>
          <p:cNvSpPr>
            <a:spLocks noChangeArrowheads="1"/>
          </p:cNvSpPr>
          <p:nvPr/>
        </p:nvSpPr>
        <p:spPr bwMode="auto">
          <a:xfrm>
            <a:off x="1043731" y="501898"/>
            <a:ext cx="7610872" cy="461665"/>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sz="2400" b="1" dirty="0">
                <a:solidFill>
                  <a:srgbClr val="FFFF00"/>
                </a:solidFill>
                <a:effectLst>
                  <a:glow rad="292100">
                    <a:srgbClr val="6633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Juan 2,13-25</a:t>
            </a:r>
            <a:endParaRPr lang="es-ES" sz="1100" dirty="0">
              <a:solidFill>
                <a:srgbClr val="FFFF00"/>
              </a:solidFill>
              <a:effectLst>
                <a:glow rad="292100">
                  <a:srgbClr val="663300">
                    <a:alpha val="40000"/>
                  </a:srgbClr>
                </a:glow>
                <a:outerShdw blurRad="50800" dist="63500" algn="l" rotWithShape="0">
                  <a:prstClr val="black"/>
                </a:outerShdw>
              </a:effectLst>
              <a:latin typeface="Verdana" pitchFamily="34" charset="0"/>
            </a:endParaRPr>
          </a:p>
        </p:txBody>
      </p:sp>
    </p:spTree>
    <p:extLst>
      <p:ext uri="{BB962C8B-B14F-4D97-AF65-F5344CB8AC3E}">
        <p14:creationId xmlns:p14="http://schemas.microsoft.com/office/powerpoint/2010/main" val="37273758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cTn>
                              </p:par>
                            </p:childTnLst>
                          </p:cTn>
                        </p:par>
                        <p:par>
                          <p:cTn id="8" fill="hold">
                            <p:stCondLst>
                              <p:cond delay="1500"/>
                            </p:stCondLst>
                            <p:childTnLst>
                              <p:par>
                                <p:cTn id="9" presetID="23" presetClass="entr" presetSubtype="272" fill="hold" grpId="0" nodeType="afterEffect">
                                  <p:stCondLst>
                                    <p:cond delay="0"/>
                                  </p:stCondLst>
                                  <p:iterate type="lt">
                                    <p:tmPct val="10000"/>
                                  </p:iterate>
                                  <p:childTnLst>
                                    <p:set>
                                      <p:cBhvr>
                                        <p:cTn id="10" dur="1" fill="hold">
                                          <p:stCondLst>
                                            <p:cond delay="0"/>
                                          </p:stCondLst>
                                        </p:cTn>
                                        <p:tgtEl>
                                          <p:spTgt spid="56326"/>
                                        </p:tgtEl>
                                        <p:attrNameLst>
                                          <p:attrName>style.visibility</p:attrName>
                                        </p:attrNameLst>
                                      </p:cBhvr>
                                      <p:to>
                                        <p:strVal val="visible"/>
                                      </p:to>
                                    </p:set>
                                    <p:anim calcmode="lin" valueType="num">
                                      <p:cBhvr>
                                        <p:cTn id="11" dur="1000" fill="hold"/>
                                        <p:tgtEl>
                                          <p:spTgt spid="56326"/>
                                        </p:tgtEl>
                                        <p:attrNameLst>
                                          <p:attrName>ppt_w</p:attrName>
                                        </p:attrNameLst>
                                      </p:cBhvr>
                                      <p:tavLst>
                                        <p:tav tm="0">
                                          <p:val>
                                            <p:strVal val="2/3*#ppt_w"/>
                                          </p:val>
                                        </p:tav>
                                        <p:tav tm="100000">
                                          <p:val>
                                            <p:strVal val="#ppt_w"/>
                                          </p:val>
                                        </p:tav>
                                      </p:tavLst>
                                    </p:anim>
                                    <p:anim calcmode="lin" valueType="num">
                                      <p:cBhvr>
                                        <p:cTn id="12" dur="1000" fill="hold"/>
                                        <p:tgtEl>
                                          <p:spTgt spid="563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854" y="464687"/>
            <a:ext cx="8188558" cy="5953529"/>
          </a:xfrm>
          <a:prstGeom prst="rect">
            <a:avLst/>
          </a:prstGeom>
        </p:spPr>
      </p:pic>
      <p:sp>
        <p:nvSpPr>
          <p:cNvPr id="57347" name="Rectangle 3"/>
          <p:cNvSpPr>
            <a:spLocks noChangeArrowheads="1"/>
          </p:cNvSpPr>
          <p:nvPr/>
        </p:nvSpPr>
        <p:spPr bwMode="auto">
          <a:xfrm>
            <a:off x="502272" y="4880469"/>
            <a:ext cx="8171140" cy="1384995"/>
          </a:xfrm>
          <a:prstGeom prst="rect">
            <a:avLst/>
          </a:prstGeom>
          <a:noFill/>
          <a:ln>
            <a:noFill/>
          </a:ln>
          <a:effectLst/>
          <a:extLst/>
        </p:spPr>
        <p:txBody>
          <a:bodyPr wrap="square">
            <a:spAutoFit/>
          </a:bodyPr>
          <a:lstStyle/>
          <a:p>
            <a:pPr algn="ctr">
              <a:defRPr/>
            </a:pPr>
            <a:r>
              <a:rPr lang="es-ES" sz="2800" dirty="0" smtClean="0">
                <a:solidFill>
                  <a:srgbClr val="FFFFFF"/>
                </a:solidFill>
                <a:effectLst>
                  <a:outerShdw blurRad="50800" dist="38100" dir="10800000" algn="r" rotWithShape="0">
                    <a:prstClr val="black"/>
                  </a:outerShdw>
                </a:effectLst>
                <a:latin typeface="Verdana" pitchFamily="34" charset="0"/>
              </a:rPr>
              <a:t>Y </a:t>
            </a:r>
            <a:r>
              <a:rPr lang="es-ES" sz="2800" dirty="0">
                <a:solidFill>
                  <a:srgbClr val="FFFFFF"/>
                </a:solidFill>
                <a:effectLst>
                  <a:outerShdw blurRad="50800" dist="38100" dir="10800000" algn="r" rotWithShape="0">
                    <a:prstClr val="black"/>
                  </a:outerShdw>
                </a:effectLst>
                <a:latin typeface="Verdana" pitchFamily="34" charset="0"/>
              </a:rPr>
              <a:t>encontró en el templo a los </a:t>
            </a:r>
          </a:p>
          <a:p>
            <a:pPr algn="ctr">
              <a:defRPr/>
            </a:pPr>
            <a:r>
              <a:rPr lang="es-ES" sz="2800" dirty="0" smtClean="0">
                <a:solidFill>
                  <a:srgbClr val="FFFFFF"/>
                </a:solidFill>
                <a:effectLst>
                  <a:outerShdw blurRad="50800" dist="38100" dir="10800000" algn="r" rotWithShape="0">
                    <a:prstClr val="black"/>
                  </a:outerShdw>
                </a:effectLst>
                <a:latin typeface="Verdana" pitchFamily="34" charset="0"/>
              </a:rPr>
              <a:t>vendedores </a:t>
            </a:r>
            <a:r>
              <a:rPr lang="es-ES" sz="2800" dirty="0">
                <a:solidFill>
                  <a:srgbClr val="FFFFFF"/>
                </a:solidFill>
                <a:effectLst>
                  <a:outerShdw blurRad="50800" dist="38100" dir="10800000" algn="r" rotWithShape="0">
                    <a:prstClr val="black"/>
                  </a:outerShdw>
                </a:effectLst>
                <a:latin typeface="Verdana" pitchFamily="34" charset="0"/>
              </a:rPr>
              <a:t>de bueyes, ovejas y palomas; </a:t>
            </a:r>
            <a:r>
              <a:rPr lang="es-ES" sz="2800" dirty="0" smtClean="0">
                <a:solidFill>
                  <a:srgbClr val="FFFFFF"/>
                </a:solidFill>
                <a:effectLst>
                  <a:outerShdw blurRad="50800" dist="38100" dir="10800000" algn="r" rotWithShape="0">
                    <a:prstClr val="black"/>
                  </a:outerShdw>
                </a:effectLst>
                <a:latin typeface="Verdana" pitchFamily="34" charset="0"/>
              </a:rPr>
              <a:t>     y </a:t>
            </a:r>
            <a:r>
              <a:rPr lang="es-ES" sz="2800" dirty="0">
                <a:solidFill>
                  <a:srgbClr val="FFFFFF"/>
                </a:solidFill>
                <a:effectLst>
                  <a:outerShdw blurRad="50800" dist="38100" dir="10800000" algn="r" rotWithShape="0">
                    <a:prstClr val="black"/>
                  </a:outerShdw>
                </a:effectLst>
                <a:latin typeface="Verdana" pitchFamily="34" charset="0"/>
              </a:rPr>
              <a:t>a los cambistas sentados;</a:t>
            </a:r>
            <a:endParaRPr lang="es-ES" sz="2800" i="1" dirty="0">
              <a:solidFill>
                <a:srgbClr val="FFFFFF"/>
              </a:solidFill>
              <a:effectLst>
                <a:outerShdw blurRad="50800" dist="38100" dir="10800000" algn="r" rotWithShape="0">
                  <a:prstClr val="black"/>
                </a:outerShdw>
              </a:effectLst>
              <a:latin typeface="Verdana" pitchFamily="34" charset="0"/>
            </a:endParaRPr>
          </a:p>
        </p:txBody>
      </p:sp>
    </p:spTree>
    <p:extLst>
      <p:ext uri="{BB962C8B-B14F-4D97-AF65-F5344CB8AC3E}">
        <p14:creationId xmlns:p14="http://schemas.microsoft.com/office/powerpoint/2010/main" val="82291025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7347"/>
                                        </p:tgtEl>
                                        <p:attrNameLst>
                                          <p:attrName>style.visibility</p:attrName>
                                        </p:attrNameLst>
                                      </p:cBhvr>
                                      <p:to>
                                        <p:strVal val="visible"/>
                                      </p:to>
                                    </p:set>
                                    <p:anim calcmode="lin" valueType="num">
                                      <p:cBhvr>
                                        <p:cTn id="7" dur="1000" fill="hold"/>
                                        <p:tgtEl>
                                          <p:spTgt spid="57347"/>
                                        </p:tgtEl>
                                        <p:attrNameLst>
                                          <p:attrName>ppt_w</p:attrName>
                                        </p:attrNameLst>
                                      </p:cBhvr>
                                      <p:tavLst>
                                        <p:tav tm="0">
                                          <p:val>
                                            <p:strVal val="2/3*#ppt_w"/>
                                          </p:val>
                                        </p:tav>
                                        <p:tav tm="100000">
                                          <p:val>
                                            <p:strVal val="#ppt_w"/>
                                          </p:val>
                                        </p:tav>
                                      </p:tavLst>
                                    </p:anim>
                                    <p:anim calcmode="lin" valueType="num">
                                      <p:cBhvr>
                                        <p:cTn id="8" dur="1000" fill="hold"/>
                                        <p:tgtEl>
                                          <p:spTgt spid="5734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theme/theme1.xml><?xml version="1.0" encoding="utf-8"?>
<a:theme xmlns:a="http://schemas.openxmlformats.org/drawingml/2006/main" name="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1485</Words>
  <Application>Microsoft Office PowerPoint</Application>
  <PresentationFormat>Presentación en pantalla (4:3)</PresentationFormat>
  <Paragraphs>125</Paragraphs>
  <Slides>39</Slides>
  <Notes>2</Notes>
  <HiddenSlides>0</HiddenSlides>
  <MMClips>1</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39</vt:i4>
      </vt:variant>
    </vt:vector>
  </HeadingPairs>
  <TitlesOfParts>
    <vt:vector size="63" baseType="lpstr">
      <vt:lpstr>Microsoft YaHei</vt:lpstr>
      <vt:lpstr>Adobe Garamond Pro Bold</vt:lpstr>
      <vt:lpstr>Adobe Gothic Std B</vt:lpstr>
      <vt:lpstr>Aharoni</vt:lpstr>
      <vt:lpstr>AR ESSENCE</vt:lpstr>
      <vt:lpstr>Arial</vt:lpstr>
      <vt:lpstr>Arial Black</vt:lpstr>
      <vt:lpstr>Arial Narrow</vt:lpstr>
      <vt:lpstr>Arial Rounded MT Bold</vt:lpstr>
      <vt:lpstr>Arial Unicode MS</vt:lpstr>
      <vt:lpstr>Bodoni MT Black</vt:lpstr>
      <vt:lpstr>Calibri</vt:lpstr>
      <vt:lpstr>Comic Sans MS</vt:lpstr>
      <vt:lpstr>Poor Richard</vt:lpstr>
      <vt:lpstr>Script MT Bold</vt:lpstr>
      <vt:lpstr>Swis721 BT</vt:lpstr>
      <vt:lpstr>Tekton Pro</vt:lpstr>
      <vt:lpstr>Tekton Pro Ext</vt:lpstr>
      <vt:lpstr>Times</vt:lpstr>
      <vt:lpstr>Times New Roman</vt:lpstr>
      <vt:lpstr>Verdana</vt:lpstr>
      <vt:lpstr>Verdana Ref</vt:lpstr>
      <vt:lpstr>Wingdings</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114</cp:revision>
  <dcterms:created xsi:type="dcterms:W3CDTF">2018-02-26T21:12:23Z</dcterms:created>
  <dcterms:modified xsi:type="dcterms:W3CDTF">2021-03-01T14:37:43Z</dcterms:modified>
</cp:coreProperties>
</file>