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02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96" r:id="rId32"/>
    <p:sldId id="289" r:id="rId33"/>
    <p:sldId id="290" r:id="rId34"/>
    <p:sldId id="291" r:id="rId35"/>
    <p:sldId id="300" r:id="rId36"/>
    <p:sldId id="293" r:id="rId3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3300"/>
    <a:srgbClr val="90DB1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7F141-631E-4219-B4A1-E7A44B44A313}" type="datetimeFigureOut">
              <a:rPr lang="es-PE" smtClean="0"/>
              <a:t>1/02/2021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7C90-737A-4408-8A5E-AD64F440B3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458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A2321-90C3-498B-BBC2-2850D975B0AF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56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692C-9DB6-4221-8A16-4CBCFBE35A9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5785-091D-45C2-8167-C45B87E80A4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6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AF46-4BFE-4113-BB68-FC8852D8AF4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9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4292-8382-45AE-B7A1-0D42D718D3E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7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E6F1-B94B-47B0-A989-C53E66E3976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5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3954-EA0F-4E1A-8017-2C0EE14B6FF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2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9E3-A7D7-439B-B986-A899ABC7111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58FB6-6D09-42E4-B72C-80D0D2F84D3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0EC3-876C-4C8C-BDCB-17513491B2F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CABA-8410-469E-8772-7E15556DEA2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E908-AD52-476A-8BD6-4839D0F2436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6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665720-B775-4D5E-8121-B1201754FC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5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457531"/>
            <a:ext cx="8334103" cy="6065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ángulo 8"/>
          <p:cNvSpPr/>
          <p:nvPr/>
        </p:nvSpPr>
        <p:spPr>
          <a:xfrm>
            <a:off x="579121" y="6174379"/>
            <a:ext cx="116259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Érick Félix, CM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5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000">
        <p15:prstTrans prst="curtains"/>
        <p:sndAc>
          <p:stSnd loop="1">
            <p:snd r:embed="rId2" name="Langour.wav"/>
          </p:stSnd>
        </p:sndAc>
      </p:transition>
    </mc:Choice>
    <mc:Fallback xmlns="">
      <p:transition spd="slow" advTm="16000">
        <p:fade/>
        <p:sndAc>
          <p:stSnd loop="1">
            <p:snd r:embed="rId4" name="Langou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tudio Bíblico | El endemoniado gadareno - REFLEXIÓN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15" y="435427"/>
            <a:ext cx="8335282" cy="60872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9087" y="4695343"/>
            <a:ext cx="7695938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Curó </a:t>
            </a:r>
            <a:r>
              <a:rPr lang="es-ES" sz="32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 muchos enfermos de diversos males y expulsó a muchos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demonios; </a:t>
            </a:r>
            <a:r>
              <a:rPr lang="es-ES" sz="32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 como los demonios lo conocían, no les permitía hablar.</a:t>
            </a:r>
            <a:endParaRPr lang="es-ES" sz="3200" b="1" i="1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lió y se fue a un lugar solitario, donde se puso a orar | Ecos de la  Palabr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390704" y="428760"/>
            <a:ext cx="8352702" cy="60852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029211" y="921194"/>
            <a:ext cx="34569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Se </a:t>
            </a:r>
            <a:r>
              <a:rPr lang="es-ES" sz="32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levantó de madrugada, se fue a un lugar solitario y allí se puso a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orar.</a:t>
            </a:r>
            <a:endParaRPr lang="es-ES" sz="32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l Periódico de México | Versión para imprimir | Columnas-VoxDei | «Los  jefes de las naciones las dominan como señores absolutos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580" y="405900"/>
            <a:ext cx="8352700" cy="61342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78972" y="4800476"/>
            <a:ext cx="7985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Simón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 sus compañeros fueron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y,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al encontrarlo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le dijeron: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“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Todo el mundo te busca”</a:t>
            </a:r>
          </a:p>
        </p:txBody>
      </p:sp>
    </p:spTree>
    <p:extLst>
      <p:ext uri="{BB962C8B-B14F-4D97-AF65-F5344CB8AC3E}">
        <p14:creationId xmlns:p14="http://schemas.microsoft.com/office/powerpoint/2010/main" val="12032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i.pinimg.com/564x/b5/b2/77/b5b2773c6e2c7c8f58263899b9d31f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593" y="419740"/>
            <a:ext cx="8325395" cy="61029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51391" y="4373432"/>
            <a:ext cx="75785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Él </a:t>
            </a:r>
            <a:r>
              <a:rPr lang="es-ES" sz="32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les respondió: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“</a:t>
            </a:r>
            <a:r>
              <a:rPr lang="es-ES" sz="32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Vamos a otra parte, a los pueblos cercanos, para predicar también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allí; </a:t>
            </a:r>
            <a:r>
              <a:rPr lang="es-ES" sz="32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que  para eso he venido”. </a:t>
            </a:r>
          </a:p>
        </p:txBody>
      </p:sp>
    </p:spTree>
    <p:extLst>
      <p:ext uri="{BB962C8B-B14F-4D97-AF65-F5344CB8AC3E}">
        <p14:creationId xmlns:p14="http://schemas.microsoft.com/office/powerpoint/2010/main" val="23452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63/e1/c8/63e1c82ead027878762a41f142977a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1" y="435429"/>
            <a:ext cx="8360227" cy="60698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82438" y="550146"/>
            <a:ext cx="83602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Así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recorrió toda Galilea, predicando en las sinagogas y expulsando los demonios.</a:t>
            </a:r>
          </a:p>
        </p:txBody>
      </p:sp>
    </p:spTree>
    <p:extLst>
      <p:ext uri="{BB962C8B-B14F-4D97-AF65-F5344CB8AC3E}">
        <p14:creationId xmlns:p14="http://schemas.microsoft.com/office/powerpoint/2010/main" val="12009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9" y="390144"/>
            <a:ext cx="8470393" cy="6167410"/>
          </a:xfrm>
          <a:prstGeom prst="rect">
            <a:avLst/>
          </a:prstGeom>
        </p:spPr>
      </p:pic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1112196" y="3962953"/>
            <a:ext cx="6363035" cy="15903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kern="10" spc="50" dirty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¿En qué </a:t>
            </a:r>
            <a:r>
              <a:rPr lang="es-PE" sz="3200" b="1" kern="10" spc="50" dirty="0" smtClean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lugares se ubica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 smtClean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toda la  </a:t>
            </a:r>
            <a:r>
              <a:rPr lang="es-PE" sz="3200" b="1" kern="10" spc="50" dirty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actividad </a:t>
            </a:r>
            <a:r>
              <a:rPr lang="es-PE" sz="3200" b="1" kern="10" spc="50" dirty="0" smtClean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de </a:t>
            </a:r>
            <a:r>
              <a:rPr lang="es-PE" sz="3200" b="1" kern="10" spc="50" dirty="0">
                <a:ln w="952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Jesús?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341033" y="424980"/>
            <a:ext cx="6627310" cy="9339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4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</a:rPr>
              <a:t>Preguntas para la lectura: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4000" b="1" i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449851"/>
            <a:ext cx="8326756" cy="6090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4872" name="WordArt 8"/>
          <p:cNvSpPr>
            <a:spLocks noChangeArrowheads="1" noChangeShapeType="1" noTextEdit="1"/>
          </p:cNvSpPr>
          <p:nvPr/>
        </p:nvSpPr>
        <p:spPr bwMode="auto">
          <a:xfrm>
            <a:off x="548635" y="4375665"/>
            <a:ext cx="8248604" cy="1837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¿Qué sucede en la </a:t>
            </a:r>
            <a:r>
              <a:rPr lang="es-PE" sz="3200" b="1" kern="10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casa de Pedro?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Cómo sana Jesús </a:t>
            </a:r>
            <a:r>
              <a:rPr lang="es-PE" sz="3200" b="1" kern="10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suegra de Pedro?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¿Qué es lo que ella hace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 vez curada?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966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1661374" y="4224270"/>
            <a:ext cx="4314423" cy="8628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sp>
        <p:nvSpPr>
          <p:cNvPr id="164874" name="WordArt 10"/>
          <p:cNvSpPr>
            <a:spLocks noChangeArrowheads="1" noChangeShapeType="1" noTextEdit="1"/>
          </p:cNvSpPr>
          <p:nvPr/>
        </p:nvSpPr>
        <p:spPr bwMode="auto">
          <a:xfrm>
            <a:off x="1880091" y="5501694"/>
            <a:ext cx="5184775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" y="435427"/>
            <a:ext cx="8391145" cy="6096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646239" y="627281"/>
            <a:ext cx="7322103" cy="7888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¿Qué hace </a:t>
            </a:r>
            <a:r>
              <a:rPr lang="es-PE" sz="3200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Jesús al </a:t>
            </a:r>
            <a:r>
              <a:rPr lang="es-PE" sz="3200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atardecer? </a:t>
            </a:r>
            <a:endParaRPr lang="es-PE" sz="3200" kern="1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3200" kern="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8966" name="WordArt 6"/>
          <p:cNvSpPr>
            <a:spLocks noChangeArrowheads="1" noChangeShapeType="1" noTextEdit="1"/>
          </p:cNvSpPr>
          <p:nvPr/>
        </p:nvSpPr>
        <p:spPr bwMode="auto">
          <a:xfrm rot="20761376">
            <a:off x="1798054" y="4036781"/>
            <a:ext cx="5616575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>
                  <a:lumMod val="90000"/>
                </a:srgbClr>
              </a:solidFill>
              <a:latin typeface="Bauhaus 93" panose="04030905020B02020C02" pitchFamily="82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437137" y="1581879"/>
            <a:ext cx="3867867" cy="1081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Cómo actúa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 los endemoniados?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3200" b="1" kern="1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1" y="401179"/>
            <a:ext cx="8296221" cy="61128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8967" name="WordArt 7"/>
          <p:cNvSpPr>
            <a:spLocks noChangeArrowheads="1" noChangeShapeType="1" noTextEdit="1"/>
          </p:cNvSpPr>
          <p:nvPr/>
        </p:nvSpPr>
        <p:spPr bwMode="auto">
          <a:xfrm>
            <a:off x="4746170" y="401179"/>
            <a:ext cx="3788230" cy="22528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285750" indent="-285750"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6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¿Qué hace Jesús </a:t>
            </a:r>
            <a:endParaRPr lang="es-PE" sz="3600" b="1" kern="10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s-PE" sz="3600" b="1" kern="1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ntes del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amanecer</a:t>
            </a:r>
            <a:r>
              <a:rPr lang="es-PE" sz="36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s-PE" sz="3600" b="1" kern="10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6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 qué?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</a:t>
            </a:r>
          </a:p>
        </p:txBody>
      </p:sp>
      <p:sp>
        <p:nvSpPr>
          <p:cNvPr id="168968" name="WordArt 8"/>
          <p:cNvSpPr>
            <a:spLocks noChangeArrowheads="1" noChangeShapeType="1" noTextEdit="1"/>
          </p:cNvSpPr>
          <p:nvPr/>
        </p:nvSpPr>
        <p:spPr bwMode="auto">
          <a:xfrm>
            <a:off x="4316621" y="4765561"/>
            <a:ext cx="2952328" cy="10077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>
                  <a:lumMod val="9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vangelio del día: “Jesús recorría las ciudades y los pueblos, predicando y  anunciando la Buena Noticia del Reino de Dios” | Mi vida en 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429721"/>
            <a:ext cx="8361408" cy="60755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1215154" y="4592418"/>
            <a:ext cx="6782681" cy="7773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la mañana siguiente, todos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buscan a Jesús, ¿qué responde Él?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¿Por qué?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1215154" y="2713562"/>
            <a:ext cx="4714875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blurRad="50800" dist="38100" dir="10800000" algn="r" rotWithShape="0">
                  <a:srgbClr val="FFFFCC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5620" b="7269"/>
          <a:stretch/>
        </p:blipFill>
        <p:spPr>
          <a:xfrm flipH="1">
            <a:off x="380870" y="442119"/>
            <a:ext cx="8345117" cy="60897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" name="8 CuadroTexto"/>
          <p:cNvSpPr txBox="1"/>
          <p:nvPr/>
        </p:nvSpPr>
        <p:spPr>
          <a:xfrm>
            <a:off x="1032407" y="6070188"/>
            <a:ext cx="287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7 </a:t>
            </a:r>
            <a:r>
              <a:rPr lang="es-PE" sz="2400" b="1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de febrero 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2021</a:t>
            </a:r>
            <a:endParaRPr lang="es-PE" sz="2400" b="1" kern="0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grpSp>
        <p:nvGrpSpPr>
          <p:cNvPr id="12" name="Group 130"/>
          <p:cNvGrpSpPr>
            <a:grpSpLocks/>
          </p:cNvGrpSpPr>
          <p:nvPr/>
        </p:nvGrpSpPr>
        <p:grpSpPr bwMode="auto">
          <a:xfrm>
            <a:off x="380623" y="442119"/>
            <a:ext cx="4068134" cy="582930"/>
            <a:chOff x="1069" y="-791"/>
            <a:chExt cx="6641" cy="918"/>
          </a:xfrm>
        </p:grpSpPr>
        <p:sp>
          <p:nvSpPr>
            <p:cNvPr id="13" name="Rectangle 131"/>
            <p:cNvSpPr>
              <a:spLocks noChangeArrowheads="1"/>
            </p:cNvSpPr>
            <p:nvPr/>
          </p:nvSpPr>
          <p:spPr bwMode="auto">
            <a:xfrm>
              <a:off x="1069" y="-791"/>
              <a:ext cx="6641" cy="918"/>
            </a:xfrm>
            <a:prstGeom prst="rect">
              <a:avLst/>
            </a:prstGeom>
            <a:solidFill>
              <a:srgbClr val="90DB1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>
                <a:solidFill>
                  <a:srgbClr val="EFF274"/>
                </a:solidFill>
              </a:endParaRPr>
            </a:p>
          </p:txBody>
        </p:sp>
        <p:sp>
          <p:nvSpPr>
            <p:cNvPr id="14" name="Text Box 132"/>
            <p:cNvSpPr txBox="1">
              <a:spLocks noChangeArrowheads="1"/>
            </p:cNvSpPr>
            <p:nvPr/>
          </p:nvSpPr>
          <p:spPr bwMode="auto">
            <a:xfrm>
              <a:off x="2133" y="-673"/>
              <a:ext cx="5400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/>
              <a:r>
                <a:rPr lang="es-ES_tradnl" sz="1100" b="1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5º  TO –Ciclo B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/>
              <a:r>
                <a:rPr lang="es-ES_tradnl" sz="1100" b="1" dirty="0" smtClean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CURÓ </a:t>
              </a:r>
              <a:r>
                <a:rPr lang="es-ES_tradnl" sz="1100" b="1" dirty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A MUCHOS </a:t>
              </a:r>
              <a:r>
                <a:rPr lang="es-ES_tradnl" sz="1100" b="1" dirty="0" smtClean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ENFERMOS…..</a:t>
              </a:r>
              <a:endParaRPr lang="es-PE" sz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/>
              <a:r>
                <a:rPr lang="es-ES_tradnl" sz="1100" b="1" dirty="0">
                  <a:solidFill>
                    <a:srgbClr val="80808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128614"/>
            <a:ext cx="3590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Marcos 1,29-39</a:t>
            </a:r>
          </a:p>
        </p:txBody>
      </p:sp>
      <p:pic>
        <p:nvPicPr>
          <p:cNvPr id="10" name="Picture 135" descr="lectio"/>
          <p:cNvPicPr/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5" y="517866"/>
            <a:ext cx="380655" cy="4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3483429" y="3434867"/>
            <a:ext cx="4676504" cy="202271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Curo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muchos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enfermos</a:t>
            </a:r>
            <a:endParaRPr lang="es-ES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60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564x/2d/68/35/2d6835bc940ea1cd9d865929dcb42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6" y="1236988"/>
            <a:ext cx="8282542" cy="52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77109" y="1236988"/>
            <a:ext cx="8123956" cy="22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400" b="1" i="1" u="sng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Motivación</a:t>
            </a:r>
            <a:r>
              <a:rPr lang="es-ES_tradnl" b="1" i="1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</a:t>
            </a:r>
            <a:r>
              <a:rPr lang="es-ES_tradnl" sz="2800" b="1" i="1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La actividad de Jesús y sus palabras, </a:t>
            </a:r>
            <a:r>
              <a:rPr lang="es-ES_tradnl" sz="2800" b="1" i="1" dirty="0" smtClean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                      la </a:t>
            </a:r>
            <a:r>
              <a:rPr lang="es-ES_tradnl" sz="2800" b="1" i="1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relación que tiene con la gente y con los discípulos, su cercanía con Dios, no son para nosotros hechos del pasado. </a:t>
            </a:r>
            <a:r>
              <a:rPr lang="es-PE" sz="2800" b="1" i="1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Su preocupación por </a:t>
            </a:r>
            <a:endParaRPr lang="es-PE" sz="2800" b="1" i="1" dirty="0" smtClean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 smtClean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 smtClean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 smtClean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los </a:t>
            </a:r>
            <a:r>
              <a:rPr lang="es-PE" sz="2800" b="1" i="1" dirty="0">
                <a:ln w="10160">
                  <a:solidFill>
                    <a:srgbClr val="CAB8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que sufren y el anuncio de la Buena Noticia del Reino definen el estilo de vida de los discípulos de todos los tiempos.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2400" b="1" i="1" dirty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5" y="444601"/>
            <a:ext cx="8363007" cy="844641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97816" y="505808"/>
            <a:ext cx="8188518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MEDITATIO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 dice el texto?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5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564x/80/75/76/807576d0af268d7dfdc0fa323ff26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" y="429531"/>
            <a:ext cx="8343990" cy="61106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WordArt 4"/>
          <p:cNvSpPr>
            <a:spLocks noChangeArrowheads="1" noChangeShapeType="1" noTextEdit="1"/>
          </p:cNvSpPr>
          <p:nvPr/>
        </p:nvSpPr>
        <p:spPr bwMode="auto">
          <a:xfrm>
            <a:off x="903445" y="582529"/>
            <a:ext cx="7283679" cy="13333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/>
        </p:spPr>
        <p:txBody>
          <a:bodyPr wrap="none" fromWordArt="1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A la luz </a:t>
            </a:r>
            <a:r>
              <a:rPr lang="es-PE" sz="3200" b="1" kern="10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del texto </a:t>
            </a: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de hoy,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¿qué </a:t>
            </a:r>
            <a:r>
              <a:rPr lang="es-PE" sz="3200" b="1" kern="10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has aprendido sobre </a:t>
            </a:r>
            <a:r>
              <a:rPr lang="es-PE" sz="3200" b="1" kern="10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" panose="02020603050405020304" pitchFamily="18" charset="0"/>
              </a:rPr>
              <a:t>Jesús?</a:t>
            </a:r>
          </a:p>
        </p:txBody>
      </p:sp>
    </p:spTree>
    <p:extLst>
      <p:ext uri="{BB962C8B-B14F-4D97-AF65-F5344CB8AC3E}">
        <p14:creationId xmlns:p14="http://schemas.microsoft.com/office/powerpoint/2010/main" val="39977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" y="431944"/>
            <a:ext cx="8378081" cy="6090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7157" name="WordArt 5"/>
          <p:cNvSpPr>
            <a:spLocks noChangeArrowheads="1" noChangeShapeType="1" noTextEdit="1"/>
          </p:cNvSpPr>
          <p:nvPr/>
        </p:nvSpPr>
        <p:spPr bwMode="auto">
          <a:xfrm>
            <a:off x="2952207" y="707405"/>
            <a:ext cx="5573484" cy="20066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¿Dejo que Jesús cure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 enfermedades?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¿Llevo a otros enfermos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hasta Jesús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que los sane?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ln>
                  <a:solidFill>
                    <a:srgbClr val="140A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7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" y="423599"/>
            <a:ext cx="8381565" cy="6090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8182" name="WordArt 6"/>
          <p:cNvSpPr>
            <a:spLocks noChangeArrowheads="1" noChangeShapeType="1" noTextEdit="1"/>
          </p:cNvSpPr>
          <p:nvPr/>
        </p:nvSpPr>
        <p:spPr bwMode="auto">
          <a:xfrm>
            <a:off x="1093477" y="3836062"/>
            <a:ext cx="4144692" cy="22097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200" kern="1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¿Cómo es nuestra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1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vida de oración?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1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¿Qué experiencias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1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tenemos de encuentro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1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con Dios?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PE" sz="3200" kern="10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78183" name="WordArt 7"/>
          <p:cNvSpPr>
            <a:spLocks noChangeArrowheads="1" noChangeShapeType="1" noTextEdit="1"/>
          </p:cNvSpPr>
          <p:nvPr/>
        </p:nvSpPr>
        <p:spPr bwMode="auto">
          <a:xfrm>
            <a:off x="5035639" y="3966691"/>
            <a:ext cx="2704711" cy="179492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solidFill>
                <a:srgbClr val="EFF274">
                  <a:lumMod val="40000"/>
                  <a:lumOff val="60000"/>
                </a:srgbClr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423671"/>
            <a:ext cx="8382000" cy="6081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48641" y="481582"/>
            <a:ext cx="4206240" cy="15751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24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Jesús tiene tiempo para orar, expulsar demonios, curar, anunciar el evangelio</a:t>
            </a:r>
            <a:r>
              <a:rPr lang="es-ES_tradnl" sz="24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…</a:t>
            </a:r>
            <a:endParaRPr lang="es-ES_tradnl" sz="24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_tradnl" sz="24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80308" y="4838916"/>
            <a:ext cx="6640285" cy="12222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¿</a:t>
            </a:r>
            <a:r>
              <a:rPr lang="es-PE" sz="24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en qué medida nuestra vida responde al Proyecto de Dios</a:t>
            </a:r>
            <a:r>
              <a:rPr lang="es-PE" sz="24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?, ¿</a:t>
            </a:r>
            <a:r>
              <a:rPr lang="es-PE" sz="24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qué dedicas el tiempo de tu jornada?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4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4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4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" y="441959"/>
            <a:ext cx="8398981" cy="6072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2499360" y="3099823"/>
            <a:ext cx="6130834" cy="30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El Reino se iba manifestando en cada paso que daba Jesús.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¿Qué signos del Reino descubrimos hoy en nuestro camino que animen nuestra esperanza?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ES_tradnl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édicos y enfermeras orando en un hospital de Brasil para que acabe la  pandemia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466" y="1321379"/>
            <a:ext cx="8327212" cy="5192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59565" y="1290089"/>
            <a:ext cx="6402567" cy="107297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Hacer </a:t>
            </a:r>
            <a:r>
              <a:rPr lang="es-ES_tradnl" sz="2400" b="1" i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silencio y orar para comprender la voluntad de Dios. Escuchar su voz,  intimar con Él.</a:t>
            </a:r>
            <a:r>
              <a:rPr lang="es-ES_tradnl" sz="24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                             </a:t>
            </a:r>
            <a:endParaRPr lang="es-ES_tradnl" sz="2400" b="1" i="1" dirty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1738" y="4859449"/>
            <a:ext cx="7990741" cy="18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EFF274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  </a:t>
            </a:r>
            <a:endParaRPr lang="es-ES" sz="2800" b="1" i="1" dirty="0">
              <a:solidFill>
                <a:srgbClr val="EFF274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901738" y="5354567"/>
            <a:ext cx="7422278" cy="9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s-ES_tradnl" sz="2000" i="1" kern="0" dirty="0">
              <a:solidFill>
                <a:srgbClr val="EFF274">
                  <a:lumMod val="40000"/>
                  <a:lumOff val="6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4" y="441243"/>
            <a:ext cx="8383944" cy="9031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7"/>
          <p:cNvSpPr/>
          <p:nvPr/>
        </p:nvSpPr>
        <p:spPr>
          <a:xfrm>
            <a:off x="673981" y="618238"/>
            <a:ext cx="803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ORATIO 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8465" y="1393699"/>
            <a:ext cx="19078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_tradnl" sz="2400" i="1" u="sng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400" i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647040" y="3840764"/>
            <a:ext cx="8015092" cy="25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i="1" kern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Que nuestras manos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i="1" kern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sean las suyas que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i="1" kern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cuidan al enfermo;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i="1" kern="0" dirty="0" smtClean="0">
                <a:solidFill>
                  <a:srgbClr val="EFF274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</a:rPr>
              <a:t>que nuestro corazón sea el suyo que ame al enemigo; que nuestra voz sea su Palabra encarnada que anuncia vida, salvación, esperanza, paz… a todos sus hijos e hijas.</a:t>
            </a:r>
            <a:endParaRPr lang="es-ES" sz="2400" b="1" i="1" kern="0" dirty="0" smtClean="0">
              <a:solidFill>
                <a:srgbClr val="EFF274">
                  <a:lumMod val="40000"/>
                  <a:lumOff val="6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" sz="2400" b="1" i="1" kern="0" dirty="0" smtClean="0">
              <a:solidFill>
                <a:srgbClr val="EFF274">
                  <a:lumMod val="40000"/>
                  <a:lumOff val="6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" sz="2400" b="1" i="1" kern="0" dirty="0" smtClean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dir="18900000" algn="bl" rotWithShape="0">
                  <a:prstClr val="black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_tradnl" sz="2400" b="1" i="1" kern="0" dirty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dir="18900000" algn="b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6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15"/>
                            </p:stCondLst>
                            <p:childTnLst>
                              <p:par>
                                <p:cTn id="18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65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/>
      <p:bldP spid="12" grpId="0"/>
      <p:bldP spid="1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" y="440889"/>
            <a:ext cx="8345444" cy="6064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5537" y="440889"/>
            <a:ext cx="8293459" cy="60016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s-ES_tradnl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itchFamily="34" charset="0"/>
                <a:ea typeface="Times New Roman" pitchFamily="18" charset="0"/>
                <a:cs typeface="Arial" charset="0"/>
              </a:rPr>
              <a:t>Luego de un tiempo de oración personal, compartimos en grupo nuestra oración </a:t>
            </a: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ES_tradnl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PE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s-PE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s-PE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itchFamily="34" charset="0"/>
                <a:ea typeface="Times New Roman" pitchFamily="18" charset="0"/>
                <a:cs typeface="Arial" charset="0"/>
              </a:rPr>
              <a:t>En </a:t>
            </a:r>
            <a:r>
              <a:rPr lang="es-PE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itchFamily="34" charset="0"/>
                <a:ea typeface="Times New Roman" pitchFamily="18" charset="0"/>
                <a:cs typeface="Arial" charset="0"/>
              </a:rPr>
              <a:t>la mano de cartulina escribir qué es lo que hoy podemos hacer ante esas situaciones de enfermedad y dolor.</a:t>
            </a:r>
            <a:endParaRPr lang="es-ES_tradnl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kton Pro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8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on li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7" y="415555"/>
            <a:ext cx="8329453" cy="61158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88868" y="5862015"/>
            <a:ext cx="6677757" cy="584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</a:t>
            </a:r>
            <a:r>
              <a:rPr lang="es-ES_tradnl" sz="32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 Señor sostiene a los humildes.</a:t>
            </a:r>
            <a:endParaRPr lang="es-ES_tradnl" sz="2800" b="1" i="1" dirty="0">
              <a:solidFill>
                <a:srgbClr val="EFF274">
                  <a:lumMod val="20000"/>
                  <a:lumOff val="80000"/>
                </a:srgbClr>
              </a:solidFill>
              <a:latin typeface="Comic Sans MS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3033" y="54848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 146 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511326" y="3641403"/>
            <a:ext cx="8190994" cy="167082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" sz="2800" b="1" i="1" kern="0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Alaben al  Señor, que la música es buena; nuestro Dios merece una alabanza armoniosa. El Señor reconstruye Jerusalén, reúne a los deportados de Israel.</a:t>
            </a:r>
            <a:endParaRPr lang="es-ES_tradnl" sz="2800" b="1" i="1" kern="0" dirty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77" y="445879"/>
            <a:ext cx="8325397" cy="6085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577" y="5409095"/>
            <a:ext cx="7530515" cy="64633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</a:t>
            </a:r>
            <a:r>
              <a:rPr lang="es-ES_tradnl" sz="36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 Señor sostiene a los humildes.</a:t>
            </a:r>
            <a:endParaRPr lang="es-ES_tradnl" sz="3200" b="1" i="1" dirty="0">
              <a:solidFill>
                <a:srgbClr val="EFF274">
                  <a:lumMod val="20000"/>
                  <a:lumOff val="80000"/>
                </a:srgbClr>
              </a:solidFill>
              <a:latin typeface="Comic Sans MS" pitchFamily="66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452779" y="689196"/>
            <a:ext cx="4606902" cy="321224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s-ES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Él sana los corazones destrozados, venda sus heridas. Cuenta el número de las estrellas,  a cada una la </a:t>
            </a:r>
            <a:r>
              <a:rPr lang="es-ES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llama </a:t>
            </a:r>
            <a:r>
              <a:rPr lang="es-ES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por su nombre.</a:t>
            </a:r>
            <a:endParaRPr lang="es-ES_tradnl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s-ES_tradnl" b="1" i="1" kern="0" dirty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" y="410515"/>
            <a:ext cx="8384558" cy="611269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7170" y="5976844"/>
            <a:ext cx="7579017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Cantos sugeridos: </a:t>
            </a:r>
            <a:r>
              <a:rPr lang="es-PE" sz="2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itchFamily="34" charset="0"/>
              </a:rPr>
              <a:t>Con nosotros está y no le conocemos.</a:t>
            </a:r>
            <a:endParaRPr lang="es-ES_tradnl" sz="2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0214" y="1124465"/>
            <a:ext cx="5475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1600" b="1" dirty="0">
              <a:solidFill>
                <a:srgbClr val="EFF274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 CuadroTexto"/>
          <p:cNvSpPr txBox="1"/>
          <p:nvPr/>
        </p:nvSpPr>
        <p:spPr>
          <a:xfrm>
            <a:off x="337088" y="339635"/>
            <a:ext cx="8519527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</a:t>
            </a:r>
            <a:r>
              <a:rPr lang="es-ES" sz="24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de diversas enfermedades y dolencias de hoy, botiquín, al centro de todo una vela grande. </a:t>
            </a:r>
            <a:endParaRPr lang="es-ES" sz="24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</a:t>
            </a:r>
            <a:r>
              <a:rPr lang="es-ES" sz="24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mano de cartulina para cada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</a:t>
            </a:r>
            <a:endParaRPr lang="es-ES" sz="24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6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ía 10: El bautismo de Jesús - Podca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452845"/>
            <a:ext cx="8345707" cy="6078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05516" y="5836550"/>
            <a:ext cx="7152223" cy="584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</a:t>
            </a:r>
            <a:r>
              <a:rPr lang="es-ES_tradnl" sz="32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 Señor sostiene a los humildes.</a:t>
            </a:r>
            <a:endParaRPr lang="es-ES_tradnl" sz="2800" b="1" i="1" dirty="0">
              <a:solidFill>
                <a:srgbClr val="EFF274">
                  <a:lumMod val="20000"/>
                  <a:lumOff val="8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923041" y="3188556"/>
            <a:ext cx="7376227" cy="1949501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s-E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Nuestro Señor es grande y poderoso, su sabiduría no tiene medida. </a:t>
            </a:r>
            <a:r>
              <a:rPr lang="es-E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El </a:t>
            </a:r>
            <a:r>
              <a:rPr lang="es-ES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 sostiene a los humildes, humilla hasta el polvo a los malvados</a:t>
            </a:r>
            <a:r>
              <a:rPr lang="es-ES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es-ES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185431"/>
            <a:ext cx="8354628" cy="5319872"/>
          </a:xfrm>
          <a:prstGeom prst="rect">
            <a:avLst/>
          </a:prstGeom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59378" y="3595039"/>
            <a:ext cx="7186247" cy="2279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Cuando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sirvan a los pobres de esta forma, serán verdaderas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Hijas de la Caridad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esto es, hijas de Dios,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imitarán a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Jesucristo; porque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hermanas mías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¿cómo servía él a los pobres?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Les servía corporal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espiritualmente, iba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de una parte para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otra, curaba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a los enfermos, y les daba el dinero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que tenía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, y los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instruía en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su salvación. ¡Qué felicidad, hijas mías, que Dios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les haya escogido   para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continuar el ejercicio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su Hijo en la tierra! </a:t>
            </a:r>
            <a:r>
              <a:rPr lang="es-PE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San Vicente (IX,73)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sz="2000" b="1" dirty="0">
              <a:solidFill>
                <a:srgbClr val="FFFFFF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2009" y="1157555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i="1" u="sng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endParaRPr lang="en-US" sz="2000" b="1" dirty="0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1291761" y="1480939"/>
            <a:ext cx="6685290" cy="546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s-ES_tradnl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San </a:t>
            </a:r>
            <a:r>
              <a:rPr lang="es-ES_tradnl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Vicente anima a las hijas de la </a:t>
            </a:r>
            <a:r>
              <a:rPr lang="es-ES_tradnl" sz="2000" b="1" i="1" dirty="0" smtClean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Caridad a                     valorar su vocación </a:t>
            </a:r>
            <a:r>
              <a:rPr lang="es-ES_tradnl" sz="2000" b="1" i="1" dirty="0">
                <a:solidFill>
                  <a:srgbClr val="FFFFFF"/>
                </a:solidFill>
                <a:effectLst>
                  <a:outerShdw blurRad="50800" dist="635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tan especial: </a:t>
            </a:r>
            <a:endParaRPr lang="es-ES_tradnl" sz="2000" b="1" i="1" dirty="0" smtClean="0">
              <a:solidFill>
                <a:srgbClr val="FFFFFF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53096" y="2177138"/>
            <a:ext cx="6910935" cy="1191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En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efecto, no sería hacer lo bastante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por Dios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y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         por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el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prójimo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darles alimento y remedio a los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pobres enfermos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si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no se les ayudase según los designios de Dios en 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el servicio </a:t>
            </a:r>
            <a:r>
              <a:rPr lang="es-ES_tradnl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espiritual que les debemos</a:t>
            </a:r>
            <a:r>
              <a:rPr lang="es-ES_tradnl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 </a:t>
            </a:r>
            <a:endParaRPr lang="es-PE" sz="2000" b="1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es-PE" sz="2000" b="1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es-ES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26870" y="2835275"/>
            <a:ext cx="5720150" cy="22518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  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3648" y="332656"/>
            <a:ext cx="74168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i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i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 </a:t>
            </a:r>
            <a:endParaRPr lang="es-ES" sz="2800" b="1" i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98768" y="2177138"/>
            <a:ext cx="3711903" cy="2021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59378" y="4877836"/>
            <a:ext cx="7655134" cy="1302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effectLst>
                <a:outerShdw blurRad="50800" dist="635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1" y="424215"/>
            <a:ext cx="8318811" cy="74042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21151" y="512667"/>
            <a:ext cx="758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CONTEMPLATIO ¿Qué me lleva a hacer el texto?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5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0"/>
                            </p:stCondLst>
                            <p:childTnLst>
                              <p:par>
                                <p:cTn id="1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4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9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9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5658" grpId="0"/>
      <p:bldP spid="15" grpId="0"/>
      <p:bldP spid="9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" y="450233"/>
            <a:ext cx="8371550" cy="6089903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707" y="783008"/>
            <a:ext cx="6560823" cy="19637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De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 misma manera, a los misioneros les recuerda que Jesús evangelizó de palabra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           de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obra: “…de modo que, si hay algunos entre nosotros que crean que están en la Misión para evangelizar a los pobres y no para cuidarlos,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para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remediar sus necesidades espirituales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no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las</a:t>
            </a:r>
            <a:endParaRPr lang="es-ES" sz="2000" b="1" i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8489" y="3079519"/>
            <a:ext cx="5400482" cy="27493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temporales, les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diré que tenemos que asistirles y hacer que les asistan de todas las maneras, nosotros y los demás. </a:t>
            </a:r>
            <a:r>
              <a:rPr lang="es-ES_tradnl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Hacer esto es evangelizar de palabra y de obra; es lo más perfecto;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y es lo que nuestro Señor practicó y tienen que practicar los que lo representan en la tierra”   </a:t>
            </a:r>
            <a:endParaRPr lang="es-PE" sz="2000" b="1" i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San Vicente de Paul (XI, 393)</a:t>
            </a:r>
            <a:r>
              <a:rPr lang="es-ES_tradnl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sz="2000" b="1" i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804540" y="-10361"/>
            <a:ext cx="8231684" cy="1340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EFF274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502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2 organizaciones denuncian dramática situación del personal de la salud  frente a la pandemia - El Me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573224"/>
            <a:ext cx="8238308" cy="54531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366593" y="440670"/>
            <a:ext cx="8298436" cy="198902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PE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Dialogar en nuestras comunidades, grupos, </a:t>
            </a:r>
            <a:endParaRPr lang="es-ES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84158" y="4921230"/>
            <a:ext cx="8298436" cy="148827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familia, sobre las enfermedades que hoy existen en nuestros ambientes y qué podemos hacer para remediarlas.</a:t>
            </a:r>
            <a:endParaRPr lang="es-ES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42/92/dd/4292ddf07722ca33a1ff8d63d8f816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7" y="437683"/>
            <a:ext cx="8307836" cy="60676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239627" y="799340"/>
            <a:ext cx="8399276" cy="23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ES_tradn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</a:t>
            </a:r>
            <a:r>
              <a:rPr lang="es-ES_tradnl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 alabamos, Padre, porque Jesús pasó haciendo el bien y curando a los oprimidos por la enfermedad.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 cargó con nuestras dolencias, </a:t>
            </a:r>
            <a:r>
              <a:rPr lang="es-PE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sanándonos </a:t>
            </a:r>
            <a:r>
              <a:rPr lang="es-PE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 su dolor</a:t>
            </a:r>
            <a:r>
              <a:rPr lang="es-PE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con sus milagros en favor de los pobres y enfermos inauguró la esperada salvación del reino de Dios para el hombre que tú amas con ternura de </a:t>
            </a:r>
            <a:r>
              <a:rPr lang="es-PE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Padre</a:t>
            </a:r>
            <a:r>
              <a:rPr lang="es-PE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PE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0587" y="304658"/>
            <a:ext cx="2446504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 pitchFamily="66" charset="0"/>
              </a:rPr>
              <a:t>Oración final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587" y="4975541"/>
            <a:ext cx="8003036" cy="11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b="1" i="1" dirty="0" smtClean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Concédenos</a:t>
            </a:r>
            <a:r>
              <a:rPr lang="es-PE" sz="2800" b="1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, Padre, imitar la madurez de su diálogo contigo, la profundidad de su oración y la generosidad de su entrega. Amén.</a:t>
            </a:r>
          </a:p>
          <a:p>
            <a:pPr algn="ctr" fontAlgn="base">
              <a:spcAft>
                <a:spcPct val="0"/>
              </a:spcAft>
            </a:pPr>
            <a:endParaRPr lang="es-PE" sz="2800" b="1" i="1" dirty="0" smtClean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800" b="1" i="1" dirty="0" smtClean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 fontAlgn="base">
              <a:spcAft>
                <a:spcPct val="0"/>
              </a:spcAft>
            </a:pPr>
            <a:endParaRPr lang="es-ES_tradnl" sz="2800" b="1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ACIÓN POR LOS ENFERMOS EN LA XXIX JORNADA MUNDIAL DEL ENFERMO 2021. –  Diócesis de Querétar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997" y="456881"/>
            <a:ext cx="8326573" cy="60222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presiones de Lourdes con literatura de por medio - Pedro de Tena -  Libertad Digital - Cultu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0" y="409303"/>
            <a:ext cx="8333746" cy="60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4337050" y="13620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" sz="36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22343" y="6424458"/>
            <a:ext cx="4710942" cy="400110"/>
          </a:xfrm>
          <a:prstGeom prst="rect">
            <a:avLst/>
          </a:prstGeom>
          <a:solidFill>
            <a:srgbClr val="90DB1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1E0F00"/>
                </a:solidFill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1E0F00"/>
                </a:solidFill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1E0F00"/>
                </a:solidFill>
                <a:latin typeface="Poor Richard" pitchFamily="18" charset="0"/>
              </a:rPr>
              <a:t> Divina:    Padre César Chávez  Alva (Chuno) </a:t>
            </a:r>
            <a:r>
              <a:rPr lang="es-PE" sz="1000" dirty="0" err="1">
                <a:solidFill>
                  <a:srgbClr val="1E0F00"/>
                </a:solidFill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1E0F00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1E0F00"/>
                </a:solidFill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1E0F00"/>
                </a:solidFill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1E0F00"/>
                </a:solidFill>
                <a:latin typeface="Poor Richard" pitchFamily="18" charset="0"/>
              </a:rPr>
              <a:t> Point :  Sor Pilar Caycho Vela  - Hija de la Caridad de San Vicente de </a:t>
            </a:r>
            <a:r>
              <a:rPr lang="es-PE" sz="1000" dirty="0" smtClean="0">
                <a:solidFill>
                  <a:srgbClr val="1E0F00"/>
                </a:solidFill>
                <a:latin typeface="Poor Richard" pitchFamily="18" charset="0"/>
              </a:rPr>
              <a:t>Paúl</a:t>
            </a:r>
            <a:endParaRPr lang="es-PE" sz="1000" dirty="0">
              <a:solidFill>
                <a:srgbClr val="1E0F00"/>
              </a:solidFill>
              <a:latin typeface="Poor Richard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" y="4036036"/>
            <a:ext cx="2489432" cy="19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05306" y="6182731"/>
            <a:ext cx="34515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dirty="0">
                <a:solidFill>
                  <a:srgbClr val="2B957C"/>
                </a:solidFill>
              </a:rPr>
              <a:t>Hijas de la Caridad-Padres Vicentinos-PERÚ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2782" r="12684"/>
          <a:stretch/>
        </p:blipFill>
        <p:spPr>
          <a:xfrm>
            <a:off x="374469" y="427209"/>
            <a:ext cx="8332386" cy="608680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Rectángulo 10"/>
          <p:cNvSpPr/>
          <p:nvPr/>
        </p:nvSpPr>
        <p:spPr>
          <a:xfrm>
            <a:off x="387039" y="535031"/>
            <a:ext cx="8319816" cy="5847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s-PE" sz="22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AMBIENTACIÓN: La vida humana es el gran regalo de Dios para todos, y ésta se va construyendo en el servicio a las personas, en la entrega a las causas nobles que ayudan a otros a vivir con dignidad. </a:t>
            </a:r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200" i="1" dirty="0"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2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nosotros, el sentido de la vida ha de ser el anuncio del Evangelio, un anuncio con palabras, pero sobre todo con hechos, </a:t>
            </a:r>
            <a:r>
              <a:rPr lang="es-PE" sz="2200" i="1" dirty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prácticas liberadoras, cercanas y solidarias, que sean expresión del gran amor de nuestro Dios</a:t>
            </a:r>
            <a:r>
              <a:rPr lang="es-PE" sz="2200" i="1" dirty="0" smtClean="0"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200" b="1" i="1" dirty="0">
              <a:ln w="10160">
                <a:solidFill>
                  <a:srgbClr val="CAB8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32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d6/96/96/d69696eee153fc4759b270e12414f4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4" y="426851"/>
            <a:ext cx="8379920" cy="6075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468092" y="464299"/>
            <a:ext cx="222535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1. Oración inicial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157592" y="1049910"/>
            <a:ext cx="3580149" cy="420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	Señor, tu Palabra,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que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todo lo sostiene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 y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crea, y es siempre nueva cada día, es la que cura las heridas y males del alma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 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Acércate a nosotros y extiende tu mano fuerte, para que podamos dejarnos levantar, podamos resucitar y comenzar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              a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ser tus discípulos, tus siervos.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7808" y="3922154"/>
            <a:ext cx="7772400" cy="1944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CC"/>
                </a:solidFill>
                <a:effectLst>
                  <a:glow rad="101600">
                    <a:srgbClr val="000800">
                      <a:alpha val="60000"/>
                    </a:srgbClr>
                  </a:glow>
                </a:effectLst>
                <a:latin typeface="Tekton Pro" pitchFamily="34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24302" y="1587165"/>
            <a:ext cx="3020452" cy="31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Llévanos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contigo, en el silencio, en el desierto florido de tu compañía y allí enséñanos a rezar,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con tu voz, con tu palabra para que también nosotros lleguemos a ser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                                anunciadores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del Reino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.</a:t>
            </a:r>
            <a:endParaRPr lang="es-PE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4834" y="5511862"/>
            <a:ext cx="8379920" cy="99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Manda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ahora sobre nosotros tu Espíritu con abundancia para que te escuchemos con todo el corazón y con toda el alma. Amén. </a:t>
            </a:r>
            <a:endParaRPr lang="es-ES_tradnl" sz="24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58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675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ca/31/17/ca31174b3964dca73bf78293d8394a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75" y="1186781"/>
            <a:ext cx="8282482" cy="53359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3" y="395066"/>
            <a:ext cx="8371154" cy="797069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8674" y="2456753"/>
            <a:ext cx="2616160" cy="3444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Jesús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entra en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               la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historia de las personas para que tengan vida plena, para liberarla de los yugos que la esclavizan</a:t>
            </a:r>
            <a:r>
              <a:rPr lang="es-CO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: la enfermedad, los malos espíritus</a:t>
            </a:r>
            <a:r>
              <a:rPr lang="es-CO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…</a:t>
            </a:r>
            <a:endParaRPr lang="es-ES" sz="2400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05988" y="3356992"/>
            <a:ext cx="4144880" cy="2880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0D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7942" y="523282"/>
            <a:ext cx="76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LECTIO: ¿Qué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dice el texto? 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Marcos 1, 29 - 39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7942" y="1467786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Script MT Bold" pitchFamily="66" charset="0"/>
              </a:rPr>
              <a:t>Motivación: </a:t>
            </a:r>
            <a:endParaRPr lang="en-US" sz="32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86994" y="2663047"/>
            <a:ext cx="2804162" cy="3238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Nadie </a:t>
            </a:r>
            <a:r>
              <a:rPr lang="es-PE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queda excluido. Jesús cumple la </a:t>
            </a:r>
            <a:r>
              <a:rPr lang="es-PE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 voluntad </a:t>
            </a:r>
            <a:r>
              <a:rPr lang="es-PE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del Padre, que quiere, que la salvación llegue a todos los rincones de la tierra. </a:t>
            </a:r>
            <a:endParaRPr lang="es-ES" sz="2400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26452" y="5749947"/>
            <a:ext cx="3058924" cy="5559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Escuchemos</a:t>
            </a:r>
            <a:r>
              <a:rPr lang="es-PE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: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es-ES" sz="2400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7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75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guir a Jesús desde lo cotidiano - Podca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52" y="441590"/>
            <a:ext cx="8330928" cy="6081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822283" y="4402850"/>
            <a:ext cx="7267979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 dist="50800">
                    <a:prstClr val="black"/>
                  </a:innerShdw>
                </a:effectLst>
                <a:latin typeface="Arial Narrow" panose="020B0606020202030204" pitchFamily="34" charset="0"/>
                <a:ea typeface="Adobe Fan Heiti Std B" pitchFamily="34" charset="-128"/>
                <a:cs typeface="Times New Roman" pitchFamily="18" charset="0"/>
              </a:rPr>
              <a:t>En aquel tiempo al </a:t>
            </a:r>
            <a:r>
              <a:rPr lang="es-ES" sz="3200" b="1" i="1" dirty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 dist="50800">
                    <a:prstClr val="black"/>
                  </a:innerShdw>
                </a:effectLst>
                <a:latin typeface="Arial Narrow" panose="020B0606020202030204" pitchFamily="34" charset="0"/>
                <a:ea typeface="Adobe Fan Heiti Std B" pitchFamily="34" charset="-128"/>
                <a:cs typeface="Times New Roman" pitchFamily="18" charset="0"/>
              </a:rPr>
              <a:t>salir Jesús y sus discípulos  de la sinagoga, fue con Santiago y Juan a casa de Simón y de Andrés.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86352" y="506362"/>
            <a:ext cx="359346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 smtClean="0">
                <a:solidFill>
                  <a:srgbClr val="EFF27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San </a:t>
            </a:r>
            <a:r>
              <a:rPr lang="es-ES_tradnl" sz="2400" b="1" i="1" dirty="0">
                <a:solidFill>
                  <a:srgbClr val="EFF27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Marcos 1, 29-39</a:t>
            </a:r>
            <a:r>
              <a:rPr lang="es-ES_tradnl" sz="2400" b="1" i="1" dirty="0">
                <a:solidFill>
                  <a:srgbClr val="EFF27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3 | septiembre | 2013 | MISAL DIAR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4" y="435428"/>
            <a:ext cx="8377453" cy="6104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27762" y="4271334"/>
            <a:ext cx="803641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La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suegra de Simón estaba en cama con fiebre; se lo dijeron a Jesús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él se acercó, la tomó de la mano y la levantó. Se le pasó la fiebre  y se puso a servirles. 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910866" y="3541415"/>
            <a:ext cx="3499038" cy="52322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>
            <a:softEdge rad="3175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ús, nuestro modelo de humildad | Estudio | Biblia imagen, Fotos de jesús,  Parábolas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0" y="447005"/>
            <a:ext cx="8317865" cy="6058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08308" y="4737006"/>
            <a:ext cx="81523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Al </a:t>
            </a:r>
            <a:r>
              <a:rPr lang="es-ES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atardecer, cuando ya se había  puesto el sol, le llevaron todos los enfermos y endemoniados.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La </a:t>
            </a:r>
            <a:r>
              <a:rPr lang="es-ES" sz="32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población entera se agolpaba a la puerta. </a:t>
            </a:r>
          </a:p>
        </p:txBody>
      </p:sp>
    </p:spTree>
    <p:extLst>
      <p:ext uri="{BB962C8B-B14F-4D97-AF65-F5344CB8AC3E}">
        <p14:creationId xmlns:p14="http://schemas.microsoft.com/office/powerpoint/2010/main" val="29215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theme/theme1.xml><?xml version="1.0" encoding="utf-8"?>
<a:theme xmlns:a="http://schemas.openxmlformats.org/drawingml/2006/main" name="2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1426</Words>
  <Application>Microsoft Office PowerPoint</Application>
  <PresentationFormat>Presentación en pantalla (4:3)</PresentationFormat>
  <Paragraphs>155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7" baseType="lpstr">
      <vt:lpstr>Adobe Fan Heiti Std B</vt:lpstr>
      <vt:lpstr>Aharoni</vt:lpstr>
      <vt:lpstr>Algerian</vt:lpstr>
      <vt:lpstr>Arial</vt:lpstr>
      <vt:lpstr>Arial Black</vt:lpstr>
      <vt:lpstr>Arial Narrow</vt:lpstr>
      <vt:lpstr>Arial Rounded MT Bold</vt:lpstr>
      <vt:lpstr>Bauhaus 93</vt:lpstr>
      <vt:lpstr>Calibri</vt:lpstr>
      <vt:lpstr>Comic Sans MS</vt:lpstr>
      <vt:lpstr>Impact</vt:lpstr>
      <vt:lpstr>Poor Richard</vt:lpstr>
      <vt:lpstr>Rockwell</vt:lpstr>
      <vt:lpstr>Rockwell Extra Bold</vt:lpstr>
      <vt:lpstr>Script MT Bold</vt:lpstr>
      <vt:lpstr>Swis721 BT</vt:lpstr>
      <vt:lpstr>Tekton Pro</vt:lpstr>
      <vt:lpstr>Times</vt:lpstr>
      <vt:lpstr>Times New Roman</vt:lpstr>
      <vt:lpstr>Wingdings</vt:lpstr>
      <vt:lpstr>2_colormaster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93</cp:revision>
  <dcterms:created xsi:type="dcterms:W3CDTF">2018-01-29T00:15:56Z</dcterms:created>
  <dcterms:modified xsi:type="dcterms:W3CDTF">2021-02-01T15:14:09Z</dcterms:modified>
</cp:coreProperties>
</file>