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8CF2C-7A67-4BB2-82AB-00A522F532A7}" type="datetimeFigureOut">
              <a:rPr lang="en-US" smtClean="0"/>
              <a:t>1/11/2021</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1241B-5C32-481A-A9C5-E4F555F35784}" type="slidenum">
              <a:rPr lang="en-US" smtClean="0"/>
              <a:t>‹Nº›</a:t>
            </a:fld>
            <a:endParaRPr lang="en-US"/>
          </a:p>
        </p:txBody>
      </p:sp>
    </p:spTree>
    <p:extLst>
      <p:ext uri="{BB962C8B-B14F-4D97-AF65-F5344CB8AC3E}">
        <p14:creationId xmlns:p14="http://schemas.microsoft.com/office/powerpoint/2010/main" val="127415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40823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80858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FC841-D6BF-4CB4-AEB9-7C8700A2B3BE}"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310685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94634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2327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17792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D73E4-BE7D-4CA7-AC5E-5F10DAC502A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483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9CCAE-303C-489A-B8A7-EDB16B44438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6605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EB7B99-58C0-4591-BE7B-BE608CA439E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3370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143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334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FF41B3-AC3D-4CD0-A1F6-8BC3963BDF8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301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713547-2724-40EE-B436-C9719C43B83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335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C1945-E454-4766-A43F-1F4559AA2D8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012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6F58BE-409A-4F42-AEBC-9911CC520E5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03604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586F1E-E606-434B-BE96-EE7C216B58FB}"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805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82388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0BD496-2F9F-43E4-B3C0-6FCBD179E76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3108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9B6472-8ACA-4357-96DB-EE039765C34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603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152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143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48EE9D-3505-40B4-BA5F-ADBB29E8783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8926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E16CDD3-3A31-41E6-918E-1FD03C4E334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55346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16CDD3-3A31-41E6-918E-1FD03C4E334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88382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E16CDD3-3A31-41E6-918E-1FD03C4E334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1483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16CDD3-3A31-41E6-918E-1FD03C4E334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26010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CDD3-3A31-41E6-918E-1FD03C4E334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128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16CDD3-3A31-41E6-918E-1FD03C4E334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78610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16CDD3-3A31-41E6-918E-1FD03C4E334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52455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6CDD3-3A31-41E6-918E-1FD03C4E3342}" type="datetimeFigureOut">
              <a:rPr lang="en-US" smtClean="0"/>
              <a:t>1/11/2021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E850D-A6F0-41EF-BA7C-C06CA9783BC8}" type="slidenum">
              <a:rPr lang="en-US" smtClean="0"/>
              <a:t>‹Nº›</a:t>
            </a:fld>
            <a:endParaRPr lang="en-US"/>
          </a:p>
        </p:txBody>
      </p:sp>
    </p:spTree>
    <p:extLst>
      <p:ext uri="{BB962C8B-B14F-4D97-AF65-F5344CB8AC3E}">
        <p14:creationId xmlns:p14="http://schemas.microsoft.com/office/powerpoint/2010/main" val="46997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143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810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7239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F835CF-5FB2-47B0-BC24-E8567D24F51B}"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6207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08. Dios esta aq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7051" y="318193"/>
            <a:ext cx="8403772" cy="6187109"/>
          </a:xfrm>
          <a:prstGeom prst="rect">
            <a:avLst/>
          </a:prstGeom>
          <a:scene3d>
            <a:camera prst="orthographicFront"/>
            <a:lightRig rig="threePt" dir="t"/>
          </a:scene3d>
          <a:sp3d>
            <a:bevelT prst="convex"/>
          </a:sp3d>
        </p:spPr>
      </p:pic>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7140" y="6180667"/>
            <a:ext cx="1204928" cy="201236"/>
          </a:xfrm>
          <a:prstGeom prst="rect">
            <a:avLst/>
          </a:prstGeom>
        </p:spPr>
      </p:pic>
    </p:spTree>
    <p:extLst>
      <p:ext uri="{BB962C8B-B14F-4D97-AF65-F5344CB8AC3E}">
        <p14:creationId xmlns:p14="http://schemas.microsoft.com/office/powerpoint/2010/main" val="380152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4499" y="300446"/>
            <a:ext cx="8401158" cy="6222274"/>
          </a:xfrm>
          <a:prstGeom prst="rect">
            <a:avLst/>
          </a:prstGeom>
          <a:scene3d>
            <a:camera prst="orthographicFront"/>
            <a:lightRig rig="threePt" dir="t"/>
          </a:scene3d>
          <a:sp3d>
            <a:bevelT prst="convex"/>
          </a:sp3d>
        </p:spPr>
      </p:pic>
      <p:sp>
        <p:nvSpPr>
          <p:cNvPr id="14338" name="Rectangle 2"/>
          <p:cNvSpPr>
            <a:spLocks noChangeArrowheads="1"/>
          </p:cNvSpPr>
          <p:nvPr/>
        </p:nvSpPr>
        <p:spPr bwMode="auto">
          <a:xfrm>
            <a:off x="394499" y="300446"/>
            <a:ext cx="8401158" cy="138499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002060"/>
                  </a:outerShdw>
                </a:effectLst>
                <a:uLnTx/>
                <a:uFillTx/>
                <a:latin typeface="Elephant" panose="02020904090505020303" pitchFamily="18" charset="0"/>
                <a:ea typeface="+mn-ea"/>
                <a:cs typeface="+mn-cs"/>
              </a:rPr>
              <a:t>Entonces fueron, vieron dónde vivía y se quedaron con él aquel día; serían las cuatro de la tarde.</a:t>
            </a:r>
            <a:r>
              <a:rPr kumimoji="0" lang="es-ES" sz="28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002060"/>
                  </a:outerShdw>
                </a:effectLst>
                <a:uLnTx/>
                <a:uFillTx/>
                <a:latin typeface="Elephant" panose="02020904090505020303" pitchFamily="18" charset="0"/>
                <a:ea typeface="+mn-ea"/>
                <a:cs typeface="+mn-cs"/>
              </a:rPr>
              <a:t> </a:t>
            </a:r>
          </a:p>
        </p:txBody>
      </p:sp>
    </p:spTree>
    <p:extLst>
      <p:ext uri="{BB962C8B-B14F-4D97-AF65-F5344CB8AC3E}">
        <p14:creationId xmlns:p14="http://schemas.microsoft.com/office/powerpoint/2010/main" val="925739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8"/>
                                        </p:tgtEl>
                                        <p:attrNameLst>
                                          <p:attrName>style.visibility</p:attrName>
                                        </p:attrNameLst>
                                      </p:cBhvr>
                                      <p:to>
                                        <p:strVal val="visible"/>
                                      </p:to>
                                    </p:set>
                                    <p:anim calcmode="discrete" valueType="clr">
                                      <p:cBhvr override="childStyle">
                                        <p:cTn id="7" dur="80"/>
                                        <p:tgtEl>
                                          <p:spTgt spid="143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8"/>
                                        </p:tgtEl>
                                        <p:attrNameLst>
                                          <p:attrName>fillcolor</p:attrName>
                                        </p:attrNameLst>
                                      </p:cBhvr>
                                      <p:tavLst>
                                        <p:tav tm="0">
                                          <p:val>
                                            <p:clrVal>
                                              <a:schemeClr val="accent2"/>
                                            </p:clrVal>
                                          </p:val>
                                        </p:tav>
                                        <p:tav tm="50000">
                                          <p:val>
                                            <p:clrVal>
                                              <a:schemeClr val="hlink"/>
                                            </p:clrVal>
                                          </p:val>
                                        </p:tav>
                                      </p:tavLst>
                                    </p:anim>
                                    <p:set>
                                      <p:cBhvr>
                                        <p:cTn id="9" dur="80"/>
                                        <p:tgtEl>
                                          <p:spTgt spid="143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288" y="329183"/>
            <a:ext cx="8345424" cy="6123867"/>
          </a:xfrm>
          <a:prstGeom prst="rect">
            <a:avLst/>
          </a:prstGeom>
        </p:spPr>
      </p:pic>
      <p:sp>
        <p:nvSpPr>
          <p:cNvPr id="15362" name="Rectangle 2"/>
          <p:cNvSpPr>
            <a:spLocks noChangeArrowheads="1"/>
          </p:cNvSpPr>
          <p:nvPr/>
        </p:nvSpPr>
        <p:spPr bwMode="auto">
          <a:xfrm>
            <a:off x="4824549" y="329182"/>
            <a:ext cx="3920163" cy="2677656"/>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Andrés, hermano de Simón Pedro, era uno de los dos que oyeron a Juan y siguieron a </a:t>
            </a:r>
            <a:r>
              <a:rPr kumimoji="0" lang="es-ES" sz="2400" b="0"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Jesús,  </a:t>
            </a:r>
            <a:r>
              <a:rPr kumimoji="0" lang="es-PE"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encuentra primero a su hermano Simón y le dice</a:t>
            </a:r>
            <a:r>
              <a:rPr kumimoji="0" lang="es-PE" sz="2400" b="0"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a:t>
            </a:r>
            <a:endParaRPr kumimoji="0" lang="es-ES"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endParaRPr>
          </a:p>
        </p:txBody>
      </p:sp>
      <p:sp>
        <p:nvSpPr>
          <p:cNvPr id="5" name="Rectangle 2"/>
          <p:cNvSpPr>
            <a:spLocks noChangeArrowheads="1"/>
          </p:cNvSpPr>
          <p:nvPr/>
        </p:nvSpPr>
        <p:spPr bwMode="auto">
          <a:xfrm>
            <a:off x="6007174" y="3879897"/>
            <a:ext cx="2737538" cy="19389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400" b="0"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 </a:t>
            </a:r>
            <a:r>
              <a:rPr kumimoji="0" lang="es-PE"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“Hemos encontrado al </a:t>
            </a:r>
            <a:r>
              <a:rPr kumimoji="0" lang="es-PE" sz="2400" b="0"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Mesías                    (</a:t>
            </a:r>
            <a:r>
              <a:rPr kumimoji="0" lang="es-PE"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que </a:t>
            </a:r>
            <a:r>
              <a:rPr kumimoji="0" lang="es-PE" sz="2400" b="0"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rPr>
              <a:t>significa Cristo)”.</a:t>
            </a:r>
            <a:endParaRPr kumimoji="0" lang="es-ES" sz="24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endParaRPr>
          </a:p>
        </p:txBody>
      </p:sp>
    </p:spTree>
    <p:extLst>
      <p:ext uri="{BB962C8B-B14F-4D97-AF65-F5344CB8AC3E}">
        <p14:creationId xmlns:p14="http://schemas.microsoft.com/office/powerpoint/2010/main" val="377219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par>
                          <p:cTn id="10" fill="hold">
                            <p:stCondLst>
                              <p:cond delay="4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jesus-pedro-2000x1496 - MV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0608" y="316066"/>
            <a:ext cx="8404782" cy="616311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483" name="Rectangle 3"/>
          <p:cNvSpPr>
            <a:spLocks noChangeArrowheads="1"/>
          </p:cNvSpPr>
          <p:nvPr/>
        </p:nvSpPr>
        <p:spPr bwMode="auto">
          <a:xfrm>
            <a:off x="475508" y="419898"/>
            <a:ext cx="43959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b="0" i="0" u="none" strike="noStrike" kern="1200" cap="none" spc="0" normalizeH="0" baseline="0" noProof="0" dirty="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Y lo llevó a Jesús. </a:t>
            </a:r>
            <a:endParaRPr kumimoji="0" lang="es-ES" sz="2800" b="0"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prstClr val="black"/>
                </a:outerShdw>
              </a:effectLst>
              <a:uLnTx/>
              <a:uFillTx/>
              <a:latin typeface="Elephant" panose="02020904090505020303" pitchFamily="18" charset="0"/>
              <a:ea typeface="+mn-ea"/>
              <a:cs typeface="+mn-cs"/>
            </a:endParaRPr>
          </a:p>
        </p:txBody>
      </p:sp>
      <p:sp>
        <p:nvSpPr>
          <p:cNvPr id="6" name="Rectangle 3"/>
          <p:cNvSpPr>
            <a:spLocks noChangeArrowheads="1"/>
          </p:cNvSpPr>
          <p:nvPr/>
        </p:nvSpPr>
        <p:spPr bwMode="auto">
          <a:xfrm>
            <a:off x="360608" y="2093390"/>
            <a:ext cx="28848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ES" sz="3200" b="0" i="0" u="none" strike="noStrike" kern="1200" cap="none" spc="0" normalizeH="0" baseline="0" noProof="0" dirty="0">
              <a:ln>
                <a:noFill/>
              </a:ln>
              <a:solidFill>
                <a:srgbClr val="FFFF99"/>
              </a:solidFill>
              <a:effectLst>
                <a:outerShdw blurRad="50800" dist="63500" algn="l" rotWithShape="0">
                  <a:prstClr val="black"/>
                </a:outerShdw>
              </a:effectLst>
              <a:uLnTx/>
              <a:uFillTx/>
              <a:latin typeface="Script MT Bold" panose="03040602040607080904" pitchFamily="66" charset="0"/>
              <a:ea typeface="+mn-ea"/>
              <a:cs typeface="+mn-cs"/>
            </a:endParaRPr>
          </a:p>
        </p:txBody>
      </p:sp>
      <p:sp>
        <p:nvSpPr>
          <p:cNvPr id="8" name="Rectangle 3"/>
          <p:cNvSpPr>
            <a:spLocks noChangeArrowheads="1"/>
          </p:cNvSpPr>
          <p:nvPr/>
        </p:nvSpPr>
        <p:spPr bwMode="auto">
          <a:xfrm>
            <a:off x="475507" y="5094182"/>
            <a:ext cx="81982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b="0" i="0"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Jesús</a:t>
            </a:r>
            <a:r>
              <a:rPr kumimoji="0" lang="es-PE" sz="2800" b="0" i="0" u="none" strike="noStrike" kern="1200" cap="none" spc="0" normalizeH="0" baseline="0" noProof="0" dirty="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 mirándolo le dijo</a:t>
            </a:r>
            <a:r>
              <a:rPr kumimoji="0" lang="es-PE" sz="2800" b="0" i="0"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 </a:t>
            </a:r>
            <a:r>
              <a:rPr kumimoji="0" lang="es-ES" sz="2800" b="0" i="0"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 </a:t>
            </a:r>
            <a:r>
              <a:rPr kumimoji="0" lang="es-ES" sz="2800" b="0" i="1" u="none" strike="noStrike" kern="1200" cap="none" spc="0" normalizeH="0" baseline="0" noProof="0" dirty="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“Tú eres Simón, </a:t>
            </a:r>
            <a:r>
              <a:rPr kumimoji="0" lang="es-ES" sz="2800" b="0" i="1"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el hijo </a:t>
            </a:r>
            <a:r>
              <a:rPr kumimoji="0" lang="es-ES" sz="2800" b="0" i="1" u="none" strike="noStrike" kern="1200" cap="none" spc="0" normalizeH="0" baseline="0" noProof="0" dirty="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de Juan; tú te llamarás Cefas,” </a:t>
            </a:r>
            <a:r>
              <a:rPr kumimoji="0" lang="es-ES" sz="2800" b="0" i="1"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                         </a:t>
            </a:r>
            <a:r>
              <a:rPr kumimoji="0" lang="es-ES" sz="2400" b="0" i="1"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a:t>
            </a:r>
            <a:r>
              <a:rPr kumimoji="0" lang="es-ES" sz="2400" b="0" i="1" u="none" strike="noStrike" kern="1200" cap="none" spc="0" normalizeH="0" baseline="0" noProof="0" dirty="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que traducido significa Pedro</a:t>
            </a:r>
            <a:r>
              <a:rPr kumimoji="0" lang="es-ES" sz="2400" b="0" i="1" u="none" strike="noStrike" kern="1200" cap="none" spc="0" normalizeH="0" baseline="0" noProof="0" dirty="0" smtClean="0">
                <a:ln>
                  <a:noFill/>
                </a:ln>
                <a:solidFill>
                  <a:srgbClr val="EFF274">
                    <a:lumMod val="20000"/>
                    <a:lumOff val="80000"/>
                  </a:srgbClr>
                </a:solidFill>
                <a:effectLst>
                  <a:outerShdw blurRad="50800" dist="63500" algn="l" rotWithShape="0">
                    <a:prstClr val="black"/>
                  </a:outerShdw>
                </a:effectLst>
                <a:uLnTx/>
                <a:uFillTx/>
                <a:latin typeface="Elephant" panose="02020904090505020303" pitchFamily="18" charset="0"/>
                <a:ea typeface="+mn-ea"/>
                <a:cs typeface="+mn-cs"/>
              </a:rPr>
              <a:t>).</a:t>
            </a:r>
            <a:endParaRPr kumimoji="0" lang="es-ES" sz="2400" b="0" i="1" u="none" strike="noStrike" kern="1200" cap="none" spc="0" normalizeH="0" baseline="0" noProof="0" dirty="0">
              <a:ln>
                <a:noFill/>
              </a:ln>
              <a:solidFill>
                <a:srgbClr val="EFF274">
                  <a:lumMod val="20000"/>
                  <a:lumOff val="80000"/>
                </a:srgbClr>
              </a:solidFill>
              <a:effectLst/>
              <a:uLnTx/>
              <a:uFillTx/>
              <a:latin typeface="Elephant" panose="02020904090505020303" pitchFamily="18" charset="0"/>
              <a:ea typeface="+mn-ea"/>
              <a:cs typeface="+mn-cs"/>
            </a:endParaRPr>
          </a:p>
        </p:txBody>
      </p:sp>
    </p:spTree>
    <p:extLst>
      <p:ext uri="{BB962C8B-B14F-4D97-AF65-F5344CB8AC3E}">
        <p14:creationId xmlns:p14="http://schemas.microsoft.com/office/powerpoint/2010/main" val="3377014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20483"/>
                                        </p:tgtEl>
                                        <p:attrNameLst>
                                          <p:attrName>style.visibility</p:attrName>
                                        </p:attrNameLst>
                                      </p:cBhvr>
                                      <p:to>
                                        <p:strVal val="visible"/>
                                      </p:to>
                                    </p:set>
                                    <p:anim calcmode="discrete" valueType="clr">
                                      <p:cBhvr override="childStyle">
                                        <p:cTn id="12" dur="80"/>
                                        <p:tgtEl>
                                          <p:spTgt spid="2048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483"/>
                                        </p:tgtEl>
                                        <p:attrNameLst>
                                          <p:attrName>fillcolor</p:attrName>
                                        </p:attrNameLst>
                                      </p:cBhvr>
                                      <p:tavLst>
                                        <p:tav tm="0">
                                          <p:val>
                                            <p:clrVal>
                                              <a:schemeClr val="accent2"/>
                                            </p:clrVal>
                                          </p:val>
                                        </p:tav>
                                        <p:tav tm="50000">
                                          <p:val>
                                            <p:clrVal>
                                              <a:schemeClr val="hlink"/>
                                            </p:clrVal>
                                          </p:val>
                                        </p:tav>
                                      </p:tavLst>
                                    </p:anim>
                                    <p:set>
                                      <p:cBhvr>
                                        <p:cTn id="14" dur="80"/>
                                        <p:tgtEl>
                                          <p:spTgt spid="20483"/>
                                        </p:tgtEl>
                                        <p:attrNameLst>
                                          <p:attrName>fill.type</p:attrName>
                                        </p:attrNameLst>
                                      </p:cBhvr>
                                      <p:to>
                                        <p:strVal val="solid"/>
                                      </p:to>
                                    </p:set>
                                  </p:childTnLst>
                                </p:cTn>
                              </p:par>
                            </p:childTnLst>
                          </p:cTn>
                        </p:par>
                        <p:par>
                          <p:cTn id="15" fill="hold">
                            <p:stCondLst>
                              <p:cond delay="139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1886" y="340074"/>
            <a:ext cx="8395063" cy="6138672"/>
          </a:xfrm>
          <a:prstGeom prst="rect">
            <a:avLst/>
          </a:prstGeom>
          <a:scene3d>
            <a:camera prst="orthographicFront"/>
            <a:lightRig rig="threePt" dir="t"/>
          </a:scene3d>
          <a:sp3d>
            <a:bevelT prst="convex"/>
          </a:sp3d>
        </p:spPr>
      </p:pic>
      <p:sp>
        <p:nvSpPr>
          <p:cNvPr id="6" name="Rectangle 4"/>
          <p:cNvSpPr>
            <a:spLocks noChangeArrowheads="1"/>
          </p:cNvSpPr>
          <p:nvPr/>
        </p:nvSpPr>
        <p:spPr bwMode="auto">
          <a:xfrm>
            <a:off x="961871" y="5516884"/>
            <a:ext cx="5989657" cy="611981"/>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66"/>
              </a:solidFill>
              <a:effectLst>
                <a:glow rad="139700">
                  <a:srgbClr val="000000">
                    <a:satMod val="175000"/>
                    <a:alpha val="40000"/>
                  </a:srgbClr>
                </a:glow>
              </a:effectLst>
              <a:uLnTx/>
              <a:uFillTx/>
              <a:latin typeface="Arial Black"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66"/>
              </a:solidFill>
              <a:effectLst>
                <a:glow rad="139700">
                  <a:srgbClr val="000000">
                    <a:satMod val="175000"/>
                    <a:alpha val="40000"/>
                  </a:srgbClr>
                </a:glow>
              </a:effectLst>
              <a:uLnTx/>
              <a:uFillTx/>
              <a:latin typeface="Arial Black" pitchFamily="34" charset="0"/>
              <a:ea typeface="+mn-ea"/>
              <a:cs typeface="+mn-cs"/>
            </a:endParaRPr>
          </a:p>
        </p:txBody>
      </p:sp>
      <p:sp>
        <p:nvSpPr>
          <p:cNvPr id="321540" name="Rectangle 4"/>
          <p:cNvSpPr>
            <a:spLocks noChangeArrowheads="1"/>
          </p:cNvSpPr>
          <p:nvPr/>
        </p:nvSpPr>
        <p:spPr bwMode="auto">
          <a:xfrm>
            <a:off x="4310743" y="3090151"/>
            <a:ext cx="4294369" cy="2426733"/>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
              <a:tabLst/>
              <a:defRPr/>
            </a:pPr>
            <a:r>
              <a:rPr kumimoji="0" lang="es-ES_tradnl" sz="40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rPr>
              <a:t> ¿Qué títulos se le dan a Jesús en este pasaje? ¿Qué significan? </a:t>
            </a:r>
            <a:endParaRPr kumimoji="0" lang="es-ES" sz="40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endParaRPr>
          </a:p>
        </p:txBody>
      </p:sp>
      <p:sp>
        <p:nvSpPr>
          <p:cNvPr id="7" name="6 Rectángulo"/>
          <p:cNvSpPr/>
          <p:nvPr/>
        </p:nvSpPr>
        <p:spPr>
          <a:xfrm>
            <a:off x="4389120" y="340074"/>
            <a:ext cx="4722873" cy="144655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400" b="1" i="0" u="none" strike="noStrike" kern="1200" cap="none" spc="0" normalizeH="0" baseline="0" noProof="0" dirty="0">
                <a:ln>
                  <a:noFill/>
                </a:ln>
                <a:solidFill>
                  <a:srgbClr val="FFFFCC">
                    <a:lumMod val="75000"/>
                  </a:srgbClr>
                </a:solidFill>
                <a:effectLst>
                  <a:outerShdw blurRad="38100" dist="38100" dir="2700000" algn="tl">
                    <a:srgbClr val="000000">
                      <a:alpha val="43137"/>
                    </a:srgbClr>
                  </a:outerShdw>
                </a:effectLst>
                <a:uLnTx/>
                <a:uFillTx/>
                <a:latin typeface="Script MT Bold" pitchFamily="66" charset="0"/>
                <a:ea typeface="+mn-ea"/>
                <a:cs typeface="+mn-cs"/>
              </a:rPr>
              <a:t>Preguntas </a:t>
            </a:r>
            <a:endParaRPr kumimoji="0" lang="es-ES_tradnl" sz="4400" b="1" i="0" u="none" strike="noStrike" kern="1200" cap="none" spc="0" normalizeH="0" baseline="0" noProof="0" dirty="0" smtClean="0">
              <a:ln>
                <a:noFill/>
              </a:ln>
              <a:solidFill>
                <a:srgbClr val="FFFFCC">
                  <a:lumMod val="75000"/>
                </a:srgbClr>
              </a:solidFill>
              <a:effectLst>
                <a:outerShdw blurRad="38100" dist="38100" dir="2700000" algn="tl">
                  <a:srgbClr val="000000">
                    <a:alpha val="43137"/>
                  </a:srgbClr>
                </a:outerShdw>
              </a:effectLst>
              <a:uLnTx/>
              <a:uFillTx/>
              <a:latin typeface="Script MT Bold" pitchFamily="66"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400" b="1" i="0" u="none" strike="noStrike" kern="1200" cap="none" spc="0" normalizeH="0" baseline="0" noProof="0" dirty="0" smtClean="0">
                <a:ln>
                  <a:noFill/>
                </a:ln>
                <a:solidFill>
                  <a:srgbClr val="FFFFCC">
                    <a:lumMod val="75000"/>
                  </a:srgbClr>
                </a:solidFill>
                <a:effectLst>
                  <a:outerShdw blurRad="38100" dist="38100" dir="2700000" algn="tl">
                    <a:srgbClr val="000000">
                      <a:alpha val="43137"/>
                    </a:srgbClr>
                  </a:outerShdw>
                </a:effectLst>
                <a:uLnTx/>
                <a:uFillTx/>
                <a:latin typeface="Script MT Bold" pitchFamily="66" charset="0"/>
                <a:ea typeface="+mn-ea"/>
                <a:cs typeface="+mn-cs"/>
              </a:rPr>
              <a:t>para la </a:t>
            </a:r>
            <a:r>
              <a:rPr kumimoji="0" lang="es-ES_tradnl" sz="4400" b="1" i="0" u="none" strike="noStrike" kern="1200" cap="none" spc="0" normalizeH="0" baseline="0" noProof="0" dirty="0">
                <a:ln>
                  <a:noFill/>
                </a:ln>
                <a:solidFill>
                  <a:srgbClr val="FFFFCC">
                    <a:lumMod val="75000"/>
                  </a:srgbClr>
                </a:solidFill>
                <a:effectLst>
                  <a:outerShdw blurRad="38100" dist="38100" dir="2700000" algn="tl">
                    <a:srgbClr val="000000">
                      <a:alpha val="43137"/>
                    </a:srgbClr>
                  </a:outerShdw>
                </a:effectLst>
                <a:uLnTx/>
                <a:uFillTx/>
                <a:latin typeface="Script MT Bold" pitchFamily="66" charset="0"/>
                <a:ea typeface="+mn-ea"/>
                <a:cs typeface="+mn-cs"/>
              </a:rPr>
              <a:t>lectura:</a:t>
            </a:r>
            <a:endParaRPr kumimoji="0" lang="es-PE" sz="4400" b="0" i="0" u="none" strike="noStrike" kern="1200" cap="none" spc="0" normalizeH="0" baseline="0" noProof="0" dirty="0">
              <a:ln>
                <a:noFill/>
              </a:ln>
              <a:solidFill>
                <a:srgbClr val="FFFFCC">
                  <a:lumMod val="75000"/>
                </a:srgbClr>
              </a:solidFill>
              <a:effectLst>
                <a:outerShdw blurRad="38100" dist="38100" dir="2700000" algn="tl">
                  <a:srgbClr val="000000">
                    <a:alpha val="43137"/>
                  </a:srgbClr>
                </a:outerShdw>
              </a:effectLst>
              <a:uLnTx/>
              <a:uFillTx/>
              <a:latin typeface="Script MT Bold" pitchFamily="66" charset="0"/>
              <a:ea typeface="+mn-ea"/>
              <a:cs typeface="+mn-cs"/>
            </a:endParaRPr>
          </a:p>
        </p:txBody>
      </p:sp>
    </p:spTree>
    <p:extLst>
      <p:ext uri="{BB962C8B-B14F-4D97-AF65-F5344CB8AC3E}">
        <p14:creationId xmlns:p14="http://schemas.microsoft.com/office/powerpoint/2010/main" val="14502936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21540"/>
                                        </p:tgtEl>
                                        <p:attrNameLst>
                                          <p:attrName>style.visibility</p:attrName>
                                        </p:attrNameLst>
                                      </p:cBhvr>
                                      <p:to>
                                        <p:strVal val="visible"/>
                                      </p:to>
                                    </p:set>
                                    <p:animEffect transition="in" filter="fade">
                                      <p:cBhvr>
                                        <p:cTn id="13" dur="1000"/>
                                        <p:tgtEl>
                                          <p:spTgt spid="321540"/>
                                        </p:tgtEl>
                                      </p:cBhvr>
                                    </p:animEffect>
                                    <p:anim calcmode="lin" valueType="num">
                                      <p:cBhvr>
                                        <p:cTn id="14" dur="1000" fill="hold"/>
                                        <p:tgtEl>
                                          <p:spTgt spid="321540"/>
                                        </p:tgtEl>
                                        <p:attrNameLst>
                                          <p:attrName>ppt_x</p:attrName>
                                        </p:attrNameLst>
                                      </p:cBhvr>
                                      <p:tavLst>
                                        <p:tav tm="0">
                                          <p:val>
                                            <p:strVal val="#ppt_x-.1"/>
                                          </p:val>
                                        </p:tav>
                                        <p:tav tm="100000">
                                          <p:val>
                                            <p:strVal val="#ppt_x"/>
                                          </p:val>
                                        </p:tav>
                                      </p:tavLst>
                                    </p:anim>
                                    <p:anim calcmode="lin" valueType="num">
                                      <p:cBhvr>
                                        <p:cTn id="15" dur="1000" fill="hold"/>
                                        <p:tgtEl>
                                          <p:spTgt spid="321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15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1856" y="367298"/>
            <a:ext cx="8245019" cy="6087035"/>
          </a:xfrm>
          <a:prstGeom prst="rect">
            <a:avLst/>
          </a:prstGeom>
        </p:spPr>
      </p:pic>
      <p:sp>
        <p:nvSpPr>
          <p:cNvPr id="321541" name="Rectangle 5"/>
          <p:cNvSpPr>
            <a:spLocks noChangeArrowheads="1"/>
          </p:cNvSpPr>
          <p:nvPr/>
        </p:nvSpPr>
        <p:spPr bwMode="auto">
          <a:xfrm>
            <a:off x="401335" y="4256433"/>
            <a:ext cx="4093030" cy="1708950"/>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PE" sz="36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rPr>
              <a:t>¿</a:t>
            </a:r>
            <a:r>
              <a:rPr kumimoji="0" lang="es-PE" sz="36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rPr>
              <a:t>Qué invitación hace Jesús a los discípulos?</a:t>
            </a:r>
            <a:endParaRPr kumimoji="0" lang="es-ES" sz="36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0275483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1541"/>
                                        </p:tgtEl>
                                        <p:attrNameLst>
                                          <p:attrName>style.visibility</p:attrName>
                                        </p:attrNameLst>
                                      </p:cBhvr>
                                      <p:to>
                                        <p:strVal val="visible"/>
                                      </p:to>
                                    </p:set>
                                    <p:anim calcmode="discrete" valueType="clr">
                                      <p:cBhvr override="childStyle">
                                        <p:cTn id="7" dur="80"/>
                                        <p:tgtEl>
                                          <p:spTgt spid="3215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1541"/>
                                        </p:tgtEl>
                                        <p:attrNameLst>
                                          <p:attrName>fillcolor</p:attrName>
                                        </p:attrNameLst>
                                      </p:cBhvr>
                                      <p:tavLst>
                                        <p:tav tm="0">
                                          <p:val>
                                            <p:clrVal>
                                              <a:schemeClr val="accent2"/>
                                            </p:clrVal>
                                          </p:val>
                                        </p:tav>
                                        <p:tav tm="50000">
                                          <p:val>
                                            <p:clrVal>
                                              <a:schemeClr val="hlink"/>
                                            </p:clrVal>
                                          </p:val>
                                        </p:tav>
                                      </p:tavLst>
                                    </p:anim>
                                    <p:set>
                                      <p:cBhvr>
                                        <p:cTn id="9" dur="80"/>
                                        <p:tgtEl>
                                          <p:spTgt spid="321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4468" y="310025"/>
            <a:ext cx="8386355" cy="6186569"/>
          </a:xfrm>
          <a:prstGeom prst="rect">
            <a:avLst/>
          </a:prstGeom>
          <a:scene3d>
            <a:camera prst="orthographicFront"/>
            <a:lightRig rig="threePt" dir="t"/>
          </a:scene3d>
          <a:sp3d>
            <a:bevelT prst="convex"/>
          </a:sp3d>
        </p:spPr>
      </p:pic>
      <p:sp>
        <p:nvSpPr>
          <p:cNvPr id="321542" name="Rectangle 6"/>
          <p:cNvSpPr>
            <a:spLocks noChangeArrowheads="1"/>
          </p:cNvSpPr>
          <p:nvPr/>
        </p:nvSpPr>
        <p:spPr bwMode="auto">
          <a:xfrm>
            <a:off x="173252" y="4447457"/>
            <a:ext cx="3789148" cy="1456955"/>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
              <a:tabLst/>
              <a:defRPr/>
            </a:pPr>
            <a:r>
              <a:rPr kumimoji="0" lang="es-ES_tradnl" sz="4000" b="1" i="1" u="none" strike="noStrike" kern="1200" cap="none" spc="0" normalizeH="0" baseline="0" noProof="0" dirty="0" smtClean="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¿Cómo responden a esta llamada?  </a:t>
            </a:r>
            <a:endParaRPr kumimoji="0" lang="es-PE" sz="4000" b="1" i="1" u="none" strike="noStrike" kern="1200" cap="none" spc="0" normalizeH="0" baseline="0" noProof="0" dirty="0" smtClean="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4000" b="1" i="1" u="none" strike="noStrike" kern="1200" cap="none" spc="0" normalizeH="0" baseline="0" noProof="0" dirty="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824862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1542"/>
                                        </p:tgtEl>
                                        <p:attrNameLst>
                                          <p:attrName>style.visibility</p:attrName>
                                        </p:attrNameLst>
                                      </p:cBhvr>
                                      <p:to>
                                        <p:strVal val="visible"/>
                                      </p:to>
                                    </p:set>
                                    <p:anim calcmode="discrete" valueType="clr">
                                      <p:cBhvr override="childStyle">
                                        <p:cTn id="7" dur="80"/>
                                        <p:tgtEl>
                                          <p:spTgt spid="3215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1542"/>
                                        </p:tgtEl>
                                        <p:attrNameLst>
                                          <p:attrName>fillcolor</p:attrName>
                                        </p:attrNameLst>
                                      </p:cBhvr>
                                      <p:tavLst>
                                        <p:tav tm="0">
                                          <p:val>
                                            <p:clrVal>
                                              <a:schemeClr val="accent2"/>
                                            </p:clrVal>
                                          </p:val>
                                        </p:tav>
                                        <p:tav tm="50000">
                                          <p:val>
                                            <p:clrVal>
                                              <a:schemeClr val="hlink"/>
                                            </p:clrVal>
                                          </p:val>
                                        </p:tav>
                                      </p:tavLst>
                                    </p:anim>
                                    <p:set>
                                      <p:cBhvr>
                                        <p:cTn id="9" dur="80"/>
                                        <p:tgtEl>
                                          <p:spTgt spid="3215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4904" y="359664"/>
            <a:ext cx="8394192" cy="6138672"/>
          </a:xfrm>
          <a:prstGeom prst="rect">
            <a:avLst/>
          </a:prstGeom>
        </p:spPr>
      </p:pic>
      <p:sp>
        <p:nvSpPr>
          <p:cNvPr id="4" name="Rectangle 6"/>
          <p:cNvSpPr>
            <a:spLocks noChangeArrowheads="1"/>
          </p:cNvSpPr>
          <p:nvPr/>
        </p:nvSpPr>
        <p:spPr bwMode="auto">
          <a:xfrm>
            <a:off x="914398" y="4219274"/>
            <a:ext cx="6435636" cy="1432589"/>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lstStyle/>
          <a:p>
            <a:pPr marL="457200" marR="0" lvl="0" indent="-457200" algn="ctr"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es-ES_tradnl"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¿Cómo llama Jesús a Simón?                             ¿Qué nombre recibe</a:t>
            </a:r>
            <a:r>
              <a:rPr kumimoji="0" lang="es-ES_tradnl" sz="3600" b="1" i="1" u="none" strike="noStrike" kern="1200" cap="none" spc="0" normalizeH="0" baseline="0" noProof="0" dirty="0" smtClean="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ES_tradnl"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¿Qué significa?</a:t>
            </a:r>
            <a:endParaRPr kumimoji="0" lang="es-PE"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endParaRPr kumimoji="0" lang="es-ES"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endParaRPr kumimoji="0" lang="es-ES"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8872875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7817" y="345239"/>
            <a:ext cx="8391840" cy="6127448"/>
          </a:xfrm>
          <a:prstGeom prst="rect">
            <a:avLst/>
          </a:prstGeom>
        </p:spPr>
      </p:pic>
      <p:sp>
        <p:nvSpPr>
          <p:cNvPr id="14" name="Rectangle 6"/>
          <p:cNvSpPr>
            <a:spLocks noChangeArrowheads="1"/>
          </p:cNvSpPr>
          <p:nvPr/>
        </p:nvSpPr>
        <p:spPr bwMode="auto">
          <a:xfrm>
            <a:off x="4371703" y="1862506"/>
            <a:ext cx="4417953" cy="4403923"/>
          </a:xfrm>
          <a:prstGeom prst="rect">
            <a:avLst/>
          </a:prstGeom>
          <a:noFill/>
          <a:ln w="9525">
            <a:noFill/>
            <a:miter lim="800000"/>
            <a:headEnd/>
            <a:tailEnd/>
          </a:ln>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 </a:t>
            </a:r>
            <a:r>
              <a:rPr kumimoji="0" lang="es-PE"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Pero sólo cuando vamos tras Jesús y pasamos tiempo con Él descubrimos su auténtico </a:t>
            </a:r>
            <a:r>
              <a:rPr kumimoji="0" lang="es-PE" sz="28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rostro </a:t>
            </a:r>
            <a:r>
              <a:rPr kumimoji="0" lang="es-PE"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y </a:t>
            </a:r>
            <a:r>
              <a:rPr kumimoji="0" lang="es-PE" sz="28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               así </a:t>
            </a:r>
            <a:r>
              <a:rPr kumimoji="0" lang="es-PE"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rPr>
              <a:t>lo podemos manifestar en nuestra vida, entrando a formar parte del grupo de testigos.</a:t>
            </a:r>
          </a:p>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PE"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268048" y="1297867"/>
            <a:ext cx="4382331" cy="4310811"/>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Motivación: </a:t>
            </a:r>
            <a:r>
              <a:rPr kumimoji="0" lang="es-ES_tradnl" sz="2800" b="1" i="1" u="none" strike="noStrike" kern="1200" cap="none" spc="0" normalizeH="0" baseline="0" noProof="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Podemos </a:t>
            </a: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reflejarnos en la experiencia de los discípulos. </a:t>
            </a:r>
            <a:r>
              <a:rPr kumimoji="0" lang="es-ES_tradnl" sz="2800" b="1" i="1" u="none" strike="noStrike" kern="1200" cap="none" spc="0" normalizeH="0" baseline="0" noProof="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En </a:t>
            </a: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nuestra vida de fe hemos encontrado testigos, como Juan Bautista y Andrés, </a:t>
            </a:r>
            <a:r>
              <a:rPr kumimoji="0" lang="es-ES_tradnl" sz="2800" b="1" i="1" u="none" strike="noStrike" kern="1200" cap="none" spc="0" normalizeH="0" baseline="0" noProof="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que </a:t>
            </a: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nos </a:t>
            </a:r>
            <a:r>
              <a:rPr kumimoji="0" lang="es-ES_tradnl" sz="2800" b="1" i="1" u="none" strike="noStrike" kern="1200" cap="none" spc="0" normalizeH="0" baseline="0" noProof="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han      mostrado </a:t>
            </a: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al </a:t>
            </a:r>
            <a:r>
              <a:rPr kumimoji="0" lang="es-ES_tradnl" sz="2800" b="1" i="1" u="none" strike="noStrike" kern="1200" cap="none" spc="0" normalizeH="0" baseline="0" noProof="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Cordero de </a:t>
            </a:r>
            <a:r>
              <a:rPr kumimoji="0" lang="es-ES_tradnl" sz="2800" b="1" i="1" u="none" strike="noStrike" kern="1200" cap="none" spc="0" normalizeH="0" baseline="0" noProof="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Dios. </a:t>
            </a:r>
          </a:p>
        </p:txBody>
      </p:sp>
      <p:sp>
        <p:nvSpPr>
          <p:cNvPr id="11" name="Rectangle 7"/>
          <p:cNvSpPr>
            <a:spLocks noChangeArrowheads="1"/>
          </p:cNvSpPr>
          <p:nvPr/>
        </p:nvSpPr>
        <p:spPr bwMode="auto">
          <a:xfrm>
            <a:off x="324875" y="5181286"/>
            <a:ext cx="8305069" cy="1129362"/>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228600">
                  <a:srgbClr val="000000">
                    <a:satMod val="175000"/>
                    <a:alpha val="40000"/>
                  </a:srgbClr>
                </a:glow>
                <a:outerShdw blurRad="50800" dist="63500" algn="l" rotWithShape="0">
                  <a:prstClr val="black"/>
                </a:outerShdw>
              </a:effectLst>
              <a:uLnTx/>
              <a:uFillTx/>
              <a:latin typeface="Tekton Pro" panose="020F0603020208020904" pitchFamily="34" charset="0"/>
              <a:ea typeface="+mn-ea"/>
              <a:cs typeface="+mn-cs"/>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3091" y="345239"/>
            <a:ext cx="8376565" cy="844641"/>
          </a:xfrm>
          <a:prstGeom prst="rect">
            <a:avLst/>
          </a:prstGeom>
        </p:spPr>
      </p:pic>
      <p:sp>
        <p:nvSpPr>
          <p:cNvPr id="9" name="AutoShape 2"/>
          <p:cNvSpPr>
            <a:spLocks noChangeArrowheads="1"/>
          </p:cNvSpPr>
          <p:nvPr/>
        </p:nvSpPr>
        <p:spPr bwMode="auto">
          <a:xfrm>
            <a:off x="392109" y="419943"/>
            <a:ext cx="8188518" cy="570413"/>
          </a:xfrm>
          <a:prstGeom prst="roundRect">
            <a:avLst>
              <a:gd name="adj" fmla="val 20321"/>
            </a:avLst>
          </a:prstGeom>
          <a:noFill/>
          <a:ln w="38100">
            <a:no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MEDITATIO </a:t>
            </a:r>
            <a:r>
              <a:rPr kumimoji="0" lang="es-PE"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s-PE"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s-P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a:t>
            </a:r>
            <a:r>
              <a:rPr kumimoji="0" lang="es-PE"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 dice el texto? </a:t>
            </a:r>
            <a:endParaRPr kumimoji="0" lang="es-P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7888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8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135" y="330928"/>
            <a:ext cx="8354271" cy="6174375"/>
          </a:xfrm>
          <a:prstGeom prst="rect">
            <a:avLst/>
          </a:prstGeom>
          <a:scene3d>
            <a:camera prst="orthographicFront"/>
            <a:lightRig rig="threePt" dir="t"/>
          </a:scene3d>
          <a:sp3d>
            <a:bevelT prst="convex"/>
          </a:sp3d>
        </p:spPr>
      </p:pic>
      <p:sp>
        <p:nvSpPr>
          <p:cNvPr id="326661" name="Rectangle 5"/>
          <p:cNvSpPr>
            <a:spLocks noChangeArrowheads="1"/>
          </p:cNvSpPr>
          <p:nvPr/>
        </p:nvSpPr>
        <p:spPr bwMode="auto">
          <a:xfrm>
            <a:off x="1353887" y="2336677"/>
            <a:ext cx="6048399" cy="2323912"/>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Comparte una de tus primeras experiencias de encuentro personal con Jesús:</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¿Qué personas te hablaron de Él?,</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¿con qué rostro se te dio a conocer?, </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¿por qué lo seguiste?</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
        <p:nvSpPr>
          <p:cNvPr id="7" name="Rectangle 5"/>
          <p:cNvSpPr>
            <a:spLocks noChangeArrowheads="1"/>
          </p:cNvSpPr>
          <p:nvPr/>
        </p:nvSpPr>
        <p:spPr bwMode="auto">
          <a:xfrm>
            <a:off x="3743543" y="2141491"/>
            <a:ext cx="4032448" cy="1152128"/>
          </a:xfrm>
          <a:prstGeom prst="rect">
            <a:avLst/>
          </a:prstGeom>
          <a:noFill/>
          <a:ln w="9525">
            <a:noFill/>
            <a:miter lim="800000"/>
            <a:headEnd/>
            <a:tailEnd/>
          </a:ln>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_tradnl" sz="36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CAB8FF">
                    <a:lumMod val="10000"/>
                  </a:srgbClr>
                </a:outerShdw>
              </a:effectLst>
              <a:uLnTx/>
              <a:uFillTx/>
              <a:latin typeface="Tempus Sans ITC" panose="04020404030D07020202" pitchFamily="82" charset="0"/>
              <a:ea typeface="+mn-ea"/>
              <a:cs typeface="+mn-cs"/>
            </a:endParaRPr>
          </a:p>
        </p:txBody>
      </p:sp>
      <p:sp>
        <p:nvSpPr>
          <p:cNvPr id="4" name="Rectangle 5"/>
          <p:cNvSpPr>
            <a:spLocks noChangeArrowheads="1"/>
          </p:cNvSpPr>
          <p:nvPr/>
        </p:nvSpPr>
        <p:spPr bwMode="auto">
          <a:xfrm>
            <a:off x="3200887" y="3854096"/>
            <a:ext cx="5117759" cy="1051068"/>
          </a:xfrm>
          <a:prstGeom prst="rect">
            <a:avLst/>
          </a:prstGeom>
          <a:noFill/>
          <a:ln w="9525">
            <a:no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600" b="0" i="0"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1A0D00"/>
                  </a:outerShdw>
                </a:effectLst>
                <a:uLnTx/>
                <a:uFillTx/>
                <a:latin typeface="Tekton Pro" panose="020F0603020208020904" pitchFamily="34" charset="0"/>
                <a:ea typeface="+mn-ea"/>
                <a:cs typeface="+mn-cs"/>
              </a:rPr>
              <a:t>  </a:t>
            </a:r>
            <a:endParaRPr kumimoji="0" lang="es-ES_tradnl" sz="36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1A0D00"/>
                </a:outerShdw>
              </a:effectLst>
              <a:uLnTx/>
              <a:uFillTx/>
              <a:latin typeface="Tekton Pro" panose="020F0603020208020904" pitchFamily="34" charset="0"/>
              <a:ea typeface="+mn-ea"/>
              <a:cs typeface="+mn-cs"/>
            </a:endParaRPr>
          </a:p>
        </p:txBody>
      </p:sp>
      <p:sp>
        <p:nvSpPr>
          <p:cNvPr id="5" name="Rectangle 5"/>
          <p:cNvSpPr>
            <a:spLocks noChangeArrowheads="1"/>
          </p:cNvSpPr>
          <p:nvPr/>
        </p:nvSpPr>
        <p:spPr bwMode="auto">
          <a:xfrm>
            <a:off x="-1486100" y="5399436"/>
            <a:ext cx="6180754" cy="449196"/>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_tradnl" sz="4000" b="1" i="0" u="none" strike="noStrike" kern="1200" cap="none" spc="0" normalizeH="0" baseline="0" noProof="0" dirty="0">
              <a:ln>
                <a:noFill/>
              </a:ln>
              <a:solidFill>
                <a:srgbClr val="FFFF66"/>
              </a:solidFill>
              <a:effectLst>
                <a:glow rad="139700">
                  <a:srgbClr val="000000">
                    <a:satMod val="175000"/>
                    <a:alpha val="40000"/>
                  </a:srgbClr>
                </a:glow>
                <a:outerShdw blurRad="50800" dist="38100" dir="18900000" algn="bl" rotWithShape="0">
                  <a:srgbClr val="00004C"/>
                </a:outerShdw>
              </a:effectLst>
              <a:uLnTx/>
              <a:uFillTx/>
              <a:latin typeface="Stencil" panose="040409050D0802020404" pitchFamily="82" charset="0"/>
              <a:ea typeface="+mn-ea"/>
              <a:cs typeface="+mn-cs"/>
            </a:endParaRPr>
          </a:p>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_tradnl" sz="40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8900000" algn="bl" rotWithShape="0">
                  <a:srgbClr val="00004C"/>
                </a:outerShdw>
              </a:effectLst>
              <a:uLnTx/>
              <a:uFillTx/>
              <a:latin typeface="Stencil" panose="040409050D0802020404" pitchFamily="82" charset="0"/>
              <a:ea typeface="+mn-ea"/>
              <a:cs typeface="+mn-cs"/>
            </a:endParaRPr>
          </a:p>
        </p:txBody>
      </p:sp>
    </p:spTree>
    <p:extLst>
      <p:ext uri="{BB962C8B-B14F-4D97-AF65-F5344CB8AC3E}">
        <p14:creationId xmlns:p14="http://schemas.microsoft.com/office/powerpoint/2010/main" val="375614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288" fill="hold" grpId="0" nodeType="afterEffect">
                                  <p:stCondLst>
                                    <p:cond delay="0"/>
                                  </p:stCondLst>
                                  <p:iterate type="wd">
                                    <p:tmPct val="100000"/>
                                  </p:iterate>
                                  <p:childTnLst>
                                    <p:set>
                                      <p:cBhvr>
                                        <p:cTn id="15" dur="1" fill="hold">
                                          <p:stCondLst>
                                            <p:cond delay="0"/>
                                          </p:stCondLst>
                                        </p:cTn>
                                        <p:tgtEl>
                                          <p:spTgt spid="326661"/>
                                        </p:tgtEl>
                                        <p:attrNameLst>
                                          <p:attrName>style.visibility</p:attrName>
                                        </p:attrNameLst>
                                      </p:cBhvr>
                                      <p:to>
                                        <p:strVal val="visible"/>
                                      </p:to>
                                    </p:set>
                                    <p:anim calcmode="lin" valueType="num">
                                      <p:cBhvr>
                                        <p:cTn id="16" dur="250" fill="hold"/>
                                        <p:tgtEl>
                                          <p:spTgt spid="326661"/>
                                        </p:tgtEl>
                                        <p:attrNameLst>
                                          <p:attrName>ppt_w</p:attrName>
                                        </p:attrNameLst>
                                      </p:cBhvr>
                                      <p:tavLst>
                                        <p:tav tm="0">
                                          <p:val>
                                            <p:strVal val="4/3*#ppt_w"/>
                                          </p:val>
                                        </p:tav>
                                        <p:tav tm="100000">
                                          <p:val>
                                            <p:strVal val="#ppt_w"/>
                                          </p:val>
                                        </p:tav>
                                      </p:tavLst>
                                    </p:anim>
                                    <p:anim calcmode="lin" valueType="num">
                                      <p:cBhvr>
                                        <p:cTn id="17" dur="250" fill="hold"/>
                                        <p:tgtEl>
                                          <p:spTgt spid="32666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descr="ORACIONES PARA JÓVENES PARA LA NOCHE Y EL DÍ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996" y="314912"/>
            <a:ext cx="8424760" cy="61626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26663" name="Rectangle 7"/>
          <p:cNvSpPr>
            <a:spLocks noChangeArrowheads="1"/>
          </p:cNvSpPr>
          <p:nvPr/>
        </p:nvSpPr>
        <p:spPr bwMode="auto">
          <a:xfrm>
            <a:off x="1200740" y="655148"/>
            <a:ext cx="6231024" cy="1191069"/>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Vengan y vean. ¿Cuánto tiempo paso con Jesús? </a:t>
            </a:r>
            <a:endParaRPr kumimoji="0" lang="es-ES"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
        <p:nvSpPr>
          <p:cNvPr id="4" name="Rectangle 7"/>
          <p:cNvSpPr>
            <a:spLocks noChangeArrowheads="1"/>
          </p:cNvSpPr>
          <p:nvPr/>
        </p:nvSpPr>
        <p:spPr bwMode="auto">
          <a:xfrm>
            <a:off x="5062340" y="3861048"/>
            <a:ext cx="3744416" cy="1766761"/>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50800" dist="38100" dir="10800000" algn="r" rotWithShape="0">
                  <a:srgbClr val="C00000"/>
                </a:outerShdw>
              </a:effectLst>
              <a:uLnTx/>
              <a:uFillTx/>
              <a:latin typeface="Matura MT Script Capitals" pitchFamily="66" charset="0"/>
              <a:ea typeface="+mn-ea"/>
              <a:cs typeface="+mn-cs"/>
            </a:endParaRPr>
          </a:p>
        </p:txBody>
      </p:sp>
      <p:sp>
        <p:nvSpPr>
          <p:cNvPr id="5" name="Rectangle 7"/>
          <p:cNvSpPr>
            <a:spLocks noChangeArrowheads="1"/>
          </p:cNvSpPr>
          <p:nvPr/>
        </p:nvSpPr>
        <p:spPr bwMode="auto">
          <a:xfrm>
            <a:off x="1907704" y="5805264"/>
            <a:ext cx="7399051" cy="642942"/>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srgbClr val="C00000"/>
                </a:outerShdw>
              </a:effectLst>
              <a:uLnTx/>
              <a:uFillTx/>
              <a:latin typeface="Matura MT Script Capitals" pitchFamily="66" charset="0"/>
              <a:ea typeface="+mn-ea"/>
              <a:cs typeface="+mn-cs"/>
            </a:endParaRPr>
          </a:p>
        </p:txBody>
      </p:sp>
      <p:sp>
        <p:nvSpPr>
          <p:cNvPr id="6" name="Rectangle 7"/>
          <p:cNvSpPr>
            <a:spLocks noChangeArrowheads="1"/>
          </p:cNvSpPr>
          <p:nvPr/>
        </p:nvSpPr>
        <p:spPr bwMode="auto">
          <a:xfrm>
            <a:off x="1700739" y="341039"/>
            <a:ext cx="6400072" cy="882453"/>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2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38100" dist="38100" dir="2700000" algn="tl">
                  <a:srgbClr val="000000">
                    <a:alpha val="43137"/>
                  </a:srgbClr>
                </a:outerShdw>
              </a:effectLst>
              <a:uLnTx/>
              <a:uFillTx/>
              <a:latin typeface="Swis721 Blk BT" pitchFamily="34" charset="0"/>
              <a:ea typeface="+mn-ea"/>
              <a:cs typeface="+mn-cs"/>
            </a:endParaRPr>
          </a:p>
        </p:txBody>
      </p:sp>
      <p:sp>
        <p:nvSpPr>
          <p:cNvPr id="8" name="Rectangle 7"/>
          <p:cNvSpPr>
            <a:spLocks noChangeArrowheads="1"/>
          </p:cNvSpPr>
          <p:nvPr/>
        </p:nvSpPr>
        <p:spPr bwMode="auto">
          <a:xfrm>
            <a:off x="1601335" y="3887069"/>
            <a:ext cx="6231024" cy="2245167"/>
          </a:xfrm>
          <a:prstGeom prst="rect">
            <a:avLst/>
          </a:prstGeom>
          <a:noFill/>
          <a:ln w="9525">
            <a:noFill/>
            <a:miter lim="800000"/>
            <a:headEnd/>
            <a:tailEnd/>
          </a:ln>
        </p:spPr>
        <p:txBody>
          <a:bodyPr>
            <a:prstTxWarp prst="textInflat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36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a:t>
            </a:r>
            <a:r>
              <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Está presente en mi vida? ¿Dedico momentos para ver?</a:t>
            </a: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157132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3" presetClass="entr" presetSubtype="288" fill="hold" grpId="0" nodeType="afterEffect">
                                  <p:stCondLst>
                                    <p:cond delay="0"/>
                                  </p:stCondLst>
                                  <p:iterate type="wd">
                                    <p:tmPct val="100000"/>
                                  </p:iterate>
                                  <p:childTnLst>
                                    <p:set>
                                      <p:cBhvr>
                                        <p:cTn id="12" dur="1" fill="hold">
                                          <p:stCondLst>
                                            <p:cond delay="0"/>
                                          </p:stCondLst>
                                        </p:cTn>
                                        <p:tgtEl>
                                          <p:spTgt spid="326663"/>
                                        </p:tgtEl>
                                        <p:attrNameLst>
                                          <p:attrName>style.visibility</p:attrName>
                                        </p:attrNameLst>
                                      </p:cBhvr>
                                      <p:to>
                                        <p:strVal val="visible"/>
                                      </p:to>
                                    </p:set>
                                    <p:anim calcmode="lin" valueType="num">
                                      <p:cBhvr>
                                        <p:cTn id="13" dur="250" fill="hold"/>
                                        <p:tgtEl>
                                          <p:spTgt spid="326663"/>
                                        </p:tgtEl>
                                        <p:attrNameLst>
                                          <p:attrName>ppt_w</p:attrName>
                                        </p:attrNameLst>
                                      </p:cBhvr>
                                      <p:tavLst>
                                        <p:tav tm="0">
                                          <p:val>
                                            <p:strVal val="4/3*#ppt_w"/>
                                          </p:val>
                                        </p:tav>
                                        <p:tav tm="100000">
                                          <p:val>
                                            <p:strVal val="#ppt_w"/>
                                          </p:val>
                                        </p:tav>
                                      </p:tavLst>
                                    </p:anim>
                                    <p:anim calcmode="lin" valueType="num">
                                      <p:cBhvr>
                                        <p:cTn id="14" dur="250" fill="hold"/>
                                        <p:tgtEl>
                                          <p:spTgt spid="326663"/>
                                        </p:tgtEl>
                                        <p:attrNameLst>
                                          <p:attrName>ppt_h</p:attrName>
                                        </p:attrNameLst>
                                      </p:cBhvr>
                                      <p:tavLst>
                                        <p:tav tm="0">
                                          <p:val>
                                            <p:strVal val="4/3*#ppt_h"/>
                                          </p:val>
                                        </p:tav>
                                        <p:tav tm="100000">
                                          <p:val>
                                            <p:strVal val="#ppt_h"/>
                                          </p:val>
                                        </p:tav>
                                      </p:tavLst>
                                    </p:anim>
                                  </p:childTnLst>
                                </p:cTn>
                              </p:par>
                            </p:childTnLst>
                          </p:cTn>
                        </p:par>
                        <p:par>
                          <p:cTn id="15" fill="hold">
                            <p:stCondLst>
                              <p:cond delay="3750"/>
                            </p:stCondLst>
                            <p:childTnLst>
                              <p:par>
                                <p:cTn id="16" presetID="23" presetClass="entr" presetSubtype="288" fill="hold" grpId="0" nodeType="afterEffect">
                                  <p:stCondLst>
                                    <p:cond delay="0"/>
                                  </p:stCondLst>
                                  <p:iterate type="wd">
                                    <p:tmPct val="10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strVal val="4/3*#ppt_w"/>
                                          </p:val>
                                        </p:tav>
                                        <p:tav tm="100000">
                                          <p:val>
                                            <p:strVal val="#ppt_w"/>
                                          </p:val>
                                        </p:tav>
                                      </p:tavLst>
                                    </p:anim>
                                    <p:anim calcmode="lin" valueType="num">
                                      <p:cBhvr>
                                        <p:cTn id="19"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73304" y="329705"/>
            <a:ext cx="8370614" cy="6133848"/>
          </a:xfrm>
          <a:prstGeom prst="rect">
            <a:avLst/>
          </a:prstGeom>
          <a:scene3d>
            <a:camera prst="orthographicFront"/>
            <a:lightRig rig="threePt" dir="t"/>
          </a:scene3d>
          <a:sp3d>
            <a:bevelT prst="convex"/>
          </a:sp3d>
        </p:spPr>
      </p:pic>
      <p:pic>
        <p:nvPicPr>
          <p:cNvPr id="5" name="Picture 122" descr="lectio"/>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6818" y="322512"/>
            <a:ext cx="519714" cy="47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6 CuadroTexto"/>
          <p:cNvSpPr txBox="1"/>
          <p:nvPr/>
        </p:nvSpPr>
        <p:spPr>
          <a:xfrm>
            <a:off x="6023462" y="5949561"/>
            <a:ext cx="27025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 </a:t>
            </a:r>
            <a:r>
              <a:rPr kumimoji="0" lang="es-PE" sz="2000" b="1" i="0" u="none" strike="noStrike" kern="0" cap="none" spc="0" normalizeH="0" baseline="0" noProof="0" dirty="0" smtClean="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17 </a:t>
            </a:r>
            <a:r>
              <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de enero </a:t>
            </a:r>
            <a:r>
              <a:rPr kumimoji="0" lang="es-PE" sz="2000" b="1" i="0" u="none" strike="noStrike" kern="0" cap="none" spc="0" normalizeH="0" baseline="0" noProof="0" dirty="0" smtClean="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2021</a:t>
            </a:r>
            <a:endPar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endParaRPr>
          </a:p>
        </p:txBody>
      </p:sp>
      <p:sp>
        <p:nvSpPr>
          <p:cNvPr id="8" name="Text Box 3"/>
          <p:cNvSpPr txBox="1">
            <a:spLocks noChangeArrowheads="1"/>
          </p:cNvSpPr>
          <p:nvPr/>
        </p:nvSpPr>
        <p:spPr bwMode="auto">
          <a:xfrm>
            <a:off x="1046532" y="3509554"/>
            <a:ext cx="6189456" cy="877932"/>
          </a:xfrm>
          <a:prstGeom prst="rect">
            <a:avLst/>
          </a:prstGeom>
          <a:noFill/>
          <a:ln w="9525">
            <a:noFill/>
            <a:miter lim="800000"/>
            <a:headEnd/>
            <a:tailEnd/>
          </a:ln>
          <a:effectLst/>
        </p:spPr>
        <p:txBody>
          <a:bodyPr wrap="none">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1430">
                  <a:solidFill>
                    <a:srgbClr val="003300"/>
                  </a:solidFill>
                </a:ln>
                <a:solidFill>
                  <a:srgbClr val="EFF274">
                    <a:lumMod val="20000"/>
                    <a:lumOff val="80000"/>
                  </a:srgbClr>
                </a:solidFill>
                <a:effectLst>
                  <a:outerShdw blurRad="50800" dist="63500" dir="18900000" algn="bl" rotWithShape="0">
                    <a:srgbClr val="A50021"/>
                  </a:outerShdw>
                </a:effectLst>
                <a:uLnTx/>
                <a:uFillTx/>
                <a:latin typeface="Rockwell" panose="02060603020205020403" pitchFamily="18" charset="0"/>
                <a:ea typeface="+mn-ea"/>
                <a:cs typeface="Segoe UI Semibold" panose="020B0702040204020203" pitchFamily="34" charset="0"/>
              </a:rPr>
              <a:t>VENGAN  Y LO VERÁN</a:t>
            </a:r>
            <a:endParaRPr kumimoji="0" lang="es-ES" sz="3600" b="1" i="0" u="none" strike="noStrike" kern="1200" cap="none" spc="0" normalizeH="0" baseline="0" noProof="0" dirty="0">
              <a:ln w="11430">
                <a:solidFill>
                  <a:srgbClr val="003300"/>
                </a:solidFill>
              </a:ln>
              <a:solidFill>
                <a:srgbClr val="EFF274">
                  <a:lumMod val="20000"/>
                  <a:lumOff val="80000"/>
                </a:srgbClr>
              </a:solidFill>
              <a:effectLst>
                <a:outerShdw blurRad="50800" dist="63500" dir="18900000" algn="bl" rotWithShape="0">
                  <a:srgbClr val="A50021"/>
                </a:outerShdw>
              </a:effectLst>
              <a:uLnTx/>
              <a:uFillTx/>
              <a:latin typeface="Rockwell" panose="02060603020205020403" pitchFamily="18" charset="0"/>
              <a:ea typeface="+mn-ea"/>
              <a:cs typeface="Segoe UI Semibold" panose="020B0702040204020203" pitchFamily="34" charset="0"/>
            </a:endParaRPr>
          </a:p>
        </p:txBody>
      </p:sp>
      <p:sp>
        <p:nvSpPr>
          <p:cNvPr id="6" name="Text Box 4"/>
          <p:cNvSpPr txBox="1">
            <a:spLocks noChangeArrowheads="1"/>
          </p:cNvSpPr>
          <p:nvPr/>
        </p:nvSpPr>
        <p:spPr bwMode="auto">
          <a:xfrm>
            <a:off x="5241860" y="335689"/>
            <a:ext cx="3590933" cy="46166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err="1">
                <a:ln>
                  <a:noFill/>
                </a:ln>
                <a:solidFill>
                  <a:srgbClr val="EFF274">
                    <a:lumMod val="20000"/>
                    <a:lumOff val="80000"/>
                  </a:srgbClr>
                </a:solidFill>
                <a:effectLst>
                  <a:outerShdw blurRad="50800" dist="38100" algn="l" rotWithShape="0">
                    <a:prstClr val="black"/>
                  </a:outerShdw>
                </a:effectLst>
                <a:uLnTx/>
                <a:uFillTx/>
                <a:latin typeface="Comic Sans MS" pitchFamily="66" charset="0"/>
                <a:ea typeface="+mn-ea"/>
                <a:cs typeface="Times New Roman" pitchFamily="18" charset="0"/>
              </a:rPr>
              <a:t>S.Juan</a:t>
            </a:r>
            <a:r>
              <a:rPr kumimoji="0" lang="es-ES" sz="2400" b="1" i="0" u="none" strike="noStrike" kern="1200" cap="none" spc="0" normalizeH="0" baseline="0" noProof="0" dirty="0">
                <a:ln>
                  <a:noFill/>
                </a:ln>
                <a:solidFill>
                  <a:srgbClr val="EFF274">
                    <a:lumMod val="20000"/>
                    <a:lumOff val="80000"/>
                  </a:srgbClr>
                </a:solidFill>
                <a:effectLst>
                  <a:outerShdw blurRad="50800" dist="38100" algn="l" rotWithShape="0">
                    <a:prstClr val="black"/>
                  </a:outerShdw>
                </a:effectLst>
                <a:uLnTx/>
                <a:uFillTx/>
                <a:latin typeface="Comic Sans MS" pitchFamily="66" charset="0"/>
                <a:ea typeface="+mn-ea"/>
                <a:cs typeface="Times New Roman" pitchFamily="18" charset="0"/>
              </a:rPr>
              <a:t> 1, 35-42. </a:t>
            </a:r>
          </a:p>
        </p:txBody>
      </p:sp>
      <p:grpSp>
        <p:nvGrpSpPr>
          <p:cNvPr id="2" name="Group 116"/>
          <p:cNvGrpSpPr>
            <a:grpSpLocks/>
          </p:cNvGrpSpPr>
          <p:nvPr/>
        </p:nvGrpSpPr>
        <p:grpSpPr bwMode="auto">
          <a:xfrm>
            <a:off x="400445" y="338701"/>
            <a:ext cx="3422618" cy="585821"/>
            <a:chOff x="2903" y="620"/>
            <a:chExt cx="5273" cy="990"/>
          </a:xfrm>
        </p:grpSpPr>
        <p:sp>
          <p:nvSpPr>
            <p:cNvPr id="3" name="Rectangle 32"/>
            <p:cNvSpPr>
              <a:spLocks noChangeArrowheads="1"/>
            </p:cNvSpPr>
            <p:nvPr/>
          </p:nvSpPr>
          <p:spPr bwMode="auto">
            <a:xfrm>
              <a:off x="2903" y="620"/>
              <a:ext cx="5273" cy="990"/>
            </a:xfrm>
            <a:prstGeom prst="rect">
              <a:avLst/>
            </a:prstGeom>
            <a:solidFill>
              <a:srgbClr val="00B050"/>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Text Box 29"/>
            <p:cNvSpPr txBox="1">
              <a:spLocks noChangeArrowheads="1"/>
            </p:cNvSpPr>
            <p:nvPr/>
          </p:nvSpPr>
          <p:spPr bwMode="auto">
            <a:xfrm>
              <a:off x="3098" y="653"/>
              <a:ext cx="4890" cy="669"/>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LECTIO DIVINA </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DOMINGO  2° TO - </a:t>
              </a: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C</a:t>
              </a:r>
              <a:r>
                <a:rPr kumimoji="0" lang="es-ES_tradnl" sz="1100" b="1" i="0" u="none" strike="noStrike" kern="0" cap="none" spc="0" normalizeH="0" baseline="0" noProof="0" dirty="0" err="1"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iclo</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B                 </a:t>
              </a: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	</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a:t>
              </a:r>
              <a:r>
                <a:rPr kumimoji="0" lang="es-ES_tradnl" sz="1200" b="1" i="0" u="none" strike="noStrike" kern="0" cap="none" spc="0" normalizeH="0" baseline="0" noProof="0" dirty="0" smtClean="0">
                  <a:ln>
                    <a:noFill/>
                  </a:ln>
                  <a:solidFill>
                    <a:srgbClr val="806000"/>
                  </a:solidFill>
                  <a:effectLst/>
                  <a:uLnTx/>
                  <a:uFillTx/>
                  <a:latin typeface="Arial Rounded MT Bold" panose="020F0704030504030204" pitchFamily="34" charset="0"/>
                  <a:ea typeface="Times New Roman" panose="02020603050405020304" pitchFamily="18" charset="0"/>
                  <a:cs typeface="+mn-cs"/>
                </a:rPr>
                <a:t>VENGA </a:t>
              </a:r>
              <a:r>
                <a:rPr kumimoji="0" lang="es-ES_tradnl" sz="1200" b="1" i="0" u="none" strike="noStrike" kern="0" cap="none" spc="0" normalizeH="0" baseline="0" noProof="0" dirty="0">
                  <a:ln>
                    <a:noFill/>
                  </a:ln>
                  <a:solidFill>
                    <a:srgbClr val="806000"/>
                  </a:solidFill>
                  <a:effectLst/>
                  <a:uLnTx/>
                  <a:uFillTx/>
                  <a:latin typeface="Arial Rounded MT Bold" panose="020F0704030504030204" pitchFamily="34" charset="0"/>
                  <a:ea typeface="Times New Roman" panose="02020603050405020304" pitchFamily="18" charset="0"/>
                  <a:cs typeface="+mn-cs"/>
                </a:rPr>
                <a:t>Y LO VERÁN</a:t>
              </a:r>
              <a:endParaRPr kumimoji="0" lang="es-PE" sz="14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grpSp>
    </p:spTree>
    <p:extLst>
      <p:ext uri="{BB962C8B-B14F-4D97-AF65-F5344CB8AC3E}">
        <p14:creationId xmlns:p14="http://schemas.microsoft.com/office/powerpoint/2010/main" val="2664329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
                                        <p:tgtEl>
                                          <p:spTgt spid="6"/>
                                        </p:tgtEl>
                                      </p:cBhvr>
                                    </p:animEffect>
                                  </p:childTnLst>
                                </p:cTn>
                              </p:par>
                            </p:childTnLst>
                          </p:cTn>
                        </p:par>
                        <p:par>
                          <p:cTn id="8" fill="hold">
                            <p:stCondLst>
                              <p:cond delay="15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300"/>
                                        <p:tgtEl>
                                          <p:spTgt spid="8"/>
                                        </p:tgtEl>
                                      </p:cBhvr>
                                    </p:animEffect>
                                  </p:childTnLst>
                                </p:cTn>
                              </p:par>
                            </p:childTnLst>
                          </p:cTn>
                        </p:par>
                        <p:par>
                          <p:cTn id="12" fill="hold">
                            <p:stCondLst>
                              <p:cond delay="2700"/>
                            </p:stCondLst>
                            <p:childTnLst>
                              <p:par>
                                <p:cTn id="13" presetID="3" presetClass="entr" presetSubtype="10" fill="hold" grpId="0" nodeType="afterEffect">
                                  <p:stCondLst>
                                    <p:cond delay="0"/>
                                  </p:stCondLst>
                                  <p:iterate type="wd">
                                    <p:tmPct val="100000"/>
                                  </p:iterate>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759" y="350602"/>
            <a:ext cx="8378952" cy="6189535"/>
          </a:xfrm>
          <a:prstGeom prst="rect">
            <a:avLst/>
          </a:prstGeom>
          <a:scene3d>
            <a:camera prst="orthographicFront"/>
            <a:lightRig rig="threePt" dir="t"/>
          </a:scene3d>
          <a:sp3d>
            <a:bevelT w="152400" h="50800" prst="softRound"/>
          </a:sp3d>
        </p:spPr>
      </p:pic>
      <p:sp>
        <p:nvSpPr>
          <p:cNvPr id="328709" name="Rectangle 5"/>
          <p:cNvSpPr>
            <a:spLocks noChangeArrowheads="1"/>
          </p:cNvSpPr>
          <p:nvPr/>
        </p:nvSpPr>
        <p:spPr bwMode="auto">
          <a:xfrm>
            <a:off x="633604" y="468268"/>
            <a:ext cx="5540773" cy="1319323"/>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¿Soy capaz de aceptar la propuesta de Jesús: </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sígueme y lo verás?</a:t>
            </a:r>
            <a:endParaRPr kumimoji="0" lang="es-PE"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47953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28709"/>
                                        </p:tgtEl>
                                        <p:attrNameLst>
                                          <p:attrName>style.visibility</p:attrName>
                                        </p:attrNameLst>
                                      </p:cBhvr>
                                      <p:to>
                                        <p:strVal val="visible"/>
                                      </p:to>
                                    </p:set>
                                    <p:anim calcmode="lin" valueType="num">
                                      <p:cBhvr>
                                        <p:cTn id="7" dur="250" fill="hold"/>
                                        <p:tgtEl>
                                          <p:spTgt spid="328709"/>
                                        </p:tgtEl>
                                        <p:attrNameLst>
                                          <p:attrName>ppt_w</p:attrName>
                                        </p:attrNameLst>
                                      </p:cBhvr>
                                      <p:tavLst>
                                        <p:tav tm="0">
                                          <p:val>
                                            <p:strVal val="4/3*#ppt_w"/>
                                          </p:val>
                                        </p:tav>
                                        <p:tav tm="100000">
                                          <p:val>
                                            <p:strVal val="#ppt_w"/>
                                          </p:val>
                                        </p:tav>
                                      </p:tavLst>
                                    </p:anim>
                                    <p:anim calcmode="lin" valueType="num">
                                      <p:cBhvr>
                                        <p:cTn id="8" dur="250" fill="hold"/>
                                        <p:tgtEl>
                                          <p:spTgt spid="32870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1419" y="315726"/>
            <a:ext cx="8360456" cy="6172160"/>
          </a:xfrm>
          <a:prstGeom prst="rect">
            <a:avLst/>
          </a:prstGeom>
        </p:spPr>
      </p:pic>
      <p:sp>
        <p:nvSpPr>
          <p:cNvPr id="330757" name="Rectangle 5"/>
          <p:cNvSpPr>
            <a:spLocks noChangeArrowheads="1"/>
          </p:cNvSpPr>
          <p:nvPr/>
        </p:nvSpPr>
        <p:spPr bwMode="auto">
          <a:xfrm>
            <a:off x="2865120" y="2478071"/>
            <a:ext cx="5582195" cy="2861983"/>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ES" sz="36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   </a:t>
            </a:r>
            <a:r>
              <a:rPr kumimoji="0" lang="es-ES_tradnl" sz="36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¿Cómo soy testigo de Jesús para los demás? </a:t>
            </a:r>
            <a:r>
              <a:rPr kumimoji="0" lang="es-PE" sz="36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Concretamente, </a:t>
            </a:r>
            <a:r>
              <a:rPr kumimoji="0" lang="es-PE" sz="36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               ¿</a:t>
            </a:r>
            <a:r>
              <a:rPr kumimoji="0" lang="es-PE" sz="36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a quiénes hablo de mi experiencia de Jesús?</a:t>
            </a: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600" b="0"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330758" name="Rectangle 6"/>
          <p:cNvSpPr>
            <a:spLocks noChangeArrowheads="1"/>
          </p:cNvSpPr>
          <p:nvPr/>
        </p:nvSpPr>
        <p:spPr bwMode="auto">
          <a:xfrm>
            <a:off x="4857494" y="3096809"/>
            <a:ext cx="3312367" cy="2824758"/>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600" b="0" i="1" u="none" strike="noStrike" kern="1200" cap="none" spc="0" normalizeH="0" baseline="0" noProof="0" dirty="0">
              <a:ln>
                <a:noFill/>
              </a:ln>
              <a:solidFill>
                <a:srgbClr val="FFFF00"/>
              </a:solidFill>
              <a:effectLst>
                <a:glow rad="101600">
                  <a:srgbClr val="333333">
                    <a:alpha val="60000"/>
                  </a:srgbClr>
                </a:glow>
                <a:outerShdw blurRad="50800" dist="127000" algn="l" rotWithShape="0">
                  <a:prstClr val="black"/>
                </a:outerShdw>
              </a:effectLst>
              <a:uLnTx/>
              <a:uFillTx/>
              <a:latin typeface="Matura MT Script Capitals" pitchFamily="66"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600" b="0" i="1" u="none" strike="noStrike" kern="1200" cap="none" spc="0" normalizeH="0" baseline="0" noProof="0" dirty="0">
              <a:ln>
                <a:noFill/>
              </a:ln>
              <a:solidFill>
                <a:srgbClr val="FFFF00"/>
              </a:solidFill>
              <a:effectLst>
                <a:glow rad="101600">
                  <a:srgbClr val="C00000">
                    <a:alpha val="60000"/>
                  </a:srgbClr>
                </a:glow>
                <a:outerShdw blurRad="50800" dist="127000" algn="l" rotWithShape="0">
                  <a:prstClr val="black"/>
                </a:outerShdw>
              </a:effectLst>
              <a:uLnTx/>
              <a:uFillTx/>
              <a:latin typeface="Matura MT Script Capitals" pitchFamily="66" charset="0"/>
              <a:ea typeface="+mn-ea"/>
              <a:cs typeface="+mn-cs"/>
            </a:endParaRPr>
          </a:p>
        </p:txBody>
      </p:sp>
    </p:spTree>
    <p:extLst>
      <p:ext uri="{BB962C8B-B14F-4D97-AF65-F5344CB8AC3E}">
        <p14:creationId xmlns:p14="http://schemas.microsoft.com/office/powerpoint/2010/main" val="4262866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additive="base">
                                        <p:cTn id="7" dur="500" fill="hold"/>
                                        <p:tgtEl>
                                          <p:spTgt spid="330757"/>
                                        </p:tgtEl>
                                        <p:attrNameLst>
                                          <p:attrName>ppt_x</p:attrName>
                                        </p:attrNameLst>
                                      </p:cBhvr>
                                      <p:tavLst>
                                        <p:tav tm="0">
                                          <p:val>
                                            <p:strVal val="#ppt_x"/>
                                          </p:val>
                                        </p:tav>
                                        <p:tav tm="100000">
                                          <p:val>
                                            <p:strVal val="#ppt_x"/>
                                          </p:val>
                                        </p:tav>
                                      </p:tavLst>
                                    </p:anim>
                                    <p:anim calcmode="lin" valueType="num">
                                      <p:cBhvr additive="base">
                                        <p:cTn id="8" dur="500" fill="hold"/>
                                        <p:tgtEl>
                                          <p:spTgt spid="330757"/>
                                        </p:tgtEl>
                                        <p:attrNameLst>
                                          <p:attrName>ppt_y</p:attrName>
                                        </p:attrNameLst>
                                      </p:cBhvr>
                                      <p:tavLst>
                                        <p:tav tm="0">
                                          <p:val>
                                            <p:strVal val="0-#ppt_h/2"/>
                                          </p:val>
                                        </p:tav>
                                        <p:tav tm="100000">
                                          <p:val>
                                            <p:strVal val="#ppt_y"/>
                                          </p:val>
                                        </p:tav>
                                      </p:tavLst>
                                    </p:anim>
                                  </p:childTnLst>
                                </p:cTn>
                              </p:par>
                            </p:childTnLst>
                          </p:cTn>
                        </p:par>
                        <p:par>
                          <p:cTn id="9" fill="hold">
                            <p:stCondLst>
                              <p:cond delay="4750"/>
                            </p:stCondLst>
                            <p:childTnLst>
                              <p:par>
                                <p:cTn id="10" presetID="2" presetClass="entr" presetSubtype="2"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330758"/>
                                        </p:tgtEl>
                                        <p:attrNameLst>
                                          <p:attrName>style.visibility</p:attrName>
                                        </p:attrNameLst>
                                      </p:cBhvr>
                                      <p:to>
                                        <p:strVal val="visible"/>
                                      </p:to>
                                    </p:set>
                                    <p:anim calcmode="lin" valueType="num">
                                      <p:cBhvr additive="base">
                                        <p:cTn id="12" dur="500" fill="hold"/>
                                        <p:tgtEl>
                                          <p:spTgt spid="330758"/>
                                        </p:tgtEl>
                                        <p:attrNameLst>
                                          <p:attrName>ppt_x</p:attrName>
                                        </p:attrNameLst>
                                      </p:cBhvr>
                                      <p:tavLst>
                                        <p:tav tm="0">
                                          <p:val>
                                            <p:strVal val="1+#ppt_w/2"/>
                                          </p:val>
                                        </p:tav>
                                        <p:tav tm="100000">
                                          <p:val>
                                            <p:strVal val="#ppt_x"/>
                                          </p:val>
                                        </p:tav>
                                      </p:tavLst>
                                    </p:anim>
                                    <p:anim calcmode="lin" valueType="num">
                                      <p:cBhvr additive="base">
                                        <p:cTn id="13" dur="500" fill="hold"/>
                                        <p:tgtEl>
                                          <p:spTgt spid="330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P spid="33075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https://i.pinimg.com/564x/93/66/d6/9366d6517b7ba89ea86741be364780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4" y="1250427"/>
            <a:ext cx="8383944" cy="522764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1 Rectángulo"/>
          <p:cNvSpPr/>
          <p:nvPr/>
        </p:nvSpPr>
        <p:spPr>
          <a:xfrm>
            <a:off x="253567" y="2814022"/>
            <a:ext cx="3527157" cy="34163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1"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rPr>
              <a:t>Motivación: </a:t>
            </a:r>
            <a:r>
              <a:rPr kumimoji="0" lang="es-PE" sz="2400" b="1" i="1"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rPr>
              <a:t>Sólo a través del contacto personal con Jesús podremos llevar a cabo nuestro seguimiento y llevar a otros a Cristo, igual que lo hicieron con nosotros. </a:t>
            </a:r>
            <a:endParaRPr kumimoji="0" lang="es-ES" sz="2400" b="1" i="0"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2904" y="347298"/>
            <a:ext cx="8383944" cy="903131"/>
          </a:xfrm>
          <a:prstGeom prst="rect">
            <a:avLst/>
          </a:prstGeom>
          <a:solidFill>
            <a:schemeClr val="bg1"/>
          </a:solidFill>
        </p:spPr>
      </p:pic>
      <p:sp>
        <p:nvSpPr>
          <p:cNvPr id="7" name="Rectángulo 6"/>
          <p:cNvSpPr/>
          <p:nvPr/>
        </p:nvSpPr>
        <p:spPr>
          <a:xfrm>
            <a:off x="745151" y="568030"/>
            <a:ext cx="803169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ORATIO ¿Qué le digo al Señor motivado por su Palabra?</a:t>
            </a:r>
            <a:endParaRPr kumimoji="0" lang="es-PE"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8" name="1 Rectángulo"/>
          <p:cNvSpPr/>
          <p:nvPr/>
        </p:nvSpPr>
        <p:spPr>
          <a:xfrm>
            <a:off x="5249691" y="4590570"/>
            <a:ext cx="3527157"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rPr>
              <a:t> </a:t>
            </a:r>
            <a:r>
              <a:rPr kumimoji="0" lang="es-PE" sz="2400" b="1" i="1"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rPr>
              <a:t>Dirijamos nuestra oración a este Dios siempre presente entre nosotros.</a:t>
            </a:r>
            <a:endParaRPr kumimoji="0" lang="es-ES" sz="2400" b="1" i="0"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255480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300"/>
                            </p:stCondLst>
                            <p:childTnLst>
                              <p:par>
                                <p:cTn id="10" presetID="2" presetClass="entr" presetSubtype="3"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60" y="375897"/>
            <a:ext cx="8430731" cy="6094572"/>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4203175" y="2077495"/>
            <a:ext cx="4714402" cy="813751"/>
          </a:xfrm>
          <a:prstGeom prst="rect">
            <a:avLst/>
          </a:prstGeom>
        </p:spPr>
        <p:txBody>
          <a:bodyPr/>
          <a:lstStyle/>
          <a:p>
            <a:pPr marL="285750" marR="0" lvl="0" indent="-2857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PE"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Luego de un tiempo de oración personal, compartimos en grupos nuestra oración (o todos juntos) </a:t>
            </a:r>
            <a:r>
              <a:rPr kumimoji="0" lang="es-PE" sz="2000" b="1" i="1" u="none" strike="noStrike" kern="0" cap="none" spc="0" normalizeH="0" baseline="0" noProof="0" dirty="0" smtClean="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a:t>
            </a:r>
          </a:p>
          <a:p>
            <a:pPr marL="285750" marR="0" lvl="0" indent="-2857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PE" sz="2000" b="1" i="1" u="none" strike="noStrike" kern="0" cap="none" spc="0" normalizeH="0" baseline="0" noProof="0" dirty="0" smtClean="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Se </a:t>
            </a:r>
            <a:r>
              <a:rPr kumimoji="0" lang="es-PE"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puede, también, recitar el salmo responsorial que corresponde a este domingo (Salmo 39).</a:t>
            </a:r>
            <a:endParaRPr kumimoji="0" lang="es-ES_tradnl"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3672001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564x/02/7c/bb/027cbb25033006ae733955ed4e9e0ca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7396" y="327205"/>
            <a:ext cx="8382135" cy="61432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549609" y="-81884"/>
            <a:ext cx="2073004" cy="110799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Salmo</a:t>
            </a:r>
            <a:r>
              <a:rPr kumimoji="0" lang="es-ES_tradnl" sz="66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 </a:t>
            </a:r>
            <a:r>
              <a:rPr kumimoji="0" lang="es-ES_tradnl" sz="24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39 </a:t>
            </a:r>
            <a:endParaRPr kumimoji="0" lang="es-ES_tradnl" sz="66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87396" y="1200599"/>
            <a:ext cx="3051021" cy="3371401"/>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Yo esperaba con ansia al Señor;  él se inclinó y escuchó mi grito; me puso en la boca un cántico nuevo, un himno a nuestro Dios.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10" name="Rectangle 6"/>
          <p:cNvSpPr>
            <a:spLocks noChangeArrowheads="1"/>
          </p:cNvSpPr>
          <p:nvPr/>
        </p:nvSpPr>
        <p:spPr bwMode="auto">
          <a:xfrm>
            <a:off x="3689152" y="5113533"/>
            <a:ext cx="4827832"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823888"/>
      </p:ext>
    </p:extLst>
  </p:cSld>
  <p:clrMapOvr>
    <a:masterClrMapping/>
  </p:clrMapOvr>
  <mc:AlternateContent xmlns:mc="http://schemas.openxmlformats.org/markup-compatibility/2006" xmlns:p14="http://schemas.microsoft.com/office/powerpoint/2010/main">
    <mc:Choice Requires="p14">
      <p:transition spd="slow" p14:dur="2500" advTm="18000">
        <p:checker/>
      </p:transition>
    </mc:Choice>
    <mc:Fallback xmlns="">
      <p:transition spd="slow" advTm="18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7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643" y="356419"/>
            <a:ext cx="8378951" cy="6140178"/>
          </a:xfrm>
          <a:prstGeom prst="rect">
            <a:avLst/>
          </a:prstGeom>
          <a:scene3d>
            <a:camera prst="orthographicFront"/>
            <a:lightRig rig="threePt" dir="t"/>
          </a:scene3d>
          <a:sp3d>
            <a:bevelT prst="convex"/>
          </a:sp3d>
        </p:spPr>
      </p:pic>
      <p:sp>
        <p:nvSpPr>
          <p:cNvPr id="5124" name="Text Box 4"/>
          <p:cNvSpPr txBox="1">
            <a:spLocks noChangeArrowheads="1"/>
          </p:cNvSpPr>
          <p:nvPr/>
        </p:nvSpPr>
        <p:spPr bwMode="auto">
          <a:xfrm>
            <a:off x="822325" y="2270125"/>
            <a:ext cx="1841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6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10" name="Rectangle 6"/>
          <p:cNvSpPr>
            <a:spLocks noChangeArrowheads="1"/>
          </p:cNvSpPr>
          <p:nvPr/>
        </p:nvSpPr>
        <p:spPr bwMode="auto">
          <a:xfrm>
            <a:off x="437639" y="5601214"/>
            <a:ext cx="8284958" cy="5992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Rectangle 6"/>
          <p:cNvSpPr>
            <a:spLocks noChangeArrowheads="1"/>
          </p:cNvSpPr>
          <p:nvPr/>
        </p:nvSpPr>
        <p:spPr bwMode="auto">
          <a:xfrm>
            <a:off x="437639" y="366151"/>
            <a:ext cx="8190964" cy="1457548"/>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Tú no quieres sacrificios ni ofrendas, y, en cambio, me abriste el oído; no pides sacrificio expiatorio, entonces yo digo: </a:t>
            </a:r>
            <a:endPar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a:t>
            </a: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a:t>
            </a:r>
            <a:endParaRPr kumimoji="0" lang="es-PE"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5131893"/>
      </p:ext>
    </p:extLst>
  </p:cSld>
  <p:clrMapOvr>
    <a:masterClrMapping/>
  </p:clrMapOvr>
  <mc:AlternateContent xmlns:mc="http://schemas.openxmlformats.org/markup-compatibility/2006" xmlns:p14="http://schemas.microsoft.com/office/powerpoint/2010/main">
    <mc:Choice Requires="p14">
      <p:transition spd="slow" p14:dur="2500" advTm="13000">
        <p:checker/>
      </p:transition>
    </mc:Choice>
    <mc:Fallback xmlns="">
      <p:transition spd="slow" advTm="13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4/3*#ppt_w"/>
                                          </p:val>
                                        </p:tav>
                                        <p:tav tm="100000">
                                          <p:val>
                                            <p:strVal val="#ppt_w"/>
                                          </p:val>
                                        </p:tav>
                                      </p:tavLst>
                                    </p:anim>
                                    <p:anim calcmode="lin" valueType="num">
                                      <p:cBhvr>
                                        <p:cTn id="8" dur="25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7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originals/2e/7a/51/2e7a51e87f6cdf354c7ac1a799cfd38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2465" y="374469"/>
            <a:ext cx="8393191" cy="613954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1279525" y="371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charset="0"/>
              <a:ea typeface="+mn-ea"/>
              <a:cs typeface="+mn-cs"/>
            </a:endParaRPr>
          </a:p>
        </p:txBody>
      </p:sp>
      <p:sp>
        <p:nvSpPr>
          <p:cNvPr id="7" name="Rectangle 6"/>
          <p:cNvSpPr>
            <a:spLocks noChangeArrowheads="1"/>
          </p:cNvSpPr>
          <p:nvPr/>
        </p:nvSpPr>
        <p:spPr bwMode="auto">
          <a:xfrm>
            <a:off x="402464" y="5226744"/>
            <a:ext cx="4627535"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402464" y="462023"/>
            <a:ext cx="2889375" cy="390257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Como </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está escrito en mi libro: “Para hacer tu voluntad”. </a:t>
            </a: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Dios </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mío, lo quiero, y llevo tu ley en mis entrañas.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236173"/>
      </p:ext>
    </p:extLst>
  </p:cSld>
  <p:clrMapOvr>
    <a:masterClrMapping/>
  </p:clrMapOvr>
  <mc:AlternateContent xmlns:mc="http://schemas.openxmlformats.org/markup-compatibility/2006" xmlns:p14="http://schemas.microsoft.com/office/powerpoint/2010/main">
    <mc:Choice Requires="p14">
      <p:transition spd="slow" p14:dur="2500" advTm="16000">
        <p:checker/>
      </p:transition>
    </mc:Choice>
    <mc:Fallback xmlns="">
      <p:transition spd="slow" advTm="16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adio Esperanza lleva hasta las comunidades nativas de la provincia de Purús, en la región Ucayali, un mensaje de esperanza y superación a través de la retransmisión de clases de la estrategia Aprendo en casa. Foto: Ministerio de Educación/ANDINA/difusió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939" y="338718"/>
            <a:ext cx="8381574" cy="61578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1279525" y="371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charset="0"/>
              <a:ea typeface="+mn-ea"/>
              <a:cs typeface="+mn-cs"/>
            </a:endParaRPr>
          </a:p>
        </p:txBody>
      </p:sp>
      <p:sp>
        <p:nvSpPr>
          <p:cNvPr id="7" name="Rectangle 6"/>
          <p:cNvSpPr>
            <a:spLocks noChangeArrowheads="1"/>
          </p:cNvSpPr>
          <p:nvPr/>
        </p:nvSpPr>
        <p:spPr bwMode="auto">
          <a:xfrm>
            <a:off x="546359" y="383985"/>
            <a:ext cx="5278708" cy="1902579"/>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He proclamado tu salvación ante la gran asamblea; no he cerrado los labios; Señor, tu lo sabes.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693402" y="4852276"/>
            <a:ext cx="4627535"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2325059"/>
      </p:ext>
    </p:extLst>
  </p:cSld>
  <p:clrMapOvr>
    <a:masterClrMapping/>
  </p:clrMapOvr>
  <mc:AlternateContent xmlns:mc="http://schemas.openxmlformats.org/markup-compatibility/2006" xmlns:p14="http://schemas.microsoft.com/office/powerpoint/2010/main">
    <mc:Choice Requires="p14">
      <p:transition spd="slow" p14:dur="2500" advTm="16000">
        <p:checker/>
      </p:transition>
    </mc:Choice>
    <mc:Fallback xmlns="">
      <p:transition spd="slow" advTm="16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5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3630" y="1067343"/>
            <a:ext cx="8371065" cy="5437960"/>
          </a:xfrm>
          <a:prstGeom prst="rect">
            <a:avLst/>
          </a:prstGeom>
          <a:scene3d>
            <a:camera prst="orthographicFront"/>
            <a:lightRig rig="threePt" dir="t"/>
          </a:scene3d>
          <a:sp3d>
            <a:bevelT w="152400" h="50800" prst="softRound"/>
          </a:sp3d>
        </p:spPr>
      </p:pic>
      <p:sp>
        <p:nvSpPr>
          <p:cNvPr id="9" name="Text Box 13"/>
          <p:cNvSpPr txBox="1">
            <a:spLocks noChangeArrowheads="1"/>
          </p:cNvSpPr>
          <p:nvPr/>
        </p:nvSpPr>
        <p:spPr bwMode="auto">
          <a:xfrm>
            <a:off x="2227268" y="1157493"/>
            <a:ext cx="6507428" cy="515218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ES_tradnl"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Motivación: </a:t>
            </a:r>
            <a:r>
              <a:rPr kumimoji="0" lang="es-ES_tradnl" sz="2400" b="1" i="0"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San Vicente entiende el seguimiento como una continuación de la obra emprendida en la tierra por Jesús para evangelizar a los pobres. </a:t>
            </a:r>
            <a:r>
              <a:rPr kumimoji="0" lang="es-ES_tradnl"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Nadie </a:t>
            </a:r>
            <a:r>
              <a:rPr kumimoji="0" lang="es-PE" sz="2400" b="1" i="0"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se asemeja más a Jesús como el que prolonga en la tierra la misión salvadora del Hijo de Dios</a:t>
            </a: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p>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Quiera Dios concedernos la gracia de conformar toda nuestra conducta a su conducta y nuestros sentimientos con los suyos, que él mantenga nuestras lámparas encendidas en su presencia y nuestros corazones atentos siempre a su amor y dedicados a revestirse cada vez más de Jesucristo de la forma que os acabo de decir!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endParaRPr kumimoji="0" lang="es-ES"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885" y="326921"/>
            <a:ext cx="8318811" cy="740423"/>
          </a:xfrm>
          <a:prstGeom prst="rect">
            <a:avLst/>
          </a:prstGeom>
        </p:spPr>
      </p:pic>
      <p:sp>
        <p:nvSpPr>
          <p:cNvPr id="6" name="Rectángulo 5"/>
          <p:cNvSpPr/>
          <p:nvPr/>
        </p:nvSpPr>
        <p:spPr>
          <a:xfrm>
            <a:off x="735874" y="480597"/>
            <a:ext cx="758952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itchFamily="18" charset="0"/>
              </a:rPr>
              <a:t>CONTEMPLATIO ¿Qué me lleva a hacer el texto?</a:t>
            </a:r>
            <a:endParaRPr kumimoji="0" lang="es-PE" sz="5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96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969" y="327006"/>
            <a:ext cx="8434687" cy="6169587"/>
          </a:xfrm>
          <a:prstGeom prst="rect">
            <a:avLst/>
          </a:prstGeom>
        </p:spPr>
      </p:pic>
      <p:sp>
        <p:nvSpPr>
          <p:cNvPr id="9" name="Text Box 13"/>
          <p:cNvSpPr txBox="1">
            <a:spLocks noChangeArrowheads="1"/>
          </p:cNvSpPr>
          <p:nvPr/>
        </p:nvSpPr>
        <p:spPr bwMode="auto">
          <a:xfrm>
            <a:off x="503927" y="504787"/>
            <a:ext cx="8148769" cy="33055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Todos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los bautizados están revestidos de su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espíritu</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pero no todos realizan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las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obras debidas. Cada uno tiene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que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tender, por consiguiente, a asemejarse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a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nuestro Señor, a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apartarse de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las máximas del mundo, a seguir con el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afecto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y en la práctica los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ejemplos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del Hijo de Dios, que se hizo hombre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como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nosotros,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para que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nosotros no sólo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fuéramos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salvados, sino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también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salvadores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como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él; a saber, cooperando con él en la salvación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de las almas. </a:t>
            </a:r>
            <a:r>
              <a:rPr kumimoji="0" lang="es-PE" sz="1800" b="0"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(San Vicente de Paúl, XI</a:t>
            </a:r>
            <a:r>
              <a:rPr kumimoji="0" lang="es-PE" sz="1800" b="0"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414)</a:t>
            </a:r>
            <a:endParaRPr kumimoji="0" lang="es-ES" sz="1800" b="0"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endParaRPr>
          </a:p>
        </p:txBody>
      </p:sp>
    </p:spTree>
    <p:extLst>
      <p:ext uri="{BB962C8B-B14F-4D97-AF65-F5344CB8AC3E}">
        <p14:creationId xmlns:p14="http://schemas.microsoft.com/office/powerpoint/2010/main" val="2424466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252" y="305647"/>
            <a:ext cx="8407565" cy="6164822"/>
          </a:xfrm>
          <a:prstGeom prst="rect">
            <a:avLst/>
          </a:prstGeom>
        </p:spPr>
      </p:pic>
      <p:sp>
        <p:nvSpPr>
          <p:cNvPr id="3" name="2 CuadroTexto"/>
          <p:cNvSpPr txBox="1"/>
          <p:nvPr/>
        </p:nvSpPr>
        <p:spPr>
          <a:xfrm>
            <a:off x="393252" y="6101137"/>
            <a:ext cx="5793274" cy="369332"/>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EFF274">
                    <a:lumMod val="60000"/>
                    <a:lumOff val="40000"/>
                  </a:srgbClr>
                </a:solidFill>
                <a:effectLst>
                  <a:outerShdw blurRad="50800" dist="38100" dir="13500000" algn="br" rotWithShape="0">
                    <a:prstClr val="black">
                      <a:alpha val="40000"/>
                    </a:prstClr>
                  </a:outerShdw>
                </a:effectLst>
                <a:uLnTx/>
                <a:uFillTx/>
                <a:latin typeface="Times New Roman" pitchFamily="18" charset="0"/>
                <a:ea typeface="+mn-ea"/>
                <a:cs typeface="+mn-cs"/>
              </a:rPr>
              <a:t>Cantos sugeridos</a:t>
            </a:r>
            <a:r>
              <a:rPr kumimoji="0" lang="es-ES_tradnl"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rPr>
              <a:t>: </a:t>
            </a:r>
            <a:r>
              <a:rPr kumimoji="0" lang="es-PE"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rPr>
              <a:t>Jesús te seguiré;  Canción del testigo.</a:t>
            </a:r>
            <a:endParaRPr kumimoji="0" lang="es-ES_tradnl"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endParaRPr>
          </a:p>
        </p:txBody>
      </p:sp>
      <p:sp>
        <p:nvSpPr>
          <p:cNvPr id="2" name="2 Marcador de contenido"/>
          <p:cNvSpPr txBox="1">
            <a:spLocks/>
          </p:cNvSpPr>
          <p:nvPr/>
        </p:nvSpPr>
        <p:spPr>
          <a:xfrm>
            <a:off x="310821" y="415440"/>
            <a:ext cx="8489996" cy="768621"/>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000" b="1" i="0" u="none" strike="noStrike" kern="0" cap="none" spc="0" normalizeH="0" baseline="0" noProof="0" dirty="0">
                <a:ln>
                  <a:noFill/>
                </a:ln>
                <a:solidFill>
                  <a:srgbClr val="EFF274">
                    <a:lumMod val="20000"/>
                    <a:lumOff val="80000"/>
                  </a:srgbClr>
                </a:solidFill>
                <a:effectLst/>
                <a:uLnTx/>
                <a:uFillTx/>
                <a:latin typeface="Times New Roman"/>
                <a:ea typeface="+mn-ea"/>
                <a:cs typeface="+mn-cs"/>
              </a:rPr>
              <a:t>Ambientación</a:t>
            </a:r>
            <a:r>
              <a:rPr kumimoji="0" lang="es-ES_tradnl" sz="2000" b="0" i="0" u="none" strike="noStrike" kern="0" cap="none" spc="0" normalizeH="0" baseline="0" noProof="0" dirty="0">
                <a:ln>
                  <a:noFill/>
                </a:ln>
                <a:solidFill>
                  <a:srgbClr val="EFF274">
                    <a:lumMod val="20000"/>
                    <a:lumOff val="80000"/>
                  </a:srgbClr>
                </a:solidFill>
                <a:effectLst/>
                <a:uLnTx/>
                <a:uFillTx/>
                <a:latin typeface="Times New Roman"/>
                <a:ea typeface="+mn-ea"/>
                <a:cs typeface="+mn-cs"/>
              </a:rPr>
              <a:t>: </a:t>
            </a:r>
            <a:r>
              <a:rPr kumimoji="0" lang="es-ES_tradnl" sz="2000" b="0" i="0" u="none" strike="noStrike" kern="1200" cap="none" spc="0" normalizeH="0" baseline="0" noProof="0" dirty="0">
                <a:ln>
                  <a:noFill/>
                </a:ln>
                <a:solidFill>
                  <a:srgbClr val="EFF274">
                    <a:lumMod val="20000"/>
                    <a:lumOff val="80000"/>
                  </a:srgbClr>
                </a:solidFill>
                <a:effectLst/>
                <a:uLnTx/>
                <a:uFillTx/>
                <a:latin typeface="Arial"/>
                <a:ea typeface="+mn-ea"/>
                <a:cs typeface="+mn-cs"/>
              </a:rPr>
              <a:t>Imagen de Jesús, </a:t>
            </a:r>
            <a:r>
              <a:rPr kumimoji="0" lang="es-ES_tradnl" sz="2000" b="0" i="0" u="none" strike="noStrike" kern="1200" cap="none" spc="0" normalizeH="0" baseline="0" noProof="0" dirty="0" smtClean="0">
                <a:ln>
                  <a:noFill/>
                </a:ln>
                <a:solidFill>
                  <a:srgbClr val="EFF274">
                    <a:lumMod val="20000"/>
                    <a:lumOff val="80000"/>
                  </a:srgbClr>
                </a:solidFill>
                <a:effectLst/>
                <a:uLnTx/>
                <a:uFillTx/>
                <a:latin typeface="Arial"/>
                <a:ea typeface="+mn-ea"/>
                <a:cs typeface="+mn-cs"/>
              </a:rPr>
              <a:t>alrededor en </a:t>
            </a:r>
            <a:r>
              <a:rPr kumimoji="0" lang="es-ES_tradnl" sz="2000" b="0" i="0" u="none" strike="noStrike" kern="1200" cap="none" spc="0" normalizeH="0" baseline="0" noProof="0" dirty="0">
                <a:ln>
                  <a:noFill/>
                </a:ln>
                <a:solidFill>
                  <a:srgbClr val="EFF274">
                    <a:lumMod val="20000"/>
                    <a:lumOff val="80000"/>
                  </a:srgbClr>
                </a:solidFill>
                <a:effectLst/>
                <a:uLnTx/>
                <a:uFillTx/>
                <a:latin typeface="Arial"/>
                <a:ea typeface="+mn-ea"/>
                <a:cs typeface="+mn-cs"/>
              </a:rPr>
              <a:t>trozos de cartulina los nombres de los participantes. Un cirio y varias velas pequeñas.</a:t>
            </a:r>
            <a:endParaRPr kumimoji="0" lang="es-PE" sz="2000" b="0" i="0" u="none" strike="noStrike" kern="1200" cap="none" spc="0" normalizeH="0" baseline="0" noProof="0" dirty="0">
              <a:ln>
                <a:noFill/>
              </a:ln>
              <a:solidFill>
                <a:srgbClr val="EFF274">
                  <a:lumMod val="20000"/>
                  <a:lumOff val="8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es-PE" sz="2000" b="0" i="0" u="none" strike="noStrike" kern="1200" cap="none" spc="0" normalizeH="0" baseline="0" noProof="0" dirty="0">
              <a:ln>
                <a:noFill/>
              </a:ln>
              <a:solidFill>
                <a:srgbClr val="EFF274">
                  <a:lumMod val="20000"/>
                  <a:lumOff val="80000"/>
                </a:srgbClr>
              </a:solidFill>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0" i="0" u="none" strike="noStrike" kern="0" cap="none" spc="0" normalizeH="0" baseline="0" noProof="0" dirty="0">
              <a:ln>
                <a:noFill/>
              </a:ln>
              <a:solidFill>
                <a:srgbClr val="EFF274">
                  <a:lumMod val="20000"/>
                  <a:lumOff val="80000"/>
                </a:srgbClr>
              </a:solidFill>
              <a:effectLst/>
              <a:uLnTx/>
              <a:uFillTx/>
              <a:latin typeface="Times New Roman"/>
              <a:ea typeface="+mn-ea"/>
              <a:cs typeface="+mn-cs"/>
            </a:endParaRPr>
          </a:p>
        </p:txBody>
      </p:sp>
      <p:pic>
        <p:nvPicPr>
          <p:cNvPr id="3082" name="Picture 10" descr="Vela Png &amp; Free Vela.png Transparent Images #37377 - PNGio"/>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H="1">
            <a:off x="6802764" y="2062476"/>
            <a:ext cx="175460" cy="58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0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7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3e/56/9f/3e569f0ea57dc37c1a80795f11ddb6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90" y="330925"/>
            <a:ext cx="8378824" cy="614825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Rectángulo 8"/>
          <p:cNvSpPr/>
          <p:nvPr/>
        </p:nvSpPr>
        <p:spPr>
          <a:xfrm>
            <a:off x="457200" y="352654"/>
            <a:ext cx="8161867" cy="2308324"/>
          </a:xfrm>
          <a:prstGeom prst="rect">
            <a:avLst/>
          </a:prstGeom>
          <a:noFill/>
          <a:ln>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La alegría del Evangelio llena el corazón y la vida entera de los que se encuentran con Jesús. Quienes se dejan salvar por Él son liberados del pecado, de la tristeza, del vacío interior, del aislamiento. Con Jesucristo siempre nace y renace la alegría. </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a:t>
            </a:r>
            <a:r>
              <a:rPr kumimoji="0" lang="es-PE" sz="2000" b="1" i="0" u="none" strike="noStrike" kern="1200" cap="none" spc="50" normalizeH="0" baseline="0" noProof="0" dirty="0" err="1">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Evangelii</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 </a:t>
            </a:r>
            <a:r>
              <a:rPr kumimoji="0" lang="es-PE" sz="2000" b="1" i="0" u="none" strike="noStrike" kern="1200" cap="none" spc="50" normalizeH="0" baseline="0" noProof="0" dirty="0" err="1">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Gaudium</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 1</a:t>
            </a:r>
            <a:r>
              <a:rPr kumimoji="0" lang="es-PE" sz="20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a:t>
            </a:r>
            <a:endPar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28275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bb/ba/ad/bbbaad1d73f9cc1cf5fd309d22a24a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7" y="324102"/>
            <a:ext cx="8378826" cy="61899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48343" y="4850342"/>
            <a:ext cx="8412480" cy="1569660"/>
          </a:xfrm>
          <a:prstGeom prst="rect">
            <a:avLst/>
          </a:prstGeom>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200" cap="none" spc="0" normalizeH="0" baseline="0" noProof="0" dirty="0">
                <a:ln>
                  <a:noFill/>
                </a:ln>
                <a:solidFill>
                  <a:srgbClr val="EFF274">
                    <a:lumMod val="20000"/>
                    <a:lumOff val="80000"/>
                  </a:srgbClr>
                </a:solidFill>
                <a:effectLst>
                  <a:glow rad="101600">
                    <a:srgbClr val="060606">
                      <a:alpha val="60000"/>
                    </a:srgbClr>
                  </a:glow>
                </a:effectLst>
                <a:uLnTx/>
                <a:uFillTx/>
                <a:latin typeface="Tekton Pro" panose="020F0603020208020904" pitchFamily="34" charset="0"/>
                <a:ea typeface="+mn-ea"/>
                <a:cs typeface="+mn-cs"/>
              </a:rPr>
              <a:t>Proponerme un tiempo de oración personal diario donde haga la experiencia de encuentro personal con Jesús. </a:t>
            </a:r>
          </a:p>
        </p:txBody>
      </p:sp>
      <p:sp>
        <p:nvSpPr>
          <p:cNvPr id="2" name="1 Rectángulo"/>
          <p:cNvSpPr/>
          <p:nvPr/>
        </p:nvSpPr>
        <p:spPr>
          <a:xfrm>
            <a:off x="675768" y="659011"/>
            <a:ext cx="223804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a:ln w="11430"/>
                <a:gradFill>
                  <a:gsLst>
                    <a:gs pos="25000">
                      <a:srgbClr val="FFFFCC">
                        <a:satMod val="155000"/>
                      </a:srgbClr>
                    </a:gs>
                    <a:gs pos="100000">
                      <a:srgbClr val="FFFFCC">
                        <a:shade val="45000"/>
                        <a:satMod val="165000"/>
                      </a:srgbClr>
                    </a:gs>
                  </a:gsLst>
                  <a:lin ang="5400000"/>
                </a:gradFill>
                <a:effectLst>
                  <a:glow rad="101600">
                    <a:srgbClr val="000000">
                      <a:satMod val="175000"/>
                      <a:alpha val="40000"/>
                    </a:srgbClr>
                  </a:glow>
                  <a:outerShdw blurRad="76200" dist="50800" dir="5400000" algn="tl" rotWithShape="0">
                    <a:srgbClr val="000000">
                      <a:alpha val="65000"/>
                    </a:srgbClr>
                  </a:outerShdw>
                </a:effectLst>
                <a:uLnTx/>
                <a:uFillTx/>
                <a:latin typeface="Times New Roman" pitchFamily="18" charset="0"/>
                <a:ea typeface="+mn-ea"/>
                <a:cs typeface="+mn-cs"/>
              </a:rPr>
              <a:t>Compromiso</a:t>
            </a:r>
          </a:p>
        </p:txBody>
      </p:sp>
      <p:sp>
        <p:nvSpPr>
          <p:cNvPr id="4" name="Rectángulo 3"/>
          <p:cNvSpPr/>
          <p:nvPr/>
        </p:nvSpPr>
        <p:spPr>
          <a:xfrm>
            <a:off x="2286000" y="2967335"/>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1293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481" y="323625"/>
            <a:ext cx="8417859" cy="6165541"/>
          </a:xfrm>
          <a:prstGeom prst="rect">
            <a:avLst/>
          </a:prstGeom>
        </p:spPr>
      </p:pic>
      <p:sp>
        <p:nvSpPr>
          <p:cNvPr id="351238" name="Rectangle 6"/>
          <p:cNvSpPr>
            <a:spLocks noChangeArrowheads="1"/>
          </p:cNvSpPr>
          <p:nvPr/>
        </p:nvSpPr>
        <p:spPr bwMode="auto">
          <a:xfrm>
            <a:off x="3355606" y="410707"/>
            <a:ext cx="5537626" cy="5589499"/>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Te damos gracias, Dios Padre, porque, como a los apóstoles, Cristo nos ha llamado por nuestro nombre a su fiel seguimiento.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Por el bautismo tú nos has hecho miembros del cuerpo de Cristo y templos vivos del Espíritu Santo para alabanza de tu gloria.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Es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vocación hermosa nuestra vocación cristiana.  ¡Gracias, Señor! </a:t>
            </a:r>
            <a:endPar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Guíanos</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Señor, mediante el Espíritu de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tu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verdad, para que entendamos qué es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ser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discípulo auténtico de Jesús.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Y haznos fuertes para testimoniar los valores del espíritu en el mundo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que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nos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rodea, ahíto de cuerpo y                               ayuno de alma. </a:t>
            </a: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Así demostraremos que te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pertenecemos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para siempre. Amén.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59398" name="WordArt 7"/>
          <p:cNvSpPr>
            <a:spLocks noChangeArrowheads="1" noChangeShapeType="1" noTextEdit="1"/>
          </p:cNvSpPr>
          <p:nvPr/>
        </p:nvSpPr>
        <p:spPr bwMode="auto">
          <a:xfrm>
            <a:off x="475373" y="410707"/>
            <a:ext cx="1562434" cy="79978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Oración </a:t>
            </a:r>
            <a:endParaRPr kumimoji="0" lang="es-ES_tradnl" sz="1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final</a:t>
            </a:r>
            <a:endParaRPr kumimoji="0" lang="es-PE" sz="1800" b="0" i="0" u="none" strike="noStrike" kern="10" cap="none" spc="0" normalizeH="0" baseline="0" noProof="0" dirty="0">
              <a:ln w="9525">
                <a:solidFill>
                  <a:srgbClr val="000000"/>
                </a:solidFill>
                <a:round/>
                <a:headEnd/>
                <a:tailEnd/>
              </a:ln>
              <a:solidFill>
                <a:srgbClr val="FFFF00"/>
              </a:solidFill>
              <a:effectLst>
                <a:outerShdw blurRad="38100" dist="38100" dir="2700000" algn="tl">
                  <a:srgbClr val="000000">
                    <a:alpha val="43137"/>
                  </a:srgbClr>
                </a:outerShdw>
              </a:effectLst>
              <a:uLnTx/>
              <a:uFillTx/>
              <a:latin typeface="Arial Black"/>
              <a:ea typeface="+mn-ea"/>
              <a:cs typeface="+mn-cs"/>
            </a:endParaRPr>
          </a:p>
        </p:txBody>
      </p:sp>
    </p:spTree>
    <p:extLst>
      <p:ext uri="{BB962C8B-B14F-4D97-AF65-F5344CB8AC3E}">
        <p14:creationId xmlns:p14="http://schemas.microsoft.com/office/powerpoint/2010/main" val="889482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51238"/>
                                        </p:tgtEl>
                                        <p:attrNameLst>
                                          <p:attrName>style.visibility</p:attrName>
                                        </p:attrNameLst>
                                      </p:cBhvr>
                                      <p:to>
                                        <p:strVal val="visible"/>
                                      </p:to>
                                    </p:set>
                                    <p:anim calcmode="lin" valueType="num">
                                      <p:cBhvr>
                                        <p:cTn id="7" dur="250" fill="hold"/>
                                        <p:tgtEl>
                                          <p:spTgt spid="351238"/>
                                        </p:tgtEl>
                                        <p:attrNameLst>
                                          <p:attrName>ppt_w</p:attrName>
                                        </p:attrNameLst>
                                      </p:cBhvr>
                                      <p:tavLst>
                                        <p:tav tm="0">
                                          <p:val>
                                            <p:strVal val="4/3*#ppt_w"/>
                                          </p:val>
                                        </p:tav>
                                        <p:tav tm="100000">
                                          <p:val>
                                            <p:strVal val="#ppt_w"/>
                                          </p:val>
                                        </p:tav>
                                      </p:tavLst>
                                    </p:anim>
                                    <p:anim calcmode="lin" valueType="num">
                                      <p:cBhvr>
                                        <p:cTn id="8" dur="250" fill="hold"/>
                                        <p:tgtEl>
                                          <p:spTgt spid="35123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50/29/68/502968a3022092c063a02aa43053ac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322217"/>
            <a:ext cx="8387534" cy="6156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2253085" y="6460162"/>
            <a:ext cx="4413268" cy="338554"/>
          </a:xfrm>
          <a:prstGeom prst="rect">
            <a:avLst/>
          </a:prstGeom>
          <a:solidFill>
            <a:srgbClr val="2C871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Lectio Divina:     Padre César Chávez  Alva (Chuno)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8199256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azón de Jesús en Vos Confío: ¿Qué Dios hay como tú, que perdonas el  pecad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367808" y="365760"/>
            <a:ext cx="8375596" cy="61134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821099" y="548640"/>
            <a:ext cx="3179075"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_tradnl" sz="2400" b="1" i="0" u="none" strike="noStrike" kern="1200" cap="all" spc="0" normalizeH="0" baseline="0" noProof="0" dirty="0">
                <a:ln w="0"/>
                <a:solidFill>
                  <a:srgbClr val="EFF274">
                    <a:lumMod val="20000"/>
                    <a:lumOff val="80000"/>
                  </a:srgbClr>
                </a:solidFill>
                <a:effectLst>
                  <a:outerShdw blurRad="38100" dist="38100" dir="2700000" algn="tl">
                    <a:srgbClr val="000000">
                      <a:alpha val="43137"/>
                    </a:srgbClr>
                  </a:outerShdw>
                  <a:reflection blurRad="12700" stA="50000" endPos="50000" dist="5000" dir="5400000" sy="-100000" rotWithShape="0"/>
                </a:effectLst>
                <a:uLnTx/>
                <a:uFillTx/>
                <a:latin typeface="Comic Sans MS" pitchFamily="66" charset="0"/>
                <a:ea typeface="Times New Roman" pitchFamily="18" charset="0"/>
                <a:cs typeface="Arial" charset="0"/>
              </a:rPr>
              <a:t>AMBIENTACIÓN:  </a:t>
            </a:r>
            <a:endParaRPr kumimoji="0" lang="es-ES_tradnl" sz="2400" b="1" i="1" u="none" strike="noStrike" kern="1200" cap="all" spc="0" normalizeH="0" baseline="0" noProof="0" dirty="0">
              <a:ln w="0"/>
              <a:solidFill>
                <a:srgbClr val="EFF274">
                  <a:lumMod val="20000"/>
                  <a:lumOff val="80000"/>
                </a:srgbClr>
              </a:solidFill>
              <a:effectLst>
                <a:outerShdw blurRad="38100" dist="38100" dir="2700000" algn="tl">
                  <a:srgbClr val="000000">
                    <a:alpha val="43137"/>
                  </a:srgbClr>
                </a:outerShdw>
                <a:reflection blurRad="12700" stA="50000" endPos="50000" dist="5000" dir="5400000" sy="-100000" rotWithShape="0"/>
              </a:effectLst>
              <a:uLnTx/>
              <a:uFillTx/>
              <a:latin typeface="Arial"/>
              <a:ea typeface="Times New Roman" pitchFamily="18" charset="0"/>
              <a:cs typeface="Arial" charset="0"/>
            </a:endParaRPr>
          </a:p>
        </p:txBody>
      </p:sp>
      <p:sp>
        <p:nvSpPr>
          <p:cNvPr id="5" name="Text Box 4"/>
          <p:cNvSpPr txBox="1">
            <a:spLocks noChangeArrowheads="1"/>
          </p:cNvSpPr>
          <p:nvPr/>
        </p:nvSpPr>
        <p:spPr bwMode="auto">
          <a:xfrm>
            <a:off x="4168498" y="1290690"/>
            <a:ext cx="4431983" cy="489364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Jesús nos hace hoy una pregunta muy concreta e  importante:  </a:t>
            </a:r>
            <a:endParaRPr kumimoji="0" lang="es-PE"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a:t>
            </a:r>
            <a:r>
              <a:rPr kumimoji="0" lang="es-PE"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Qué están buscando? </a:t>
            </a:r>
            <a:r>
              <a:rPr kumimoji="0" lang="es-PE"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                 ¿</a:t>
            </a:r>
            <a:r>
              <a:rPr kumimoji="0" lang="es-PE"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Qué queremos encontrar en Jesús</a:t>
            </a:r>
            <a:r>
              <a:rPr kumimoji="0" lang="es-PE"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  </a:t>
            </a:r>
            <a:r>
              <a:rPr kumimoji="0" lang="es-ES_tradnl"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Seguir </a:t>
            </a:r>
            <a:r>
              <a:rPr kumimoji="0" lang="es-ES_tradnl"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a Jesús es aprender a vivir como él, </a:t>
            </a:r>
            <a:r>
              <a:rPr kumimoji="0" lang="es-ES_tradnl" sz="2400" b="1" i="1"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mirar </a:t>
            </a:r>
            <a:r>
              <a:rPr kumimoji="0" lang="es-ES_tradnl"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mn-ea"/>
                <a:cs typeface="Arial" panose="020B0604020202020204" pitchFamily="34" charset="0"/>
              </a:rPr>
              <a:t>la vida como la miraba él, acercarnos a los últimos como se acercaba él, orar con confianza al Padre como él, contagiar esperanza como la contagiaba él.</a:t>
            </a:r>
            <a:endParaRPr kumimoji="0" lang="es-ES" sz="2400" b="1" i="1"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63500">
                  <a:srgbClr val="140000"/>
                </a:glow>
                <a:innerShdw blurRad="63500" dist="50800">
                  <a:srgbClr val="320000"/>
                </a:innerShdw>
              </a:effectLst>
              <a:uLnTx/>
              <a:uFillTx/>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5705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1"/>
                                          </p:val>
                                        </p:tav>
                                        <p:tav tm="100000">
                                          <p:val>
                                            <p:strVal val="#ppt_x"/>
                                          </p:val>
                                        </p:tav>
                                      </p:tavLst>
                                    </p:anim>
                                    <p:anim calcmode="lin" valueType="num">
                                      <p:cBhvr>
                                        <p:cTn id="9"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564" y="337890"/>
            <a:ext cx="8408184" cy="6184830"/>
          </a:xfrm>
          <a:prstGeom prst="rect">
            <a:avLst/>
          </a:prstGeom>
        </p:spPr>
      </p:pic>
      <p:sp>
        <p:nvSpPr>
          <p:cNvPr id="2" name="WordArt 6"/>
          <p:cNvSpPr>
            <a:spLocks noChangeArrowheads="1" noChangeShapeType="1" noTextEdit="1"/>
          </p:cNvSpPr>
          <p:nvPr/>
        </p:nvSpPr>
        <p:spPr bwMode="auto">
          <a:xfrm>
            <a:off x="2622843" y="239403"/>
            <a:ext cx="3847626" cy="521360"/>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1"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Humanst521 BT" panose="020B0602020204020204" pitchFamily="34" charset="0"/>
                <a:ea typeface="+mn-ea"/>
                <a:cs typeface="+mn-cs"/>
              </a:rPr>
              <a:t>Oración </a:t>
            </a:r>
            <a:r>
              <a:rPr kumimoji="0" lang="es-PE" sz="3200" b="0" i="1"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Humanst521 BT" panose="020B0602020204020204" pitchFamily="34" charset="0"/>
                <a:ea typeface="+mn-ea"/>
                <a:cs typeface="+mn-cs"/>
              </a:rPr>
              <a:t>inicial</a:t>
            </a:r>
          </a:p>
        </p:txBody>
      </p:sp>
      <p:sp>
        <p:nvSpPr>
          <p:cNvPr id="5" name="Text Box 5"/>
          <p:cNvSpPr txBox="1">
            <a:spLocks noChangeArrowheads="1"/>
          </p:cNvSpPr>
          <p:nvPr/>
        </p:nvSpPr>
        <p:spPr bwMode="auto">
          <a:xfrm>
            <a:off x="506140" y="859250"/>
            <a:ext cx="3484961" cy="550920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Tu llamada, oh Cristo,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ilumina la vida de tus discípulos…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Tu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voz resuena siempre, como la única puerta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          que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nos salva del egoísmo  y que abre nuestro corazón a la vida misma.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Concede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a todo aquel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               que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has llamado: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                               el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amor a la escucha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               de </a:t>
            </a:r>
            <a:r>
              <a:rPr kumimoji="0" lang="es-PE"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tu Palabra,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 el deseo de la entrega a tu servicio, </a:t>
            </a:r>
            <a:endParaRPr kumimoji="0" lang="es-ES" sz="2200" b="0" i="0" u="none" strike="noStrike" kern="1200" cap="none" spc="0" normalizeH="0" baseline="0" noProof="0" dirty="0">
              <a:ln w="18415" cmpd="sng">
                <a:solidFill>
                  <a:srgbClr val="FFFFFF"/>
                </a:solidFill>
                <a:prstDash val="solid"/>
              </a:ln>
              <a:solidFill>
                <a:srgbClr val="FFFF66"/>
              </a:solidFill>
              <a:effectLst>
                <a:glow rad="635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endParaRPr>
          </a:p>
        </p:txBody>
      </p:sp>
      <p:sp>
        <p:nvSpPr>
          <p:cNvPr id="6" name="Text Box 5"/>
          <p:cNvSpPr txBox="1">
            <a:spLocks noChangeArrowheads="1"/>
          </p:cNvSpPr>
          <p:nvPr/>
        </p:nvSpPr>
        <p:spPr bwMode="auto">
          <a:xfrm>
            <a:off x="5652230" y="1432418"/>
            <a:ext cx="3059343" cy="4832092"/>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el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anhelo de la fidelidad a tu amor</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Tú que eres camino verdadero,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senda amor de que lleva a la vida…</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Tú, el modelo de gran obediencia de la cruz:</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rgbClr val="000000">
                      <a:satMod val="175000"/>
                      <a:alpha val="40000"/>
                    </a:srgbClr>
                  </a:glow>
                  <a:outerShdw blurRad="63500" dir="3600000" algn="tl" rotWithShape="0">
                    <a:srgbClr val="000000">
                      <a:alpha val="70000"/>
                    </a:srgbClr>
                  </a:outerShdw>
                </a:effectLst>
                <a:uLnTx/>
                <a:uFillTx/>
                <a:latin typeface="Tekton Pro" panose="020F0603020208020904" pitchFamily="34" charset="0"/>
                <a:ea typeface="+mn-ea"/>
                <a:cs typeface="+mn-cs"/>
              </a:rPr>
              <a:t>Renueva a todos tu llamado  y dona a cada uno la fidelidad para seguirte siempre. Amén.</a:t>
            </a:r>
          </a:p>
        </p:txBody>
      </p:sp>
    </p:spTree>
    <p:extLst>
      <p:ext uri="{BB962C8B-B14F-4D97-AF65-F5344CB8AC3E}">
        <p14:creationId xmlns:p14="http://schemas.microsoft.com/office/powerpoint/2010/main" val="14612699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9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3b/83/5f/3b835f70c5a25bbc342efaa6783090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23" y="323197"/>
            <a:ext cx="8371154" cy="6139543"/>
          </a:xfrm>
          <a:prstGeom prst="rect">
            <a:avLst/>
          </a:prstGeom>
          <a:noFill/>
          <a:extLst>
            <a:ext uri="{909E8E84-426E-40DD-AFC4-6F175D3DCCD1}">
              <a14:hiddenFill xmlns:a14="http://schemas.microsoft.com/office/drawing/2010/main">
                <a:solidFill>
                  <a:srgbClr val="FFFFFF"/>
                </a:solidFill>
              </a14:hiddenFill>
            </a:ext>
          </a:extLst>
        </p:spPr>
      </p:pic>
      <p:sp>
        <p:nvSpPr>
          <p:cNvPr id="320521" name="Text Box 9"/>
          <p:cNvSpPr txBox="1">
            <a:spLocks noChangeArrowheads="1"/>
          </p:cNvSpPr>
          <p:nvPr/>
        </p:nvSpPr>
        <p:spPr bwMode="auto">
          <a:xfrm>
            <a:off x="386423" y="3663169"/>
            <a:ext cx="8371154" cy="267765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400" b="1" i="1" u="sng"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algn="l" rotWithShape="0">
                    <a:srgbClr val="140A00">
                      <a:alpha val="40000"/>
                    </a:srgbClr>
                  </a:outerShdw>
                </a:effectLst>
                <a:uLnTx/>
                <a:uFillTx/>
                <a:latin typeface="Tekton Pro" panose="020F0603020208020904" pitchFamily="34" charset="0"/>
                <a:ea typeface="+mn-ea"/>
                <a:cs typeface="+mn-cs"/>
              </a:rPr>
              <a:t>Motivación</a:t>
            </a:r>
            <a:r>
              <a:rPr kumimoji="0" lang="es-PE" sz="24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algn="l" rotWithShape="0">
                    <a:srgbClr val="140A00">
                      <a:alpha val="40000"/>
                    </a:srgbClr>
                  </a:outerShdw>
                </a:effectLst>
                <a:uLnTx/>
                <a:uFillTx/>
                <a:latin typeface="Tekton Pro" panose="020F0603020208020904" pitchFamily="34" charset="0"/>
                <a:ea typeface="+mn-ea"/>
                <a:cs typeface="+mn-cs"/>
              </a:rPr>
              <a:t>: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Jesús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comienza ya su misión y va formando un grupo de discípulos. Los primeros proceden de la comunidad de Juan, que reconocen a Jesús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por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su testimonio</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 Ellos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serán también testigos que comuniquen a otros la identidad de Jesús. Finalmente, el reconocimiento de Jesús como Mesías será determinante a la hora de seguirle. Escuchemos:</a:t>
            </a:r>
            <a:endParaRPr kumimoji="0" lang="es-ES_tradnl"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endParaRPr>
          </a:p>
        </p:txBody>
      </p:sp>
      <p:sp>
        <p:nvSpPr>
          <p:cNvPr id="12" name="Rectángulo redondeado 11"/>
          <p:cNvSpPr>
            <a:spLocks noChangeArrowheads="1"/>
          </p:cNvSpPr>
          <p:nvPr/>
        </p:nvSpPr>
        <p:spPr bwMode="auto">
          <a:xfrm>
            <a:off x="694334" y="513678"/>
            <a:ext cx="3349632" cy="606588"/>
          </a:xfrm>
          <a:prstGeom prst="roundRect">
            <a:avLst>
              <a:gd name="adj" fmla="val 16667"/>
            </a:avLst>
          </a:prstGeom>
          <a:solidFill>
            <a:srgbClr val="8ABC30"/>
          </a:solid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LECTIO</a:t>
            </a:r>
            <a:endParaRPr kumimoji="0" lang="es-PE" sz="14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423" y="334103"/>
            <a:ext cx="8371154" cy="797069"/>
          </a:xfrm>
          <a:prstGeom prst="rect">
            <a:avLst/>
          </a:prstGeom>
        </p:spPr>
      </p:pic>
      <p:sp>
        <p:nvSpPr>
          <p:cNvPr id="2" name="Rectángulo 1"/>
          <p:cNvSpPr/>
          <p:nvPr/>
        </p:nvSpPr>
        <p:spPr>
          <a:xfrm>
            <a:off x="850196" y="471028"/>
            <a:ext cx="7152981" cy="523220"/>
          </a:xfrm>
          <a:prstGeom prst="rect">
            <a:avLst/>
          </a:prstGeom>
        </p:spPr>
        <p:txBody>
          <a:bodyPr wrap="square">
            <a:sp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LECTIO: ¿Qué </a:t>
            </a:r>
            <a:r>
              <a:rPr kumimoji="0" lang="es-ES_tradnl" sz="2800" b="1"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dice el texto? Juan 1</a:t>
            </a:r>
            <a:r>
              <a:rPr kumimoji="0" lang="es-ES_tradnl" sz="28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 35-42</a:t>
            </a:r>
            <a:endParaRPr kumimoji="0" lang="es-PE" sz="2800" b="0"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0428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0521"/>
                                        </p:tgtEl>
                                        <p:attrNameLst>
                                          <p:attrName>style.visibility</p:attrName>
                                        </p:attrNameLst>
                                      </p:cBhvr>
                                      <p:to>
                                        <p:strVal val="visible"/>
                                      </p:to>
                                    </p:set>
                                    <p:anim calcmode="discrete" valueType="clr">
                                      <p:cBhvr override="childStyle">
                                        <p:cTn id="7" dur="80"/>
                                        <p:tgtEl>
                                          <p:spTgt spid="3205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0521"/>
                                        </p:tgtEl>
                                        <p:attrNameLst>
                                          <p:attrName>fillcolor</p:attrName>
                                        </p:attrNameLst>
                                      </p:cBhvr>
                                      <p:tavLst>
                                        <p:tav tm="0">
                                          <p:val>
                                            <p:clrVal>
                                              <a:schemeClr val="accent2"/>
                                            </p:clrVal>
                                          </p:val>
                                        </p:tav>
                                        <p:tav tm="50000">
                                          <p:val>
                                            <p:clrVal>
                                              <a:schemeClr val="hlink"/>
                                            </p:clrVal>
                                          </p:val>
                                        </p:tav>
                                      </p:tavLst>
                                    </p:anim>
                                    <p:set>
                                      <p:cBhvr>
                                        <p:cTn id="9" dur="80"/>
                                        <p:tgtEl>
                                          <p:spTgt spid="3205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441" y="365276"/>
            <a:ext cx="8379092" cy="6094791"/>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2023533" y="5488404"/>
            <a:ext cx="6815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 “Éste es </a:t>
            </a:r>
            <a:r>
              <a:rPr kumimoji="0" lang="es-ES" sz="32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el Cordero  </a:t>
            </a:r>
            <a:r>
              <a:rPr kumimoji="0" lang="es-ES" sz="32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de Dios”.</a:t>
            </a:r>
            <a:endParaRPr kumimoji="0" lang="es-ES" sz="3200" b="1" i="1"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endParaRPr>
          </a:p>
        </p:txBody>
      </p:sp>
      <p:sp>
        <p:nvSpPr>
          <p:cNvPr id="12" name="3 Rectángulo"/>
          <p:cNvSpPr/>
          <p:nvPr/>
        </p:nvSpPr>
        <p:spPr>
          <a:xfrm>
            <a:off x="588995" y="348342"/>
            <a:ext cx="2493840" cy="523220"/>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EFF274">
                    <a:lumMod val="20000"/>
                    <a:lumOff val="80000"/>
                  </a:srgbClr>
                </a:solidFill>
                <a:effectLst>
                  <a:outerShdw blurRad="38100" dist="38100" dir="2700000" algn="tl">
                    <a:srgbClr val="000000">
                      <a:alpha val="43137"/>
                    </a:srgbClr>
                  </a:outerShdw>
                </a:effectLst>
                <a:uLnTx/>
                <a:uFillTx/>
                <a:latin typeface="Rockwell Condensed" panose="02060603050405020104" pitchFamily="18" charset="0"/>
                <a:ea typeface="Arial Unicode MS" pitchFamily="34" charset="-128"/>
                <a:cs typeface="Arial Unicode MS" pitchFamily="34" charset="-128"/>
              </a:rPr>
              <a:t>Juan </a:t>
            </a:r>
            <a:r>
              <a:rPr kumimoji="0" lang="es-ES" sz="2800" b="1" i="0"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Rockwell Condensed" panose="02060603050405020104" pitchFamily="18" charset="0"/>
                <a:ea typeface="Arial Unicode MS" pitchFamily="34" charset="-128"/>
                <a:cs typeface="Arial Unicode MS" pitchFamily="34" charset="-128"/>
              </a:rPr>
              <a:t>1, 35-42 </a:t>
            </a:r>
            <a:endParaRPr kumimoji="0" lang="es-PE" sz="2400" b="1" i="0"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Rockwell Condensed" panose="02060603050405020104" pitchFamily="18" charset="0"/>
              <a:ea typeface="+mn-ea"/>
              <a:cs typeface="+mn-cs"/>
            </a:endParaRPr>
          </a:p>
        </p:txBody>
      </p:sp>
      <p:sp>
        <p:nvSpPr>
          <p:cNvPr id="13" name="Rectangle 2"/>
          <p:cNvSpPr>
            <a:spLocks noChangeArrowheads="1"/>
          </p:cNvSpPr>
          <p:nvPr/>
        </p:nvSpPr>
        <p:spPr bwMode="auto">
          <a:xfrm>
            <a:off x="3019468" y="3946053"/>
            <a:ext cx="541817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srgbClr val="FFFFFF"/>
                </a:solidFill>
                <a:effectLst>
                  <a:outerShdw blurRad="50800" dist="76200" algn="l" rotWithShape="0">
                    <a:srgbClr val="A50021"/>
                  </a:outerShdw>
                </a:effectLst>
                <a:uLnTx/>
                <a:uFillTx/>
                <a:latin typeface="Franklin Gothic Medium" panose="020B0603020102020204" pitchFamily="34" charset="0"/>
                <a:ea typeface="+mn-ea"/>
                <a:cs typeface="+mn-cs"/>
              </a:rPr>
              <a:t>En aquel tiempo,  estaba Juan con dos de sus discípulos y,  fijándose en Jesús que pasaba, dice:</a:t>
            </a:r>
            <a:endParaRPr kumimoji="0" lang="es-ES" sz="3200" b="0" i="1" u="none" strike="noStrike" kern="1200" cap="none" spc="0" normalizeH="0" baseline="0" noProof="0" dirty="0">
              <a:ln>
                <a:noFill/>
              </a:ln>
              <a:solidFill>
                <a:srgbClr val="FFFFFF"/>
              </a:solidFill>
              <a:effectLst>
                <a:outerShdw blurRad="50800" dist="76200" algn="l" rotWithShape="0">
                  <a:srgbClr val="A50021"/>
                </a:outerShdw>
              </a:effectLst>
              <a:uLnTx/>
              <a:uFillTx/>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1158759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par>
                          <p:cTn id="10" fill="hold">
                            <p:stCondLst>
                              <p:cond delay="3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92/84/a8/9284a8225a5eaa158f31b41b56e3bb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66" y="342446"/>
            <a:ext cx="8358848" cy="614543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900942" y="342446"/>
            <a:ext cx="56706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6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algn="l" rotWithShape="0">
                    <a:prstClr val="black"/>
                  </a:outerShdw>
                </a:effectLst>
                <a:uLnTx/>
                <a:uFillTx/>
                <a:latin typeface="Elephant" panose="02020904090505020303" pitchFamily="18" charset="0"/>
                <a:ea typeface="+mn-ea"/>
                <a:cs typeface="+mn-cs"/>
              </a:rPr>
              <a:t>Los </a:t>
            </a:r>
            <a:r>
              <a:rPr kumimoji="0" lang="es-ES" sz="2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prstClr val="black"/>
                  </a:outerShdw>
                </a:effectLst>
                <a:uLnTx/>
                <a:uFillTx/>
                <a:latin typeface="Elephant" panose="02020904090505020303" pitchFamily="18" charset="0"/>
                <a:ea typeface="+mn-ea"/>
                <a:cs typeface="+mn-cs"/>
              </a:rPr>
              <a:t>dos discípulos oyeron sus palabras y siguieron a Jesús. </a:t>
            </a:r>
          </a:p>
        </p:txBody>
      </p:sp>
      <p:sp>
        <p:nvSpPr>
          <p:cNvPr id="4104" name="Rectangle 8"/>
          <p:cNvSpPr>
            <a:spLocks noChangeArrowheads="1"/>
          </p:cNvSpPr>
          <p:nvPr/>
        </p:nvSpPr>
        <p:spPr bwMode="auto">
          <a:xfrm>
            <a:off x="1066800" y="1676400"/>
            <a:ext cx="678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PE" sz="1400" b="0" i="0" u="none" strike="noStrike" kern="1200" cap="none" spc="0" normalizeH="0" baseline="0" noProof="0">
              <a:ln>
                <a:noFill/>
              </a:ln>
              <a:solidFill>
                <a:srgbClr val="CC3300"/>
              </a:solidFill>
              <a:effectLst>
                <a:outerShdw blurRad="38100" dist="38100" dir="2700000" algn="tl">
                  <a:srgbClr val="C0C0C0"/>
                </a:outerShdw>
              </a:effectLst>
              <a:uLnTx/>
              <a:uFillTx/>
              <a:latin typeface="Comic Sans MS" pitchFamily="66" charset="0"/>
              <a:ea typeface="+mn-ea"/>
              <a:cs typeface="+mn-cs"/>
            </a:endParaRPr>
          </a:p>
        </p:txBody>
      </p:sp>
      <p:sp>
        <p:nvSpPr>
          <p:cNvPr id="8" name="Rectangle 2"/>
          <p:cNvSpPr>
            <a:spLocks noChangeArrowheads="1"/>
          </p:cNvSpPr>
          <p:nvPr/>
        </p:nvSpPr>
        <p:spPr bwMode="auto">
          <a:xfrm>
            <a:off x="1176251" y="4864881"/>
            <a:ext cx="66723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Jesús </a:t>
            </a:r>
            <a:r>
              <a:rPr kumimoji="0" lang="es-ES" sz="28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se volvió hacia ellos y, al ver que lo seguían, les preguntó:  </a:t>
            </a:r>
            <a:r>
              <a:rPr kumimoji="0" lang="es-ES" sz="28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 </a:t>
            </a:r>
            <a:r>
              <a:rPr kumimoji="0" lang="es-ES" sz="28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algn="l" rotWithShape="0">
                    <a:srgbClr val="C00000"/>
                  </a:outerShdw>
                </a:effectLst>
                <a:uLnTx/>
                <a:uFillTx/>
                <a:latin typeface="Elephant" panose="02020904090505020303" pitchFamily="18" charset="0"/>
                <a:ea typeface="+mn-ea"/>
                <a:cs typeface="+mn-cs"/>
              </a:rPr>
              <a:t>“¿Qué buscan?”</a:t>
            </a:r>
          </a:p>
        </p:txBody>
      </p:sp>
    </p:spTree>
    <p:extLst>
      <p:ext uri="{BB962C8B-B14F-4D97-AF65-F5344CB8AC3E}">
        <p14:creationId xmlns:p14="http://schemas.microsoft.com/office/powerpoint/2010/main" val="4046360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9c/06/77/9c067712838a2e5cbd0a88f5509b1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81" y="359863"/>
            <a:ext cx="8396242" cy="61541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991296" y="359863"/>
            <a:ext cx="6769527" cy="1569660"/>
          </a:xfrm>
          <a:prstGeom prst="rect">
            <a:avLst/>
          </a:prstGeom>
          <a:noFill/>
          <a:ln>
            <a:noFill/>
          </a:ln>
          <a:effectLst/>
          <a:extLst>
            <a:ext uri="{909E8E84-426E-40DD-AFC4-6F175D3DCCD1}">
              <a14:hiddenFill xmlns:a14="http://schemas.microsoft.com/office/drawing/2010/main">
                <a:solidFill>
                  <a:srgbClr val="3366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Ellos le contestaron:</a:t>
            </a:r>
            <a:b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br>
            <a:r>
              <a:rPr kumimoji="0" lang="es-ES" sz="32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 </a:t>
            </a: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“Rabí (que </a:t>
            </a:r>
            <a:r>
              <a:rPr kumimoji="0" lang="es-ES" sz="32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significa Maestro), ¿</a:t>
            </a: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dónde vives</a:t>
            </a:r>
            <a:r>
              <a:rPr kumimoji="0" lang="es-ES" sz="32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rPr>
              <a:t>?” </a:t>
            </a:r>
            <a:endPar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38100" dist="38100" dir="2700000" algn="tl">
                  <a:srgbClr val="C00000"/>
                </a:outerShdw>
              </a:effectLst>
              <a:uLnTx/>
              <a:uFillTx/>
              <a:latin typeface="Elephant" panose="02020904090505020303" pitchFamily="18" charset="0"/>
              <a:ea typeface="+mn-ea"/>
              <a:cs typeface="+mn-cs"/>
            </a:endParaRPr>
          </a:p>
        </p:txBody>
      </p:sp>
      <p:sp>
        <p:nvSpPr>
          <p:cNvPr id="5" name="Rectangle 2"/>
          <p:cNvSpPr>
            <a:spLocks noChangeArrowheads="1"/>
          </p:cNvSpPr>
          <p:nvPr/>
        </p:nvSpPr>
        <p:spPr bwMode="auto">
          <a:xfrm>
            <a:off x="457201" y="5611721"/>
            <a:ext cx="70361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effectLst>
                <a:uLnTx/>
                <a:uFillTx/>
                <a:latin typeface="Elephant" panose="02020904090505020303" pitchFamily="18" charset="0"/>
                <a:ea typeface="+mn-ea"/>
                <a:cs typeface="+mn-cs"/>
              </a:rPr>
              <a:t>Él </a:t>
            </a: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effectLst>
                <a:uLnTx/>
                <a:uFillTx/>
                <a:latin typeface="Elephant" panose="02020904090505020303" pitchFamily="18" charset="0"/>
                <a:ea typeface="+mn-ea"/>
                <a:cs typeface="+mn-cs"/>
              </a:rPr>
              <a:t>les dijo</a:t>
            </a:r>
            <a:r>
              <a:rPr kumimoji="0" lang="es-ES" sz="32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effectLst>
                <a:uLnTx/>
                <a:uFillTx/>
                <a:latin typeface="Elephant" panose="02020904090505020303" pitchFamily="18" charset="0"/>
                <a:ea typeface="+mn-ea"/>
                <a:cs typeface="+mn-cs"/>
              </a:rPr>
              <a:t>:  “Vengan </a:t>
            </a: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effectLst>
                <a:uLnTx/>
                <a:uFillTx/>
                <a:latin typeface="Elephant" panose="02020904090505020303" pitchFamily="18" charset="0"/>
                <a:ea typeface="+mn-ea"/>
                <a:cs typeface="+mn-cs"/>
              </a:rPr>
              <a:t>y lo </a:t>
            </a:r>
            <a:r>
              <a:rPr kumimoji="0" lang="es-ES" sz="3200" b="1" i="0" u="none" strike="noStrike" kern="1200" cap="none" spc="50" normalizeH="0" baseline="0" noProof="0" dirty="0">
                <a:ln w="9525" cmpd="sng">
                  <a:solidFill>
                    <a:sysClr val="windowText" lastClr="000000"/>
                  </a:solidFill>
                  <a:prstDash val="solid"/>
                </a:ln>
                <a:solidFill>
                  <a:srgbClr val="70AD47">
                    <a:tint val="1000"/>
                  </a:srgbClr>
                </a:solidFill>
                <a:effectLst>
                  <a:glow rad="101600">
                    <a:srgbClr val="000000">
                      <a:satMod val="175000"/>
                      <a:alpha val="40000"/>
                    </a:srgbClr>
                  </a:glow>
                </a:effectLst>
                <a:uLnTx/>
                <a:uFillTx/>
                <a:latin typeface="Elephant" panose="02020904090505020303" pitchFamily="18" charset="0"/>
                <a:ea typeface="+mn-ea"/>
                <a:cs typeface="+mn-cs"/>
              </a:rPr>
              <a:t>verán</a:t>
            </a:r>
            <a:r>
              <a:rPr kumimoji="0" lang="es-ES" sz="32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effectLst>
                <a:uLnTx/>
                <a:uFillTx/>
                <a:latin typeface="Elephant" panose="02020904090505020303" pitchFamily="18" charset="0"/>
                <a:ea typeface="+mn-ea"/>
                <a:cs typeface="+mn-cs"/>
              </a:rPr>
              <a:t>”. </a:t>
            </a:r>
          </a:p>
        </p:txBody>
      </p:sp>
    </p:spTree>
    <p:extLst>
      <p:ext uri="{BB962C8B-B14F-4D97-AF65-F5344CB8AC3E}">
        <p14:creationId xmlns:p14="http://schemas.microsoft.com/office/powerpoint/2010/main" val="4221503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quare bevel">
  <a:themeElements>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1235</Words>
  <Application>Microsoft Office PowerPoint</Application>
  <PresentationFormat>Presentación en pantalla (4:3)</PresentationFormat>
  <Paragraphs>110</Paragraphs>
  <Slides>34</Slides>
  <Notes>3</Notes>
  <HiddenSlides>0</HiddenSlides>
  <MMClips>1</MMClips>
  <ScaleCrop>false</ScaleCrop>
  <HeadingPairs>
    <vt:vector size="6" baseType="variant">
      <vt:variant>
        <vt:lpstr>Fuentes usadas</vt:lpstr>
      </vt:variant>
      <vt:variant>
        <vt:i4>25</vt:i4>
      </vt:variant>
      <vt:variant>
        <vt:lpstr>Tema</vt:lpstr>
      </vt:variant>
      <vt:variant>
        <vt:i4>2</vt:i4>
      </vt:variant>
      <vt:variant>
        <vt:lpstr>Títulos de diapositiva</vt:lpstr>
      </vt:variant>
      <vt:variant>
        <vt:i4>34</vt:i4>
      </vt:variant>
    </vt:vector>
  </HeadingPairs>
  <TitlesOfParts>
    <vt:vector size="61" baseType="lpstr">
      <vt:lpstr>Agency FB</vt:lpstr>
      <vt:lpstr>Arial</vt:lpstr>
      <vt:lpstr>Arial Black</vt:lpstr>
      <vt:lpstr>Arial Narrow</vt:lpstr>
      <vt:lpstr>Arial Rounded MT Bold</vt:lpstr>
      <vt:lpstr>Arial Unicode MS</vt:lpstr>
      <vt:lpstr>Calibri</vt:lpstr>
      <vt:lpstr>Calibri Light</vt:lpstr>
      <vt:lpstr>Comic Sans MS</vt:lpstr>
      <vt:lpstr>Elephant</vt:lpstr>
      <vt:lpstr>Franklin Gothic Medium</vt:lpstr>
      <vt:lpstr>Humanst521 BT</vt:lpstr>
      <vt:lpstr>Matura MT Script Capitals</vt:lpstr>
      <vt:lpstr>Poor Richard</vt:lpstr>
      <vt:lpstr>Rockwell</vt:lpstr>
      <vt:lpstr>Rockwell Condensed</vt:lpstr>
      <vt:lpstr>Script MT Bold</vt:lpstr>
      <vt:lpstr>Segoe UI Semibold</vt:lpstr>
      <vt:lpstr>Stencil</vt:lpstr>
      <vt:lpstr>Swis721 Blk BT</vt:lpstr>
      <vt:lpstr>Tekton Pro</vt:lpstr>
      <vt:lpstr>Tempus Sans ITC</vt:lpstr>
      <vt:lpstr>Times</vt:lpstr>
      <vt:lpstr>Times New Roman</vt:lpstr>
      <vt:lpstr>Wingdings</vt:lpstr>
      <vt:lpstr>Tema de Office</vt:lpstr>
      <vt:lpstr>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2021-01-11T15:49:06Z</dcterms:created>
  <dcterms:modified xsi:type="dcterms:W3CDTF">2021-01-11T15:53:07Z</dcterms:modified>
</cp:coreProperties>
</file>