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1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9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0000"/>
    <a:srgbClr val="FFFF85"/>
    <a:srgbClr val="2E0000"/>
    <a:srgbClr val="663300"/>
    <a:srgbClr val="F1F0BF"/>
    <a:srgbClr val="1A0D00"/>
    <a:srgbClr val="006600"/>
    <a:srgbClr val="FFFF00"/>
    <a:srgbClr val="9966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D378E-3FB2-4BD6-9452-25E5024EE2BF}" type="datetimeFigureOut">
              <a:rPr lang="es-PE" smtClean="0"/>
              <a:t>4/01/2021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B413-7D46-4621-BB54-D2FB76EEDE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486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B7E6-08FE-431C-803B-671F653ABB99}" type="slidenum">
              <a:rPr lang="es-ES">
                <a:solidFill>
                  <a:srgbClr val="000000"/>
                </a:solidFill>
              </a:rPr>
              <a:pPr/>
              <a:t>19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45795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FC841-D6BF-4CB4-AEB9-7C8700A2B3BE}" type="slidenum">
              <a:rPr lang="es-ES">
                <a:solidFill>
                  <a:srgbClr val="000000"/>
                </a:solidFill>
              </a:rPr>
              <a:pPr/>
              <a:t>20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99805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73E4-BE7D-4CA7-AC5E-5F10DAC502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B6472-8ACA-4357-96DB-EE039765C34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1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EE9D-3505-40B4-BA5F-ADBB29E8783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9CCAE-303C-489A-B8A7-EDB16B44438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B7B99-58C0-4591-BE7B-BE608CA439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F41B3-AC3D-4CD0-A1F6-8BC3963BD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1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3547-2724-40EE-B436-C9719C43B83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C1945-E454-4766-A43F-1F4559AA2D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58BE-409A-4F42-AEBC-9911CC520E5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6F1E-E606-434B-BE96-EE7C216B58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3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D496-2F9F-43E4-B3C0-6FCBD179E76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F835CF-5FB2-47B0-BC24-E8567D24F51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9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5. Pueblo de Rey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518492"/>
            <a:ext cx="7924800" cy="59084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rot="21138539">
            <a:off x="957454" y="5884871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591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493456"/>
            <a:ext cx="7902397" cy="5907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66800" y="1676400"/>
            <a:ext cx="678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1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4.bp.blogspot.com/-qk-f-hyOnmQ/UIfp2oaU0HI/AAAAAAAAKrA/VhO8HuCL_EQ/s400/coraz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39" y="847653"/>
            <a:ext cx="3498960" cy="2499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250">
            <a:off x="5169284" y="1153058"/>
            <a:ext cx="3292194" cy="16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2558" y="471685"/>
            <a:ext cx="51397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Yo los he bautizado con agua, pero él los bautizará  con  Espíritu Santo</a:t>
            </a:r>
            <a:r>
              <a:rPr lang="es-ES" sz="32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.”</a:t>
            </a:r>
            <a:endParaRPr lang="es-ES" sz="20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7" y="489857"/>
            <a:ext cx="7938299" cy="5928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4717" y="611978"/>
            <a:ext cx="727425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srgbClr val="C00000"/>
                  </a:outerShdw>
                </a:effectLst>
              </a:rPr>
              <a:t>Por entonces llegó Jesús desde Nazaret  de Galilea a que Juan lo bautizara en el Jordán.</a:t>
            </a:r>
            <a:endParaRPr lang="es-ES" sz="3200" b="1" dirty="0">
              <a:solidFill>
                <a:srgbClr val="FFFFCC">
                  <a:lumMod val="75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srgbClr val="C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3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cd/aa/0c/cdaa0c36b7d2bdbca66ebca7928edf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2" y="509501"/>
            <a:ext cx="7960925" cy="5882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28861" y="982135"/>
            <a:ext cx="349198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spc="50" dirty="0">
                <a:ln w="9525" cmpd="sng">
                  <a:solidFill>
                    <a:srgbClr val="7A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Apenas salió del agua, vio rasgarse el cielo y al Espíritu bajar hacia él como una paloma. Se oyó una voz del cielo: “Tú eres mi Hijo amado, mi predilecto”.</a:t>
            </a:r>
          </a:p>
        </p:txBody>
      </p:sp>
      <p:pic>
        <p:nvPicPr>
          <p:cNvPr id="5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2447" y="401435"/>
            <a:ext cx="2962285" cy="1131787"/>
          </a:xfrm>
          <a:prstGeom prst="rect">
            <a:avLst/>
          </a:prstGeom>
          <a:noFill/>
        </p:spPr>
      </p:pic>
      <p:grpSp>
        <p:nvGrpSpPr>
          <p:cNvPr id="6" name="59 Grupo"/>
          <p:cNvGrpSpPr>
            <a:grpSpLocks/>
          </p:cNvGrpSpPr>
          <p:nvPr/>
        </p:nvGrpSpPr>
        <p:grpSpPr bwMode="auto">
          <a:xfrm>
            <a:off x="3723813" y="798736"/>
            <a:ext cx="1152987" cy="1945847"/>
            <a:chOff x="4217358" y="3020391"/>
            <a:chExt cx="1710918" cy="4034875"/>
          </a:xfrm>
        </p:grpSpPr>
        <p:grpSp>
          <p:nvGrpSpPr>
            <p:cNvPr id="7" name="Group 56"/>
            <p:cNvGrpSpPr>
              <a:grpSpLocks/>
            </p:cNvGrpSpPr>
            <p:nvPr/>
          </p:nvGrpSpPr>
          <p:grpSpPr bwMode="auto">
            <a:xfrm rot="-1585372">
              <a:off x="4849588" y="3058206"/>
              <a:ext cx="1078688" cy="2991113"/>
              <a:chOff x="1837" y="2186"/>
              <a:chExt cx="680" cy="2179"/>
            </a:xfrm>
          </p:grpSpPr>
          <p:pic>
            <p:nvPicPr>
              <p:cNvPr id="20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175738" flipV="1">
                <a:off x="1279" y="322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 rot="-330153">
              <a:off x="4217358" y="3020391"/>
              <a:ext cx="1124691" cy="3935530"/>
              <a:chOff x="1808" y="2123"/>
              <a:chExt cx="709" cy="2867"/>
            </a:xfrm>
          </p:grpSpPr>
          <p:pic>
            <p:nvPicPr>
              <p:cNvPr id="14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0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015937" flipV="1">
                <a:off x="734" y="3577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387961" flipV="1">
                <a:off x="923" y="331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7088935" flipV="1">
                <a:off x="784" y="3158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559430" flipV="1">
                <a:off x="479" y="3603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 rot="-977616">
              <a:off x="4625680" y="3049188"/>
              <a:ext cx="1022962" cy="4006078"/>
              <a:chOff x="1644" y="2006"/>
              <a:chExt cx="873" cy="2359"/>
            </a:xfrm>
          </p:grpSpPr>
          <p:pic>
            <p:nvPicPr>
              <p:cNvPr id="10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791916" flipV="1">
                <a:off x="609" y="30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4065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the Baptist the reincarnation of Elijah: And the disciples asked him,  “Why, then, do the scribes say that Elijah must… | John the baptist, Jesus  wife, Bap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514893"/>
            <a:ext cx="7899854" cy="5903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580707" y="3082833"/>
            <a:ext cx="3701144" cy="29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</a:t>
            </a:r>
            <a:r>
              <a:rPr lang="es-PE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•	En la proclamación de Juan Bautista</a:t>
            </a:r>
            <a:r>
              <a:rPr lang="es-PE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,                 ¿</a:t>
            </a:r>
            <a:r>
              <a:rPr lang="es-PE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qué dice de Jesús?</a:t>
            </a:r>
            <a:endParaRPr lang="es-ES" sz="40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23377" y="426110"/>
            <a:ext cx="7105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Rockwell" panose="02060603020205020403" pitchFamily="18" charset="0"/>
              </a:rPr>
              <a:t>Preguntas </a:t>
            </a:r>
            <a:r>
              <a:rPr lang="es-ES_tradnl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Rockwell" panose="02060603020205020403" pitchFamily="18" charset="0"/>
              </a:rPr>
              <a:t>para  </a:t>
            </a:r>
            <a:r>
              <a:rPr lang="es-ES_tradnl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Rockwell" panose="02060603020205020403" pitchFamily="18" charset="0"/>
              </a:rPr>
              <a:t>la lectura:</a:t>
            </a:r>
            <a:endParaRPr lang="es-PE" sz="4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" y="516948"/>
            <a:ext cx="3873516" cy="58925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602687" y="616657"/>
            <a:ext cx="4004147" cy="14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4000" b="1" spc="50" dirty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kton Pro Ext" pitchFamily="34" charset="0"/>
              </a:rPr>
              <a:t>   </a:t>
            </a:r>
            <a:r>
              <a:rPr lang="es-PE" sz="4000" b="1" spc="50" dirty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kton Pro Ext" pitchFamily="34" charset="0"/>
              </a:rPr>
              <a:t>•	¿Con qué bautiza Juan? </a:t>
            </a:r>
            <a:endParaRPr lang="es-ES" sz="4000" b="1" spc="50" dirty="0">
              <a:ln w="11430"/>
              <a:solidFill>
                <a:schemeClr val="bg1">
                  <a:lumMod val="20000"/>
                  <a:lumOff val="80000"/>
                </a:scheme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 Ext" pitchFamily="34" charset="0"/>
            </a:endParaRPr>
          </a:p>
        </p:txBody>
      </p:sp>
      <p:pic>
        <p:nvPicPr>
          <p:cNvPr id="4" name="Picture 2" descr="Qué es el bautismo del Espíritu Santo y cómo se recibe? | Josué Ferr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1" y="516948"/>
            <a:ext cx="4014652" cy="5892561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16731" y="4326104"/>
            <a:ext cx="3100252" cy="20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spc="5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kton Pro Ext" pitchFamily="34" charset="0"/>
              </a:rPr>
              <a:t>¿En qué se diferencia el bautismo de Jesús?</a:t>
            </a:r>
            <a:endParaRPr lang="es-ES" sz="3200" b="1" spc="50" dirty="0">
              <a:ln w="11430"/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ctio Divina del 13 de enero de 2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8" y="521243"/>
            <a:ext cx="7925981" cy="58969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699798" y="4588147"/>
            <a:ext cx="57606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•	¿Qué dice la voz del cielo sobre Jesús?</a:t>
            </a:r>
            <a:endParaRPr lang="es-E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</p:txBody>
      </p:sp>
      <p:grpSp>
        <p:nvGrpSpPr>
          <p:cNvPr id="5" name="59 Grupo"/>
          <p:cNvGrpSpPr>
            <a:grpSpLocks/>
          </p:cNvGrpSpPr>
          <p:nvPr/>
        </p:nvGrpSpPr>
        <p:grpSpPr bwMode="auto">
          <a:xfrm>
            <a:off x="3558350" y="850987"/>
            <a:ext cx="2450564" cy="1945847"/>
            <a:chOff x="4217358" y="3020391"/>
            <a:chExt cx="1710918" cy="4034875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 rot="-1585372">
              <a:off x="4849588" y="3058206"/>
              <a:ext cx="1078688" cy="2991113"/>
              <a:chOff x="1837" y="2186"/>
              <a:chExt cx="680" cy="2179"/>
            </a:xfrm>
          </p:grpSpPr>
          <p:pic>
            <p:nvPicPr>
              <p:cNvPr id="19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175738" flipV="1">
                <a:off x="1279" y="322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76"/>
            <p:cNvGrpSpPr>
              <a:grpSpLocks/>
            </p:cNvGrpSpPr>
            <p:nvPr/>
          </p:nvGrpSpPr>
          <p:grpSpPr bwMode="auto">
            <a:xfrm rot="-330153">
              <a:off x="4217358" y="3020391"/>
              <a:ext cx="1124691" cy="3935530"/>
              <a:chOff x="1808" y="2123"/>
              <a:chExt cx="709" cy="2867"/>
            </a:xfrm>
          </p:grpSpPr>
          <p:pic>
            <p:nvPicPr>
              <p:cNvPr id="13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734" y="3577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387961" flipV="1">
                <a:off x="923" y="331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7088935" flipV="1">
                <a:off x="784" y="3158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559430" flipV="1">
                <a:off x="479" y="3603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 rot="-977616">
              <a:off x="4625680" y="3049188"/>
              <a:ext cx="1022962" cy="4006078"/>
              <a:chOff x="1644" y="2006"/>
              <a:chExt cx="873" cy="2359"/>
            </a:xfrm>
          </p:grpSpPr>
          <p:pic>
            <p:nvPicPr>
              <p:cNvPr id="9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609" y="30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7992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63/c3/a2/63c3a25be26a37c29af4a6d06b11dac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838" y="513806"/>
            <a:ext cx="7952105" cy="5904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47758" y="3561816"/>
            <a:ext cx="3319144" cy="14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palabras de esa voz, </a:t>
            </a:r>
            <a:endParaRPr lang="es-ES_tradnl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81322" y="4282445"/>
            <a:ext cx="3570347" cy="15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 puede ser la misión de Jesús?</a:t>
            </a:r>
            <a:endParaRPr lang="es-ES_tradnl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9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ctio Divina Dominical del Bautismo de Jesús Ciclo B | Cristonaut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9" y="1323703"/>
            <a:ext cx="7963498" cy="50770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4933" y="3317977"/>
            <a:ext cx="8005694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El bautismo fue para Jesús un momento decisivo en su vocación: el inicio de su misión al servicio del Reino.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nosotros recordamos y renovamos hoy el compromiso de seguir a Jesús, compromiso que adquirimos  en nuestro bautismo.</a:t>
            </a:r>
            <a:endParaRPr lang="es-ES_tradnl" sz="28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" y="479062"/>
            <a:ext cx="7917271" cy="844641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92109" y="612216"/>
            <a:ext cx="8188518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MEDITATIO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 dice el texto?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10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uede una persona ser llena del Espíritu Santo antes de ser bautizada? - La  Graci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" y="471215"/>
            <a:ext cx="7961449" cy="59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65380" y="1880464"/>
            <a:ext cx="6898933" cy="25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• ¿</a:t>
            </a:r>
            <a:r>
              <a:rPr lang="en-US" altLang="es-PE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Qué</a:t>
            </a:r>
            <a:r>
              <a:rPr lang="en-US" altLang="es-PE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s-PE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significa</a:t>
            </a:r>
            <a:r>
              <a:rPr lang="en-US" altLang="es-PE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para ti </a:t>
            </a:r>
            <a:endParaRPr lang="en-US" altLang="es-PE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estar</a:t>
            </a:r>
            <a:r>
              <a:rPr lang="en-US" altLang="es-PE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s-PE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bautizado</a:t>
            </a:r>
            <a:r>
              <a:rPr lang="en-US" altLang="es-PE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s-PE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1268" name="Picture 4" descr="EUCARISTÍA: Celebración y culto para una vida compartida | Parroquia San  Juan De La Cru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2198" y="3264343"/>
            <a:ext cx="1731434" cy="13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SACRAMENTO DEL BAUTISMO - ppt video online descarga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90" y="3771984"/>
            <a:ext cx="1818956" cy="9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MISERICORDIA - YouTub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83" y="3951428"/>
            <a:ext cx="1434474" cy="8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Resultado de imagen de obras de misericordia fano | Dibujos, Catolico, Dibujos  fa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53" y="3983567"/>
            <a:ext cx="907383" cy="7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tos de stock de Brazos extendidos, imágenes sin royalties de Brazos  extendidos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4" y="496989"/>
            <a:ext cx="7960815" cy="5921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1175657" y="613441"/>
            <a:ext cx="7210697" cy="5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srgbClr val="C00000"/>
                  </a:outerShdw>
                </a:effectLst>
                <a:latin typeface="Lucida Calligraphy" panose="03010101010101010101" pitchFamily="66" charset="0"/>
              </a:rPr>
              <a:t>•	Se oyó una voz desde los cielos</a:t>
            </a:r>
            <a:r>
              <a:rPr lang="es-PE" sz="36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srgbClr val="C00000"/>
                  </a:outerShdw>
                </a:effectLst>
                <a:latin typeface="Lucida Calligraphy" panose="03010101010101010101" pitchFamily="66" charset="0"/>
              </a:rPr>
              <a:t>…</a:t>
            </a:r>
            <a:endParaRPr lang="es-ES_tradnl" sz="36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dir="10800000" algn="r" rotWithShape="0">
                  <a:srgbClr val="C00000"/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19299" y="3187337"/>
            <a:ext cx="4767350" cy="21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srgbClr val="C00000"/>
                  </a:outerShdw>
                </a:effectLst>
                <a:latin typeface="Matura MT Script Capitals" pitchFamily="66" charset="0"/>
              </a:rPr>
              <a:t>¿</a:t>
            </a:r>
            <a:r>
              <a:rPr lang="es-PE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srgbClr val="C00000"/>
                  </a:outerShdw>
                </a:effectLst>
                <a:latin typeface="Matura MT Script Capitals" pitchFamily="66" charset="0"/>
              </a:rPr>
              <a:t>En qué momentos de tu vida has sentido que Dios te habla y te aclara tu misión?</a:t>
            </a:r>
            <a:endParaRPr lang="es-ES_tradnl" sz="36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dir="10800000" algn="r" rotWithShape="0">
                  <a:srgbClr val="C00000"/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0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3" y="539930"/>
            <a:ext cx="7948319" cy="5860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>
            <a:off x="588621" y="464817"/>
            <a:ext cx="4039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quare721 BT" panose="020B05040202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BAUTISMO DEL SEÑOR</a:t>
            </a:r>
            <a:endParaRPr lang="es-PE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quare721 BT" panose="020B050402020206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08203" y="464817"/>
            <a:ext cx="2726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  <a:cs typeface="Times New Roman" pitchFamily="18" charset="0"/>
              </a:rPr>
              <a:t>Marcos 1, </a:t>
            </a:r>
            <a:r>
              <a:rPr lang="es-ES" sz="24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  <a:cs typeface="Times New Roman" pitchFamily="18" charset="0"/>
              </a:rPr>
              <a:t>7-11</a:t>
            </a:r>
            <a:endParaRPr lang="es-ES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anose="02040905050505020204" pitchFamily="18" charset="0"/>
              <a:cs typeface="Times New Roman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359990" y="4768539"/>
            <a:ext cx="6444044" cy="115824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es-PE" sz="3600" b="1" kern="10" spc="50" dirty="0">
                <a:ln w="28575" cmpd="sng">
                  <a:solidFill>
                    <a:srgbClr val="7A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/>
              </a:rPr>
              <a:t>EL HIJO, EL PREDILECTO, EL AMADO</a:t>
            </a:r>
          </a:p>
          <a:p>
            <a:pPr algn="ctr"/>
            <a:endParaRPr lang="es-PE" sz="3600" b="1" kern="10" spc="50" dirty="0">
              <a:ln w="28575" cmpd="sng">
                <a:solidFill>
                  <a:srgbClr val="7A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4476268" y="5950550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PE" sz="2800" b="1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quare721 BT" panose="020B0504020202060204" pitchFamily="34" charset="0"/>
              </a:rPr>
              <a:t> </a:t>
            </a:r>
            <a:r>
              <a:rPr lang="es-PE" sz="2800" b="1" kern="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quare721 BT" panose="020B0504020202060204" pitchFamily="34" charset="0"/>
              </a:rPr>
              <a:t>10 </a:t>
            </a:r>
            <a:r>
              <a:rPr lang="es-PE" sz="2800" b="1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quare721 BT" panose="020B0504020202060204" pitchFamily="34" charset="0"/>
              </a:rPr>
              <a:t>de </a:t>
            </a:r>
            <a:r>
              <a:rPr lang="es-PE" sz="2800" b="1" kern="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quare721 BT" panose="020B0504020202060204" pitchFamily="34" charset="0"/>
              </a:rPr>
              <a:t>enero 2021</a:t>
            </a:r>
            <a:endParaRPr lang="es-PE" sz="2800" b="1" kern="0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7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ando Cristo pasa hasta Dios se arrodilla. Por Eduardo García SerranoEl  Correo de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9" y="516300"/>
            <a:ext cx="7988471" cy="5884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667852" y="559284"/>
            <a:ext cx="7762045" cy="1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spc="50" dirty="0">
                <a:ln w="9525" cmpd="sng">
                  <a:solidFill>
                    <a:srgbClr val="7A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•	Tú eres mi hijo amado, en ti me complazco. </a:t>
            </a:r>
            <a:endParaRPr lang="es-ES" sz="2800" b="1" spc="50" dirty="0">
              <a:ln w="9525" cmpd="sng">
                <a:solidFill>
                  <a:srgbClr val="7A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4388" y="3953692"/>
            <a:ext cx="4790205" cy="142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¿</a:t>
            </a:r>
            <a:r>
              <a:rPr lang="es-PE" sz="2800" dirty="0">
                <a:solidFill>
                  <a:srgbClr val="FFFFFF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Me siento hijo amado de Dios? </a:t>
            </a:r>
            <a:endParaRPr lang="es-PE" sz="2800" dirty="0" smtClean="0">
              <a:solidFill>
                <a:srgbClr val="FFFFFF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¿</a:t>
            </a:r>
            <a:r>
              <a:rPr lang="es-PE" sz="2800" dirty="0">
                <a:solidFill>
                  <a:srgbClr val="FFFFFF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Entiendo mi filiación como servicio o como privilegio?</a:t>
            </a:r>
            <a:endParaRPr lang="es-ES" sz="2800" dirty="0">
              <a:solidFill>
                <a:srgbClr val="FFFFFF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0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" y="546463"/>
            <a:ext cx="7854697" cy="5836920"/>
          </a:xfrm>
          <a:prstGeom prst="rect">
            <a:avLst/>
          </a:prstGeom>
        </p:spPr>
      </p:pic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79703" y="2073468"/>
            <a:ext cx="3274422" cy="16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i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larendon Blk BT" panose="02040905050505020204" pitchFamily="18" charset="0"/>
              </a:rPr>
              <a:t>•	Hemos sido bautizados en agua y en Espíritu.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28160" y="3875315"/>
            <a:ext cx="4302034" cy="20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¿</a:t>
            </a: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Cómo te motiva este pasaje a vivir al servicio del Reino?.</a:t>
            </a:r>
            <a:endParaRPr lang="es-PE" sz="3200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I Domingo de Adviento (A) | Prado Nuevo - Apariciones de la Virgen en El  Esc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6" y="563535"/>
            <a:ext cx="7881257" cy="4600648"/>
          </a:xfrm>
          <a:prstGeom prst="cloud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2699657" y="4024123"/>
            <a:ext cx="5773836" cy="22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i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Matura MT Script Capitals" pitchFamily="66" charset="0"/>
              </a:rPr>
              <a:t>•	¿Quién o quiénes podrían ser hoy los profetas que, como Juan, predican la conversión en el desierto?</a:t>
            </a:r>
            <a:endParaRPr lang="es-ES_tradnl" sz="3600" i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6146" name="Picture 2" descr="Notario archivos - OFICIAL DE NOTARIA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" y="4205152"/>
            <a:ext cx="3980996" cy="23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f3/7e/d3/f37ed313863d2312c1e148534dbee0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4" y="1393275"/>
            <a:ext cx="7956899" cy="5024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643795" y="2936250"/>
            <a:ext cx="79113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i="1" dirty="0">
                <a:solidFill>
                  <a:srgbClr val="FFFFFF"/>
                </a:solidFill>
                <a:effectLst>
                  <a:outerShdw blurRad="50800" dist="88900" algn="l" rotWithShape="0">
                    <a:srgbClr val="2E0000"/>
                  </a:outerShdw>
                </a:effectLst>
                <a:latin typeface="Swis721 Cn BT" panose="020B0506020202030204" pitchFamily="34" charset="0"/>
              </a:rPr>
              <a:t>La Palabra de Dios ha mostrado el bautismo de Jesús, fuente de su llamada y de su misión. </a:t>
            </a:r>
            <a:r>
              <a:rPr lang="es-PE" sz="2400" i="1" dirty="0" smtClean="0">
                <a:solidFill>
                  <a:srgbClr val="FFFFFF"/>
                </a:solidFill>
                <a:effectLst>
                  <a:outerShdw blurRad="50800" dist="88900" algn="l" rotWithShape="0">
                    <a:srgbClr val="2E0000"/>
                  </a:outerShdw>
                </a:effectLst>
                <a:latin typeface="Swis721 Cn BT" panose="020B0506020202030204" pitchFamily="34" charset="0"/>
              </a:rPr>
              <a:t>En </a:t>
            </a:r>
            <a:r>
              <a:rPr lang="es-PE" sz="2400" i="1" dirty="0">
                <a:solidFill>
                  <a:srgbClr val="FFFFFF"/>
                </a:solidFill>
                <a:effectLst>
                  <a:outerShdw blurRad="50800" dist="88900" algn="l" rotWithShape="0">
                    <a:srgbClr val="2E0000"/>
                  </a:outerShdw>
                </a:effectLst>
                <a:latin typeface="Swis721 Cn BT" panose="020B0506020202030204" pitchFamily="34" charset="0"/>
              </a:rPr>
              <a:t>él se manifiesta la realidad profunda de Jesús, la que sólo podremos descubrir en verdad si respondemos a su llamada. Presentamos al Señor, en forma de oración, lo que nos ha sugerido la reflexión del texto. </a:t>
            </a:r>
            <a:endParaRPr lang="es-ES" sz="2400" dirty="0">
              <a:solidFill>
                <a:srgbClr val="FFFFFF"/>
              </a:solidFill>
              <a:effectLst>
                <a:outerShdw blurRad="50800" dist="88900" algn="l" rotWithShape="0">
                  <a:srgbClr val="2E0000"/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710878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>
                <a:solidFill>
                  <a:srgbClr val="FFFF00"/>
                </a:solidFill>
                <a:effectLst>
                  <a:glow rad="101600">
                    <a:srgbClr val="080135"/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Motivación: </a:t>
            </a: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3" y="490144"/>
            <a:ext cx="7988801" cy="9031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/>
        </p:nvSpPr>
        <p:spPr>
          <a:xfrm>
            <a:off x="755576" y="679157"/>
            <a:ext cx="803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ORATIO ¿Qué le digo al Señor motivado por su Palabra?</a:t>
            </a:r>
            <a:endParaRPr lang="es-P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9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3" y="503355"/>
            <a:ext cx="7964449" cy="590615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87280" y="863686"/>
            <a:ext cx="2348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4400" b="1" dirty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SIGNO: </a:t>
            </a:r>
          </a:p>
        </p:txBody>
      </p:sp>
      <p:sp>
        <p:nvSpPr>
          <p:cNvPr id="5" name="16 Rectángulo"/>
          <p:cNvSpPr/>
          <p:nvPr/>
        </p:nvSpPr>
        <p:spPr>
          <a:xfrm>
            <a:off x="887280" y="5170457"/>
            <a:ext cx="72194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2400" b="1" dirty="0" smtClean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recitamos juntos el credo y  </a:t>
            </a:r>
            <a:r>
              <a:rPr lang="es-PE" sz="2400" b="1" dirty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 persignamos con el </a:t>
            </a:r>
            <a:r>
              <a:rPr lang="es-PE" sz="2400" b="1" dirty="0" smtClean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agua </a:t>
            </a:r>
            <a:r>
              <a:rPr lang="es-PE" sz="2400" b="1" dirty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bendita del recipiente</a:t>
            </a:r>
            <a:r>
              <a:rPr lang="es-PE" sz="2400" b="1" dirty="0" smtClean="0">
                <a:ln w="11430"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s-ES" sz="2400" b="1" cap="none" spc="0" dirty="0">
              <a:ln w="11430">
                <a:solidFill>
                  <a:srgbClr val="FFC000"/>
                </a:solidFill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17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bd/24/e2/bd24e2e865100baee2548e1dbc15d4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8" y="1203525"/>
            <a:ext cx="7985523" cy="5223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64010" y="1441267"/>
            <a:ext cx="702326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                                                                               San 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Vicente en una conferencia a las Hijas de la 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Caridad                           sobre 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espíritu del mundo les dice: </a:t>
            </a:r>
          </a:p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“</a:t>
            </a:r>
            <a:r>
              <a:rPr lang="es-PE" sz="20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Son cristianas, hermanas mías, y por consiguiente están obligadas a pelear contra el mundo por las promesas que le han hecho a Dios en su bautismo. Cuando se les preguntó: "¿Renuncian al diablo, al mundo y a sus pompas?", dijeron: "Renuncio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".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6849" y="4093290"/>
            <a:ext cx="688184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aunque no lo dijeran ustedes mismas, sino por boca de sus padrinos y madrinas, tienen que guardar fidelidad a Dios y cumplir con la promesa que ellos hicieron por ustedes. No les gustaría renunciar al sagrado carácter que recibieron en este sacramento y a la gracia de la fe que entonces les confirieron. (IX, 395)</a:t>
            </a:r>
            <a:endParaRPr lang="es-ES" sz="20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6" y="463102"/>
            <a:ext cx="8000016" cy="740423"/>
          </a:xfrm>
          <a:prstGeom prst="rect">
            <a:avLst/>
          </a:prstGeom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06849" y="515356"/>
            <a:ext cx="8082973" cy="538385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CONTEMPLATIO 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Qué me lleva a hacer el texto?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Image result for rostro de San Vicente de Pau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5568" y="3815225"/>
            <a:ext cx="1384253" cy="15444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1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eb/90/7a/eb907a1c6c42bc92467e57070fc9c9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003" y="468902"/>
            <a:ext cx="7952106" cy="59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705708" y="1158594"/>
            <a:ext cx="57226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En virtud del Bautismo nos convertimos en discípulos misioneros, llamados a llevar el Evangelio al mundo </a:t>
            </a:r>
            <a:r>
              <a:rPr lang="es-PE" sz="1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(cf. </a:t>
            </a:r>
            <a:r>
              <a:rPr lang="es-PE" sz="1400" b="1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Exhort</a:t>
            </a:r>
            <a:r>
              <a:rPr lang="es-PE" sz="1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. ap. </a:t>
            </a:r>
            <a:r>
              <a:rPr lang="es-PE" sz="1400" b="1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Evangelii</a:t>
            </a:r>
            <a:r>
              <a:rPr lang="es-PE" sz="1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PE" sz="1400" b="1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gaudium</a:t>
            </a:r>
            <a:r>
              <a:rPr lang="es-PE" sz="1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, 120). </a:t>
            </a:r>
            <a:endParaRPr lang="es-ES" sz="14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76068" y="2266590"/>
            <a:ext cx="7618995" cy="34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«Cada uno de los bautizados, cualquiera que sea su función en la Iglesia y el grado de ilustración de su fe, es un agente evangelizador...  La nueva evangelización debe implicar un nuevo protagonismo» (</a:t>
            </a:r>
            <a:r>
              <a:rPr lang="es-PE" sz="2000" b="1" dirty="0" err="1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ibid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.) de todos, de todo el pueblo de Dios, un nuevo protagonismo de cada uno de los bautizados. El Pueblo de  Dios es un Pueblo discípulo -porque recibe la fe- y misionero - porque transmite la fe -. Y esto hace el Bautismo en nosotros: nos dona la Gracia y transmite la fe. </a:t>
            </a:r>
            <a:r>
              <a:rPr lang="es-ES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Todos en la Iglesia somos discípulos, y lo somos siempre, para toda la vida; y todos somos misioneros, cada uno en el sitio que el Señor le ha 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asignado”. </a:t>
            </a:r>
            <a:r>
              <a:rPr lang="es-ES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(Catequesis sobre el Bautismo, Papa Francisco</a:t>
            </a:r>
            <a:r>
              <a:rPr lang="es-ES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lang="es-ES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3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618" y="513805"/>
            <a:ext cx="7958763" cy="593053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95036" y="2392791"/>
            <a:ext cx="7614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Averiguar la fecha de mi bautismo </a:t>
            </a:r>
            <a:endParaRPr lang="es-PE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 </a:t>
            </a: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recordarla siempre con profunda 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acción </a:t>
            </a: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 gracias.</a:t>
            </a:r>
          </a:p>
        </p:txBody>
      </p:sp>
    </p:spTree>
    <p:extLst>
      <p:ext uri="{BB962C8B-B14F-4D97-AF65-F5344CB8AC3E}">
        <p14:creationId xmlns:p14="http://schemas.microsoft.com/office/powerpoint/2010/main" val="14706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cción 10 para el 6 de junio de ppt video online descarga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16" y="517707"/>
            <a:ext cx="7892911" cy="58918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Rectángulo"/>
          <p:cNvSpPr/>
          <p:nvPr/>
        </p:nvSpPr>
        <p:spPr>
          <a:xfrm>
            <a:off x="898523" y="413201"/>
            <a:ext cx="706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spc="3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latin typeface="Rockwell Condensed" panose="02060603050405020104" pitchFamily="18" charset="0"/>
              </a:rPr>
              <a:t>• ¿Qué desafíos y </a:t>
            </a:r>
            <a:r>
              <a:rPr lang="es-PE" sz="3600" b="1" spc="3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latin typeface="Rockwell Condensed" panose="02060603050405020104" pitchFamily="18" charset="0"/>
              </a:rPr>
              <a:t>exigencias</a:t>
            </a:r>
            <a:endParaRPr lang="es-PE" sz="3600" b="1" spc="3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63500" algn="l" rotWithShape="0">
                  <a:srgbClr val="C00000"/>
                </a:outerShdw>
              </a:effectLst>
              <a:latin typeface="Rockwell Condensed" panose="02060603050405020104" pitchFamily="18" charset="0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955664" y="5102772"/>
            <a:ext cx="6953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spc="3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latin typeface="Rockwell Condensed" panose="02060603050405020104" pitchFamily="18" charset="0"/>
              </a:rPr>
              <a:t>nos </a:t>
            </a:r>
            <a:r>
              <a:rPr lang="es-PE" sz="3600" b="1" spc="3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latin typeface="Rockwell Condensed" panose="02060603050405020104" pitchFamily="18" charset="0"/>
              </a:rPr>
              <a:t>presentan el ser discípulos y misioneros?</a:t>
            </a:r>
          </a:p>
        </p:txBody>
      </p:sp>
    </p:spTree>
    <p:extLst>
      <p:ext uri="{BB962C8B-B14F-4D97-AF65-F5344CB8AC3E}">
        <p14:creationId xmlns:p14="http://schemas.microsoft.com/office/powerpoint/2010/main" val="122811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40/81/95/40819587d7e53ab45983a7004ef590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9449" y="512478"/>
            <a:ext cx="7922367" cy="5923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3513160" y="878081"/>
            <a:ext cx="5021236" cy="47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Dios Padre nuestro, en este día del bautismo de Jesús te damos gracias por el amor con que nos entregas a tu Hijo, ungido por el Espíritu para anunciar la buena nueva a los pobres</a:t>
            </a:r>
            <a:r>
              <a:rPr lang="es-PE" sz="22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.</a:t>
            </a:r>
          </a:p>
          <a:p>
            <a:pPr algn="ctr" fontAlgn="base">
              <a:spcAft>
                <a:spcPct val="0"/>
              </a:spcAft>
            </a:pPr>
            <a:r>
              <a:rPr lang="es-PE" sz="2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Igualmente te agradecemos los dones de nuestro bautismo.</a:t>
            </a:r>
          </a:p>
          <a:p>
            <a:pPr algn="ctr" fontAlgn="base">
              <a:spcAft>
                <a:spcPct val="0"/>
              </a:spcAft>
            </a:pPr>
            <a:r>
              <a:rPr lang="es-PE" sz="2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Tú nos ha hecho también tus hijos en la Iglesia, tu pueblo. </a:t>
            </a:r>
            <a:r>
              <a:rPr lang="es-PE" sz="22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                    Te </a:t>
            </a:r>
            <a:r>
              <a:rPr lang="es-PE" sz="2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pedimos perdón porque con frecuencia renunciamos a nuestra verdadera condición y no vivimos como hijos tuyos</a:t>
            </a:r>
            <a:r>
              <a:rPr lang="es-PE" sz="22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.</a:t>
            </a:r>
            <a:endParaRPr lang="es-PE" sz="22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59398" name="WordArt 7"/>
          <p:cNvSpPr>
            <a:spLocks noChangeArrowheads="1" noChangeShapeType="1" noTextEdit="1"/>
          </p:cNvSpPr>
          <p:nvPr/>
        </p:nvSpPr>
        <p:spPr bwMode="auto">
          <a:xfrm>
            <a:off x="739337" y="573128"/>
            <a:ext cx="2773823" cy="332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Times New Roman" pitchFamily="18" charset="0"/>
              </a:rPr>
              <a:t>Oración </a:t>
            </a:r>
            <a:r>
              <a:rPr lang="es-ES_tradnl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Times New Roman" pitchFamily="18" charset="0"/>
              </a:rPr>
              <a:t>final</a:t>
            </a:r>
            <a:endParaRPr lang="es-P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srgbClr val="C00000"/>
                </a:outerShdw>
              </a:effectLst>
              <a:latin typeface="Arial Black"/>
            </a:endParaRPr>
          </a:p>
        </p:txBody>
      </p:sp>
      <p:pic>
        <p:nvPicPr>
          <p:cNvPr id="14338" name="Picture 2" descr="https://i.pinimg.com/564x/31/a6/bc/31a6bcfee0c7a9b286422d52e673f7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8" y="573128"/>
            <a:ext cx="2500273" cy="37810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3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" y="478972"/>
            <a:ext cx="7906948" cy="5956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CuadroTexto"/>
          <p:cNvSpPr txBox="1"/>
          <p:nvPr/>
        </p:nvSpPr>
        <p:spPr>
          <a:xfrm>
            <a:off x="901756" y="5858074"/>
            <a:ext cx="665766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anose="020B0403020202020204" pitchFamily="34" charset="0"/>
              </a:rPr>
              <a:t>Cantos sugeridos: Pueblo de Reyes, Iglesia Soy</a:t>
            </a:r>
          </a:p>
        </p:txBody>
      </p:sp>
      <p:pic>
        <p:nvPicPr>
          <p:cNvPr id="4" name="Picture 39" descr="fdobrill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20" y="0"/>
            <a:ext cx="714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CuadroTexto"/>
          <p:cNvSpPr txBox="1"/>
          <p:nvPr/>
        </p:nvSpPr>
        <p:spPr>
          <a:xfrm>
            <a:off x="749356" y="393446"/>
            <a:ext cx="7854713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anose="020B0403020202020204" pitchFamily="34" charset="0"/>
              </a:rPr>
              <a:t>Ambientación: Recipiente con agua bendita, cirio, vestidura blanca.</a:t>
            </a:r>
            <a:endParaRPr lang="es-ES_tradnl" sz="24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1" y="508579"/>
            <a:ext cx="7926107" cy="5900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998911" y="3459043"/>
            <a:ext cx="6943305" cy="23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Concédenos, Señor, asumir libre, consciente y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gozosamente 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nuestra condición de </a:t>
            </a:r>
          </a:p>
          <a:p>
            <a:pPr algn="ctr" fontAlgn="base"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bautizados, creyentes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y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discípulos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de Jesús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, </a:t>
            </a:r>
          </a:p>
          <a:p>
            <a:pPr algn="ctr" fontAlgn="base"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para mostrar a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nuestros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hermanos </a:t>
            </a:r>
          </a:p>
          <a:p>
            <a:pPr algn="ctr" fontAlgn="base"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tu rostro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esperanzador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.</a:t>
            </a:r>
          </a:p>
          <a:p>
            <a:pPr algn="ctr" fontAlgn="base"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Lucida Sans" panose="020B0602030504020204" pitchFamily="34" charset="0"/>
              </a:rPr>
              <a:t> Amén.</a:t>
            </a:r>
          </a:p>
          <a:p>
            <a:pPr algn="ctr" fontAlgn="base">
              <a:spcAft>
                <a:spcPct val="0"/>
              </a:spcAft>
            </a:pPr>
            <a:endParaRPr lang="es-ES_tradnl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0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4/9e/4f/b49e4f4d1bb897dc3fe8bd5aac2f4b7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546" y="515983"/>
            <a:ext cx="7908563" cy="5884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7764" y="6331129"/>
            <a:ext cx="6122125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 Padre César Chávez  Alva (Chuno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)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, </a:t>
            </a:r>
            <a:r>
              <a:rPr kumimoji="0" lang="es-P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5611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irit of God Decends After Baptism of Jesu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15" y="502023"/>
            <a:ext cx="7903224" cy="5916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0174" y="502024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larendon Blk BT" panose="02040905050505020204" pitchFamily="18" charset="0"/>
                <a:ea typeface="Times New Roman" pitchFamily="18" charset="0"/>
                <a:cs typeface="Arial" charset="0"/>
              </a:rPr>
              <a:t>AMBIENTACIÓN:  </a:t>
            </a:r>
            <a:endParaRPr lang="es-ES_tradnl" sz="2400" b="1" i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4383" y="1814874"/>
            <a:ext cx="32735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un eco de la Epifanía, celebramos hoy el bautismo del Señor. Con este signo Jesús  quiere transmitirnos el motivo de su venida al mundo: “pasar por la vida haciendo el bien y curando a los afligidos por el mal</a:t>
            </a:r>
            <a:r>
              <a:rPr lang="es-ES_tradnl" altLang="es-PE" sz="2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s-PE" altLang="es-PE" sz="1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900" dist="50800" algn="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89553" y="1720256"/>
            <a:ext cx="31428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es-ES_tradnl" altLang="es-PE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buen día para recordar que estamos bautizados, que formamos la Iglesia. Si el mensaje de Jesús nos admira y nos conmueve, es que también nosotros queremos ir construyendo una sociedad más </a:t>
            </a:r>
            <a:r>
              <a:rPr lang="es-ES_tradnl" altLang="es-PE" sz="2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fraterna </a:t>
            </a:r>
            <a:r>
              <a:rPr lang="es-ES_tradnl" altLang="es-PE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srgbClr val="00000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amistosa. </a:t>
            </a:r>
            <a:endParaRPr lang="es-ES_tradnl" altLang="es-PE" sz="44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900" dist="50800" algn="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66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" y="524555"/>
            <a:ext cx="7934687" cy="5893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31508" y="611929"/>
            <a:ext cx="3671888" cy="2540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i="1" kern="10" dirty="0" smtClean="0">
                <a:ln w="9525">
                  <a:solidFill>
                    <a:srgbClr val="C64B14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umnst777 Blk BT" panose="020B08030305040A0204" pitchFamily="34" charset="0"/>
              </a:rPr>
              <a:t>1. Oración inicial</a:t>
            </a:r>
            <a:endParaRPr lang="es-PE" sz="3600" i="1" kern="10" dirty="0">
              <a:ln w="9525">
                <a:solidFill>
                  <a:srgbClr val="C64B14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umnst777 Blk BT" panose="020B08030305040A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203" y="4337238"/>
            <a:ext cx="6971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Jesús, fuente de la vida, </a:t>
            </a:r>
            <a:endParaRPr lang="es-PE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que vienes a cancelar la condena de Adán, </a:t>
            </a:r>
            <a:endParaRPr lang="es-PE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 el Jordán has acabado con el odio, </a:t>
            </a:r>
            <a:endParaRPr lang="es-PE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concédenos la paz que supera toda inteligencia</a:t>
            </a:r>
            <a:r>
              <a:rPr lang="es-ES_tradnl" sz="24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s-ES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0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1859"/>
            <a:ext cx="7920881" cy="592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4433" y="4644158"/>
            <a:ext cx="79208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Que se vista de blanco la raza humana, </a:t>
            </a:r>
            <a:r>
              <a:rPr lang="es-ES_tradnl" sz="24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              salga </a:t>
            </a: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de las aguas como hijos de Dios  </a:t>
            </a:r>
            <a:r>
              <a:rPr lang="es-ES_tradnl" sz="24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 </a:t>
            </a:r>
            <a:r>
              <a:rPr lang="es-ES_tradnl" sz="2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transforma la creación a imagen del Creador</a:t>
            </a:r>
            <a:r>
              <a:rPr lang="es-ES_tradnl" sz="24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                               </a:t>
            </a:r>
            <a:r>
              <a:rPr lang="es-ES_tradnl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_tradnl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De los “cantos” litúrgicos orientales).</a:t>
            </a:r>
            <a:endParaRPr lang="es-ES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7305" y="471859"/>
            <a:ext cx="78551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Verbo esplendente enviado por el Padre, después de borrar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las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culpas de los mortales, ven a disipar las largas y tristes horas de la noche y mediante tu bautismo, haz salir resplandeciente a tus hijos de las olas del Jordán. </a:t>
            </a:r>
            <a:endParaRPr lang="es-PE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3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66/0e/63/660e63eeb31112ad660fc718fa857c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6" y="524606"/>
            <a:ext cx="7922599" cy="5895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655345" y="1075837"/>
            <a:ext cx="28106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Motivación:             </a:t>
            </a:r>
            <a:r>
              <a:rPr lang="es-PE" sz="24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Juan </a:t>
            </a:r>
            <a:r>
              <a:rPr lang="es-PE" sz="240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Bautista, mensajero de Dios, anuncia la proximidad del Mesías; su fuerza principal consiste  en introducir a las personas en un nuevo ambiente, en una atmósfera nueva</a:t>
            </a:r>
            <a:r>
              <a:rPr lang="es-PE" sz="24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la </a:t>
            </a:r>
            <a:r>
              <a:rPr lang="es-PE" sz="240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Dios Padre y su amor por nosotros. </a:t>
            </a:r>
            <a:r>
              <a:rPr lang="es-PE" sz="24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</a:t>
            </a:r>
            <a:endParaRPr lang="es-ES_tradnl" sz="2400" i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14486" y="2871975"/>
            <a:ext cx="28660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también su llegada: Él está  ya presente entre nosotros; ese Enviado de Dios es Jesucristo. Escuchemos:</a:t>
            </a:r>
            <a:endParaRPr lang="es-ES_tradnl" sz="2400" i="1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5" y="488729"/>
            <a:ext cx="7977935" cy="5062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15616" y="533315"/>
            <a:ext cx="6640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 ¿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Qué dice el texto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?  Marcos 1,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7-11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11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625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bicar a Juan Bau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472440"/>
            <a:ext cx="7925980" cy="5928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5837" y="472440"/>
            <a:ext cx="29874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San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Marcos  1,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7-11</a:t>
            </a:r>
            <a:endParaRPr lang="es-PE" sz="20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76800" y="566224"/>
            <a:ext cx="357051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aquel tiempo, proclamaba Juan: </a:t>
            </a:r>
            <a:endParaRPr lang="es-ES" sz="32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 </a:t>
            </a:r>
            <a:endParaRPr lang="es-ES" sz="32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r>
              <a:rPr lang="es-ES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el </a:t>
            </a:r>
            <a:endParaRPr lang="es-ES" sz="32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ES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</a:t>
            </a:r>
            <a:endParaRPr lang="es-ES" sz="32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s-ES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yo, </a:t>
            </a:r>
            <a:endParaRPr lang="es-ES" sz="3600" b="1" i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8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iang Mai, Tailandia - 2016. Imagen Impresa Del Bautismo De Jesús Por Juan  El Bautista En La Iglesia Grace Chiang Mai, Tailandia 11 De Noviembre.  Impreso A Partir De Mediados De 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0" y="522513"/>
            <a:ext cx="7952105" cy="5878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4699" y="5166224"/>
            <a:ext cx="68062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tl" rotWithShape="0">
                    <a:srgbClr val="C00000"/>
                  </a:outerShdw>
                </a:effectLst>
              </a:rPr>
              <a:t>y yo no merezco agacharme para desatarle las sandalias.</a:t>
            </a:r>
            <a:endParaRPr lang="es-ES" sz="32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dir="2700000" algn="t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54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quare bevel">
  <a:themeElements>
    <a:clrScheme name="square beve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1173</Words>
  <Application>Microsoft Office PowerPoint</Application>
  <PresentationFormat>Presentación en pantalla (4:3)</PresentationFormat>
  <Paragraphs>78</Paragraphs>
  <Slides>31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57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Clarendon Blk BT</vt:lpstr>
      <vt:lpstr>Comic Sans MS</vt:lpstr>
      <vt:lpstr>Georgia</vt:lpstr>
      <vt:lpstr>Humnst777 Blk BT</vt:lpstr>
      <vt:lpstr>Impact</vt:lpstr>
      <vt:lpstr>Lucida Calligraphy</vt:lpstr>
      <vt:lpstr>Lucida Sans</vt:lpstr>
      <vt:lpstr>Matura MT Script Capitals</vt:lpstr>
      <vt:lpstr>Poor Richard</vt:lpstr>
      <vt:lpstr>Rockwell</vt:lpstr>
      <vt:lpstr>Rockwell Condensed</vt:lpstr>
      <vt:lpstr>Square721 BT</vt:lpstr>
      <vt:lpstr>Square721 Cn BT</vt:lpstr>
      <vt:lpstr>Swis721 Cn BT</vt:lpstr>
      <vt:lpstr>Swis721 Lt BT</vt:lpstr>
      <vt:lpstr>Tekton Pro</vt:lpstr>
      <vt:lpstr>Tekton Pro Ext</vt:lpstr>
      <vt:lpstr>Times New Roman</vt:lpstr>
      <vt:lpstr>square bevel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122</cp:revision>
  <dcterms:created xsi:type="dcterms:W3CDTF">2015-01-06T20:17:04Z</dcterms:created>
  <dcterms:modified xsi:type="dcterms:W3CDTF">2021-01-04T15:51:49Z</dcterms:modified>
</cp:coreProperties>
</file>