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15" r:id="rId2"/>
    <p:sldId id="308" r:id="rId3"/>
    <p:sldId id="314" r:id="rId4"/>
    <p:sldId id="259" r:id="rId5"/>
    <p:sldId id="31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304" r:id="rId20"/>
    <p:sldId id="277" r:id="rId21"/>
    <p:sldId id="278" r:id="rId22"/>
    <p:sldId id="279" r:id="rId23"/>
    <p:sldId id="307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305" r:id="rId34"/>
    <p:sldId id="313" r:id="rId35"/>
    <p:sldId id="293" r:id="rId36"/>
    <p:sldId id="295" r:id="rId37"/>
    <p:sldId id="300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5F8"/>
    <a:srgbClr val="0D131F"/>
    <a:srgbClr val="FFFFFF"/>
    <a:srgbClr val="0E1420"/>
    <a:srgbClr val="032680"/>
    <a:srgbClr val="7DDAFE"/>
    <a:srgbClr val="203F91"/>
    <a:srgbClr val="032028"/>
    <a:srgbClr val="AC0203"/>
    <a:srgbClr val="5600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ECE23-7826-4AF8-BADE-E69E8C3C6813}" type="datetimeFigureOut">
              <a:rPr lang="es-PE" smtClean="0"/>
              <a:t>14/12/2020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70DE-1AC8-4EE6-A3D0-364EDCA0DDE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2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3F714-B3B5-47BA-8B9D-064CE040AFEF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670DE-1AC8-4EE6-A3D0-364EDCA0DDE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489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2094-0796-4741-874B-DFB77073A28B}" type="slidenum">
              <a:rPr lang="es-PE" smtClean="0">
                <a:solidFill>
                  <a:prstClr val="black"/>
                </a:solidFill>
              </a:rPr>
              <a:pPr/>
              <a:t>25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3C84B-C5A5-4E96-8813-CAD8E2CF561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8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BE83-F34A-4B7B-BBE5-E069A6B7F1F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20305-F5DF-459A-942A-C12BA4F5CA3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0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26586-DEC8-4987-9D69-58BE8D8D049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DA5E-4D47-44AD-96D5-7CA99D51196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0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3AD70-AEC3-415B-9BA8-5D9A84B5D0B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7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6DB82-72A6-4EAE-8DC9-2F7AB735B86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7485-6768-4F2F-B1DB-7B590FD8C9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4C3B0-5FCD-4902-BBA8-E8EA96BC0F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5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FF246-5D65-4B29-A48D-9A4D2E29178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9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32FE-D1F1-438C-99AE-BB682841EBD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1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5C7EAF-ED4D-4546-B420-57433002662F}" type="slidenum">
              <a:rPr lang="en-U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1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" y="431404"/>
            <a:ext cx="8360228" cy="59955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Rectángulo 11"/>
          <p:cNvSpPr/>
          <p:nvPr/>
        </p:nvSpPr>
        <p:spPr>
          <a:xfrm rot="21138539">
            <a:off x="896494" y="5858745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03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3" name="LeeGalloway_Canon243.wav"/>
          </p:stSnd>
        </p:sndAc>
      </p:transition>
    </mc:Choice>
    <mc:Fallback xmlns="">
      <p:transition spd="slow">
        <p:fade/>
        <p:sndAc>
          <p:stSnd loop="1">
            <p:snd r:embed="rId5" name="LeeGalloway_Canon243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420624"/>
            <a:ext cx="8316686" cy="6016752"/>
          </a:xfrm>
          <a:prstGeom prst="rect">
            <a:avLst/>
          </a:prstGeom>
        </p:spPr>
      </p:pic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036520" y="5021678"/>
            <a:ext cx="70709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srgbClr val="000014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PE" sz="2800" dirty="0">
                <a:solidFill>
                  <a:srgbClr val="FFFFFF"/>
                </a:solidFill>
                <a:effectLst>
                  <a:outerShdw blurRad="50800" dist="38100" dir="13500000" algn="br" rotWithShape="0">
                    <a:srgbClr val="000014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Ella se turbó ante estas palabras y </a:t>
            </a:r>
            <a:r>
              <a:rPr lang="es-PE" sz="2800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srgbClr val="000014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     se </a:t>
            </a:r>
            <a:r>
              <a:rPr lang="es-PE" sz="2800" dirty="0">
                <a:solidFill>
                  <a:srgbClr val="FFFFFF"/>
                </a:solidFill>
                <a:effectLst>
                  <a:outerShdw blurRad="50800" dist="38100" dir="13500000" algn="br" rotWithShape="0">
                    <a:srgbClr val="000014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preguntaba qué saludo era aquél. </a:t>
            </a:r>
            <a:endParaRPr lang="es-ES" sz="2800" dirty="0">
              <a:solidFill>
                <a:srgbClr val="FFFFFF"/>
              </a:solidFill>
              <a:effectLst>
                <a:outerShdw blurRad="50800" dist="38100" dir="13500000" algn="br" rotWithShape="0">
                  <a:srgbClr val="000014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593" y="391885"/>
            <a:ext cx="8316685" cy="6050523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96584" y="4808162"/>
            <a:ext cx="6373925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 ángel le dijo: “No temas, María porque has encontrado gracia ante Dios</a:t>
            </a:r>
            <a:r>
              <a:rPr lang="es-P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Concebirás </a:t>
            </a:r>
            <a:r>
              <a:rPr 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 tu vientre y darás a luz un hijo, y le pondrás </a:t>
            </a:r>
            <a:r>
              <a:rPr lang="es-P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por nombre </a:t>
            </a:r>
            <a:r>
              <a:rPr 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Jesús.</a:t>
            </a:r>
            <a:endParaRPr lang="es-E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3" y="408093"/>
            <a:ext cx="8288189" cy="6008046"/>
          </a:xfrm>
          <a:prstGeom prst="rect">
            <a:avLst/>
          </a:prstGeom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217174" y="4829061"/>
            <a:ext cx="67999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Será grande, se llamará hijo del Altísimo, el </a:t>
            </a:r>
            <a:r>
              <a:rPr lang="es-P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 Dios le </a:t>
            </a:r>
            <a:r>
              <a:rPr 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dará el trono de David, su padre, reinará sobre la descendencia de Jacob para siempre, </a:t>
            </a:r>
            <a:r>
              <a:rPr lang="es-P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</a:t>
            </a:r>
            <a:r>
              <a:rPr 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su reino no tendrá fin</a:t>
            </a:r>
            <a:r>
              <a:rPr lang="es-P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”.</a:t>
            </a:r>
            <a:endParaRPr lang="es-ES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" y="372443"/>
            <a:ext cx="8323072" cy="6036823"/>
          </a:xfrm>
          <a:prstGeom prst="rect">
            <a:avLst/>
          </a:prstGeom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785185" y="5126623"/>
            <a:ext cx="73184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PE" sz="2800" dirty="0"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María dijo al ángel: “¿Cómo será eso, pues no conozco a varón?”.</a:t>
            </a:r>
            <a:endParaRPr lang="es-ES" sz="2800" i="1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1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5" y="427059"/>
            <a:ext cx="8301397" cy="5990674"/>
          </a:xfrm>
          <a:prstGeom prst="rect">
            <a:avLst/>
          </a:prstGeom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202468" y="4813237"/>
            <a:ext cx="65614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FFFFFF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ángel le contestó: “El Espíritu Santo vendrá sobre ti, y la fuerza del </a:t>
            </a:r>
            <a:r>
              <a:rPr lang="es-PE" sz="2000" dirty="0">
                <a:solidFill>
                  <a:srgbClr val="FFFFFF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Altísimo</a:t>
            </a:r>
            <a:r>
              <a:rPr lang="es-PE" sz="2400" dirty="0">
                <a:solidFill>
                  <a:srgbClr val="FFFFFF"/>
                </a:solidFill>
                <a:effectLst>
                  <a:outerShdw blurRad="50800" dist="114300" algn="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te cubrirá con su sombra; por eso el santo que va a nacer se llamará Hijo de Dios.</a:t>
            </a:r>
            <a:endParaRPr lang="es-ES" sz="2400" dirty="0">
              <a:solidFill>
                <a:srgbClr val="FFFFFF"/>
              </a:solidFill>
              <a:effectLst>
                <a:outerShdw blurRad="50800" dist="114300" algn="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0" y="415882"/>
            <a:ext cx="8323410" cy="600185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3471" y="4752740"/>
            <a:ext cx="66783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Ahí tienes a tu parienta Isabel, que, a pesar de su vejez, ha concebido un hijo, y ya está de seis meses la que llamaban estéril, porque para Dios no hay nada imposible”.</a:t>
            </a:r>
            <a:endParaRPr lang="es-ES"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4" y="418931"/>
            <a:ext cx="8306529" cy="599880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31831" y="5064799"/>
            <a:ext cx="6237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María contestó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: –“</a:t>
            </a:r>
            <a:r>
              <a:rPr lang="es-E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Aquí está la esclava del Señor,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hágase </a:t>
            </a:r>
            <a:r>
              <a:rPr lang="es-E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en mí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según </a:t>
            </a:r>
            <a:r>
              <a:rPr lang="es-E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tu palabra” 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Y </a:t>
            </a:r>
            <a:r>
              <a:rPr lang="es-E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 dejó </a:t>
            </a:r>
            <a:r>
              <a:rPr lang="es-E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ángel.</a:t>
            </a:r>
            <a:endParaRPr lang="es-E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1" y="420351"/>
            <a:ext cx="8336281" cy="6014316"/>
          </a:xfrm>
          <a:prstGeom prst="rect">
            <a:avLst/>
          </a:prstGeom>
        </p:spPr>
      </p:pic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31502" y="4946779"/>
            <a:ext cx="7625390" cy="12363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71500" indent="-5715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¿Qué títulos o nombres menciona el Ángel a María que definen la identidad del niño que va a nacer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?.</a:t>
            </a:r>
            <a:endParaRPr lang="es-ES_tradnl" sz="2800" b="1" dirty="0">
              <a:solidFill>
                <a:srgbClr val="FFFF00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latin typeface="AR CENA" panose="02000000000000000000" pitchFamily="2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82285" y="361979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Preguntas para la lectura: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9" y="418589"/>
            <a:ext cx="8330523" cy="5999144"/>
          </a:xfrm>
          <a:prstGeom prst="rect">
            <a:avLst/>
          </a:prstGeom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2247280" y="2502751"/>
            <a:ext cx="2553319" cy="24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3600" b="1" dirty="0">
                <a:solidFill>
                  <a:srgbClr val="FFFF00"/>
                </a:solidFill>
                <a:effectLst>
                  <a:glow rad="101600">
                    <a:srgbClr val="1C0402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¿Cuál será la misión de este niño?</a:t>
            </a:r>
          </a:p>
        </p:txBody>
      </p:sp>
    </p:spTree>
    <p:extLst>
      <p:ext uri="{BB962C8B-B14F-4D97-AF65-F5344CB8AC3E}">
        <p14:creationId xmlns:p14="http://schemas.microsoft.com/office/powerpoint/2010/main" val="19131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0d/9a/b8/0d9ab84d646266e5f34b1f0f43a583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157" y="411158"/>
            <a:ext cx="8291607" cy="60235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i.pinimg.com/564x/08/cb/e6/08cbe6898309326572cae8e55dd22e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1350906"/>
            <a:ext cx="5401733" cy="4093161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>
          <a:xfrm>
            <a:off x="422027" y="482199"/>
            <a:ext cx="8321379" cy="5596383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</a:effectLst>
                <a:latin typeface="Square721 BT" panose="020B0504020202060204" pitchFamily="34" charset="0"/>
              </a:rPr>
              <a:t>¿Qué papel desempeña el Espíritu Santo</a:t>
            </a:r>
            <a:endParaRPr lang="es-ES_tradnl" dirty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ES_tradnl" dirty="0" smtClean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ES_tradnl" dirty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 smtClean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 smtClean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 smtClean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es-ES_tradnl" dirty="0" smtClean="0">
              <a:solidFill>
                <a:srgbClr val="FFFFFF"/>
              </a:solidFill>
              <a:effectLst>
                <a:glow rad="101600">
                  <a:schemeClr val="bg1">
                    <a:lumMod val="10000"/>
                    <a:alpha val="60000"/>
                  </a:schemeClr>
                </a:glow>
              </a:effectLst>
              <a:latin typeface="Square721 BT" panose="020B050402020206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_tradnl" dirty="0" smtClean="0">
                <a:solidFill>
                  <a:srgbClr val="FFFFFF"/>
                </a:solidFill>
                <a:effectLst>
                  <a:glow rad="101600">
                    <a:schemeClr val="bg1">
                      <a:lumMod val="10000"/>
                      <a:alpha val="60000"/>
                    </a:schemeClr>
                  </a:glow>
                </a:effectLst>
                <a:latin typeface="Square721 BT" panose="020B0504020202060204" pitchFamily="34" charset="0"/>
              </a:rPr>
              <a:t>en la concepción y nacimiento de Jesús?</a:t>
            </a:r>
          </a:p>
        </p:txBody>
      </p:sp>
    </p:spTree>
    <p:extLst>
      <p:ext uri="{BB962C8B-B14F-4D97-AF65-F5344CB8AC3E}">
        <p14:creationId xmlns:p14="http://schemas.microsoft.com/office/powerpoint/2010/main" val="35460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429920"/>
            <a:ext cx="8286613" cy="59779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439" y="448392"/>
            <a:ext cx="3694162" cy="452098"/>
          </a:xfrm>
          <a:prstGeom prst="rect">
            <a:avLst/>
          </a:prstGeom>
          <a:solidFill>
            <a:srgbClr val="95028F"/>
          </a:solidFill>
          <a:ln w="12700">
            <a:solidFill>
              <a:srgbClr val="FFFF00"/>
            </a:solidFill>
            <a:miter lim="800000"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27177" y="451259"/>
            <a:ext cx="2835223" cy="348871"/>
          </a:xfrm>
          <a:prstGeom prst="rect">
            <a:avLst/>
          </a:prstGeom>
          <a:solidFill>
            <a:srgbClr val="FFFFFF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19050"/>
            <a:r>
              <a:rPr lang="es-ES_tradnl" sz="900" b="1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DIVINA –</a:t>
            </a:r>
            <a:r>
              <a:rPr lang="es-ES_tradnl" sz="900" b="1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IV </a:t>
            </a:r>
            <a:r>
              <a:rPr lang="es-ES_tradnl" sz="900" b="1" dirty="0">
                <a:solidFill>
                  <a:srgbClr val="7030A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DOMINGO ADVIENTO- “B”</a:t>
            </a:r>
            <a:endParaRPr lang="es-PE" sz="90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r"/>
            <a:r>
              <a:rPr lang="es-ES_tradnl" sz="900" b="1" dirty="0" smtClean="0">
                <a:solidFill>
                  <a:srgbClr val="990099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“HÁGASE TU VOLUNTAD” </a:t>
            </a:r>
            <a:endParaRPr lang="es-PE" sz="900" dirty="0">
              <a:solidFill>
                <a:srgbClr val="88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PE" sz="900" dirty="0">
              <a:solidFill>
                <a:srgbClr val="7A0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8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2" y="455465"/>
            <a:ext cx="446403" cy="34421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902528" y="393427"/>
            <a:ext cx="3456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rgbClr val="FFFFFF"/>
                </a:solidFill>
                <a:effectLst>
                  <a:innerShdw blurRad="63500" dist="50800">
                    <a:prstClr val="black"/>
                  </a:innerShdw>
                </a:effectLst>
                <a:latin typeface="Comic Sans MS" pitchFamily="66" charset="0"/>
                <a:cs typeface="Times New Roman" pitchFamily="18" charset="0"/>
              </a:rPr>
              <a:t>Lucas 1,26-38</a:t>
            </a: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-334690" y="2802916"/>
            <a:ext cx="5758955" cy="2047146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kern="10" dirty="0" smtClean="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  <a:cs typeface="Times New Roman" pitchFamily="18" charset="0"/>
              </a:rPr>
              <a:t>“HÁCIENDO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5400" kern="10" dirty="0" smtClean="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Impact"/>
                <a:cs typeface="Times New Roman" pitchFamily="18" charset="0"/>
              </a:rPr>
              <a:t>TU VOLUNTAD”</a:t>
            </a:r>
            <a:endParaRPr lang="es-PE" sz="5400" kern="10" dirty="0">
              <a:ln w="9525">
                <a:round/>
                <a:headEnd/>
                <a:tailEnd/>
              </a:ln>
              <a:solidFill>
                <a:srgbClr val="FFFFFF"/>
              </a:solidFill>
              <a:latin typeface="Impact"/>
              <a:cs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7164" y="6007762"/>
            <a:ext cx="338437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20 de Diciembre 2020 </a:t>
            </a:r>
            <a:endParaRPr lang="es-ES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ff/b3/ac/ffb3ac7ebbfcb7359adb91a2d62980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666" y="470566"/>
            <a:ext cx="8358934" cy="5929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MARÍA EN UN DULCE EXTASIS DE AMOR, SUEÑA CON SU NIÑO, CON NUESTRO REDENTOR !!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67" y="1126067"/>
            <a:ext cx="5029200" cy="3615266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91249" y="5265879"/>
            <a:ext cx="7153219" cy="77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rgbClr val="1C0402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Square721 BT" panose="020B0504020202060204" pitchFamily="34" charset="0"/>
                <a:cs typeface="Times New Roman" pitchFamily="18" charset="0"/>
              </a:rPr>
              <a:t>¿Cuáles son las actitudes de María que más resaltan en este texto?</a:t>
            </a:r>
            <a:endParaRPr lang="es-ES" sz="2400" b="1" dirty="0">
              <a:solidFill>
                <a:srgbClr val="FFFFFF"/>
              </a:solidFill>
              <a:effectLst>
                <a:glow rad="101600">
                  <a:srgbClr val="1C0402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0" y="398460"/>
            <a:ext cx="8420507" cy="6036207"/>
          </a:xfrm>
          <a:prstGeom prst="rect">
            <a:avLst/>
          </a:prstGeom>
        </p:spPr>
      </p:pic>
      <p:sp>
        <p:nvSpPr>
          <p:cNvPr id="10" name="Rectangle 11"/>
          <p:cNvSpPr txBox="1">
            <a:spLocks noChangeArrowheads="1"/>
          </p:cNvSpPr>
          <p:nvPr/>
        </p:nvSpPr>
        <p:spPr>
          <a:xfrm>
            <a:off x="4510413" y="1521183"/>
            <a:ext cx="3963027" cy="419164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buFontTx/>
              <a:buNone/>
            </a:pPr>
            <a:r>
              <a:rPr lang="es-PE" sz="2400" b="1" i="1" dirty="0"/>
              <a:t>Motivación: En este último domingo de Adviento, María nos enseña cuál es la mejor manera de prepararnos para la Navidad. </a:t>
            </a:r>
            <a:r>
              <a:rPr lang="es-ES_tradnl" sz="2400" b="1" i="1" dirty="0" smtClean="0"/>
              <a:t>Antes de que la Palabra se encarnara en su seno se había ya encarnado en su corazón. </a:t>
            </a:r>
            <a:r>
              <a:rPr lang="es-PE" sz="2400" b="1" i="1" dirty="0" smtClean="0"/>
              <a:t>Por eso supo decir SÍ.  Su </a:t>
            </a:r>
            <a:r>
              <a:rPr lang="es-PE" sz="2400" b="1" i="1" dirty="0"/>
              <a:t>respuesta puede ayudarnos a revisar nuestras actitudes en este tiempo en que el Señor viene.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s-ES_tradnl" sz="2400" b="1" i="1" dirty="0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s-ES" sz="2400" b="1" dirty="0"/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889223" y="872716"/>
            <a:ext cx="1424720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0160" y="6183516"/>
            <a:ext cx="7828607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22514" y="467669"/>
            <a:ext cx="7950926" cy="708583"/>
          </a:xfrm>
          <a:prstGeom prst="roundRect">
            <a:avLst>
              <a:gd name="adj" fmla="val 20578"/>
            </a:avLst>
          </a:prstGeom>
          <a:solidFill>
            <a:srgbClr val="95028F"/>
          </a:solidFill>
          <a:ln w="5715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MEDITATIO </a:t>
            </a:r>
            <a:r>
              <a:rPr lang="es-P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</a:t>
            </a:r>
            <a:r>
              <a:rPr lang="es-P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 </a:t>
            </a:r>
            <a:r>
              <a:rPr lang="es-P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dice el texto?</a:t>
            </a:r>
            <a:endParaRPr lang="es-PE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3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23333"/>
            <a:ext cx="8348134" cy="6002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69331" y="389465"/>
            <a:ext cx="8652935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3600" b="1" dirty="0" smtClean="0">
                <a:solidFill>
                  <a:srgbClr val="FFFFFF"/>
                </a:solidFill>
                <a:effectLst>
                  <a:outerShdw blurRad="50800" dist="88900" dir="18900000" algn="bl" rotWithShape="0">
                    <a:srgbClr val="180000"/>
                  </a:outerShdw>
                </a:effectLst>
                <a:latin typeface="Swis721 Lt BT" panose="020B0403020202020204" pitchFamily="34" charset="0"/>
                <a:cs typeface="Times New Roman" pitchFamily="18" charset="0"/>
              </a:rPr>
              <a:t>¿A qué me compromete el Sí de María?</a:t>
            </a:r>
            <a:r>
              <a:rPr lang="es-PE" sz="3600" b="1" dirty="0">
                <a:solidFill>
                  <a:srgbClr val="FFFFFF"/>
                </a:solidFill>
                <a:effectLst>
                  <a:outerShdw blurRad="50800" dist="88900" dir="18900000" algn="bl" rotWithShape="0">
                    <a:srgbClr val="180000"/>
                  </a:outerShdw>
                </a:effectLst>
                <a:latin typeface="Swis721 Lt BT" panose="020B0403020202020204" pitchFamily="34" charset="0"/>
                <a:cs typeface="Times New Roman" pitchFamily="18" charset="0"/>
              </a:rPr>
              <a:t> </a:t>
            </a:r>
            <a:endParaRPr lang="es-PE" sz="3600" b="1" dirty="0" smtClean="0">
              <a:solidFill>
                <a:srgbClr val="FFFFFF"/>
              </a:solidFill>
              <a:effectLst>
                <a:outerShdw blurRad="50800" dist="88900" dir="18900000" algn="bl" rotWithShape="0">
                  <a:srgbClr val="180000"/>
                </a:outerShdw>
              </a:effectLst>
              <a:latin typeface="Swis721 Lt BT" panose="020B0403020202020204" pitchFamily="34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3600" b="1" dirty="0" smtClean="0">
              <a:solidFill>
                <a:srgbClr val="FFFFFF"/>
              </a:solidFill>
              <a:effectLst>
                <a:outerShdw blurRad="50800" dist="88900" dir="18900000" algn="bl" rotWithShape="0">
                  <a:srgbClr val="180000"/>
                </a:outerShdw>
              </a:effectLst>
              <a:latin typeface="Swis721 Lt BT" panose="020B0403020202020204" pitchFamily="34" charset="0"/>
              <a:cs typeface="Times New Roman" pitchFamily="18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93304" y="5650527"/>
            <a:ext cx="72728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dirty="0">
              <a:solidFill>
                <a:srgbClr val="FFFF00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4" y="388111"/>
            <a:ext cx="8341359" cy="6080421"/>
          </a:xfrm>
          <a:prstGeom prst="rect">
            <a:avLst/>
          </a:prstGeom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064336" y="644219"/>
            <a:ext cx="6988233" cy="6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PE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¿</a:t>
            </a:r>
            <a:r>
              <a:rPr lang="es-PE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Hasta qué punto consiento, </a:t>
            </a:r>
            <a:r>
              <a:rPr lang="es-PE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                  </a:t>
            </a:r>
            <a:endParaRPr lang="es-ES_tradnl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593304" y="5650527"/>
            <a:ext cx="72728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800" b="1" dirty="0">
              <a:solidFill>
                <a:srgbClr val="FFFF00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7774" y="5412162"/>
            <a:ext cx="8050680" cy="96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    como </a:t>
            </a:r>
            <a:r>
              <a:rPr lang="es-PE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ella, </a:t>
            </a:r>
            <a:r>
              <a:rPr lang="es-PE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que </a:t>
            </a:r>
            <a:r>
              <a:rPr lang="es-PE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quare721 BT" panose="020B0504020202060204" pitchFamily="34" charset="0"/>
                <a:cs typeface="Times New Roman" pitchFamily="18" charset="0"/>
              </a:rPr>
              <a:t>la Palabra de Dios transforme mi vida?</a:t>
            </a:r>
            <a:endParaRPr lang="es-ES_tradnl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quare721 BT" panose="020B050402020206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00" y="399627"/>
            <a:ext cx="8317535" cy="60011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 flipH="1">
            <a:off x="470262" y="5041153"/>
            <a:ext cx="8064136" cy="102001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s-PE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Cuáles son los desafíos que </a:t>
            </a:r>
            <a:r>
              <a:rPr lang="es-PE" b="1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me </a:t>
            </a:r>
            <a:r>
              <a:rPr lang="es-PE" b="1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propone hoy para ser discípulo?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s-ES_tradnl" b="1" i="1" dirty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 flipH="1">
            <a:off x="536915" y="331893"/>
            <a:ext cx="7821065" cy="546144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s-ES_tradnl" sz="36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Blk BT" panose="020B0904030502020204" pitchFamily="34" charset="0"/>
              </a:rPr>
              <a:t>María aceptó el desafío. </a:t>
            </a:r>
          </a:p>
        </p:txBody>
      </p:sp>
    </p:spTree>
    <p:extLst>
      <p:ext uri="{BB962C8B-B14F-4D97-AF65-F5344CB8AC3E}">
        <p14:creationId xmlns:p14="http://schemas.microsoft.com/office/powerpoint/2010/main" val="2012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7" y="394207"/>
            <a:ext cx="8287665" cy="5998125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28505" y="5116537"/>
            <a:ext cx="5549849" cy="10895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wis721 BT" panose="020B0504020202020204" pitchFamily="34" charset="0"/>
                <a:cs typeface="Times New Roman" pitchFamily="18" charset="0"/>
              </a:rPr>
              <a:t>¿Cómo puedo poner en práctica esto?</a:t>
            </a:r>
            <a:endParaRPr lang="es-ES" sz="36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wis721 BT" panose="020B0504020202020204" pitchFamily="34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8797" y="394207"/>
            <a:ext cx="4058187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ES_tradnl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/>
                <a:cs typeface="Times New Roman" pitchFamily="18" charset="0"/>
              </a:rPr>
              <a:t>No tengas miedo,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/>
                <a:cs typeface="Times New Roman" pitchFamily="18" charset="0"/>
              </a:rPr>
              <a:t>que </a:t>
            </a:r>
            <a:r>
              <a:rPr lang="es-ES_tradnl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/>
                <a:cs typeface="Times New Roman" pitchFamily="18" charset="0"/>
              </a:rPr>
              <a:t>nada es 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/>
                <a:cs typeface="Times New Roman" pitchFamily="18" charset="0"/>
              </a:rPr>
              <a:t>imposible </a:t>
            </a:r>
            <a:r>
              <a:rPr lang="es-ES_tradnl" sz="32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/>
                <a:cs typeface="Times New Roman" pitchFamily="18" charset="0"/>
              </a:rPr>
              <a:t>para Dios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/>
                <a:cs typeface="Times New Roman" pitchFamily="18" charset="0"/>
              </a:rPr>
              <a:t>.</a:t>
            </a:r>
            <a:endParaRPr lang="es-ES" sz="32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ekton Pr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1" y="374083"/>
            <a:ext cx="8287761" cy="6026234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75308" y="1202589"/>
            <a:ext cx="2421327" cy="44666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Motivación: María es también maestra de oración. Con ella y como ella le pedimos al Padre que nos prepare para recibir a su hijo Jesús</a:t>
            </a:r>
            <a:r>
              <a:rPr lang="es-ES_tradnl" sz="24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sz="2400" b="1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20529" y="433504"/>
            <a:ext cx="8139903" cy="666311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ORATIO </a:t>
            </a:r>
            <a:r>
              <a:rPr lang="es-P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le digo al Señor motivado por su Palabra?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3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564x/48/21/be/4821be7fe3e6edf9f3e664631ae3f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" y="420254"/>
            <a:ext cx="8332498" cy="597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9432" y="324231"/>
            <a:ext cx="82555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Luego de un tiempo de oración personal, podemos compartir en voz alta nuestra oración, siempre dirigiéndonos a Dios mediante la alabanza, la acción de gracias o la súplica confiada. </a:t>
            </a:r>
          </a:p>
        </p:txBody>
      </p:sp>
    </p:spTree>
    <p:extLst>
      <p:ext uri="{BB962C8B-B14F-4D97-AF65-F5344CB8AC3E}">
        <p14:creationId xmlns:p14="http://schemas.microsoft.com/office/powerpoint/2010/main" val="20932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inco pistas de Navidad en Inglaterra | El Viajero | EL PAÍ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2" y="402019"/>
            <a:ext cx="8283033" cy="59900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33872" y="293929"/>
            <a:ext cx="1989647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solidFill>
                  <a:srgbClr val="FFFF00"/>
                </a:solidFill>
                <a:latin typeface="Comic Sans MS" pitchFamily="66" charset="0"/>
              </a:rPr>
              <a:t>Salmo </a:t>
            </a:r>
            <a:r>
              <a:rPr lang="es-ES_tradnl" i="1" dirty="0">
                <a:solidFill>
                  <a:srgbClr val="FFFF00"/>
                </a:solidFill>
                <a:latin typeface="Comic Sans MS" pitchFamily="66" charset="0"/>
              </a:rPr>
              <a:t>88 </a:t>
            </a:r>
            <a:endParaRPr lang="es-ES_tradnl" sz="66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09898" y="5285895"/>
            <a:ext cx="7752741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Cantaré eternamente tus misericordias,  Señor. </a:t>
            </a:r>
            <a:endParaRPr lang="es-ES_tradnl" sz="3000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3127" y="726909"/>
            <a:ext cx="8171936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ES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Cantaré eternamente las misericordias del Señor, anunciaré tu fidelidad por todas las edades. Porque dije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: “</a:t>
            </a:r>
            <a:r>
              <a:rPr lang="es-ES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Tu misericordia es un </a:t>
            </a:r>
            <a:endParaRPr lang="es-ES" sz="2400" b="1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srgbClr val="5B281C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edificio eterno</a:t>
            </a:r>
            <a:r>
              <a:rPr lang="es-ES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, </a:t>
            </a:r>
            <a:endParaRPr lang="es-ES" sz="2400" b="1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srgbClr val="5B281C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="1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srgbClr val="5B281C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srgbClr val="5B281C"/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más </a:t>
            </a:r>
            <a:r>
              <a:rPr lang="es-ES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que el cielo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has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afianzado </a:t>
            </a:r>
            <a:r>
              <a:rPr lang="es-ES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tu fidelidad”.</a:t>
            </a:r>
            <a:endParaRPr lang="es-ES_tradnl" sz="2400" b="1" i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srgbClr val="5B281C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8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8" y="422801"/>
            <a:ext cx="8354614" cy="5995416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23364" y="422801"/>
            <a:ext cx="2854575" cy="34163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Sellé </a:t>
            </a:r>
            <a:r>
              <a:rPr lang="es-ES" sz="24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una alianza con mi elegido,  jurando a David, mi siervo: </a:t>
            </a:r>
            <a:r>
              <a:rPr lang="es-ES" sz="24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srgbClr val="5B281C"/>
                  </a:outerShdw>
                </a:effectLst>
                <a:latin typeface="Comic Sans MS" pitchFamily="66" charset="0"/>
                <a:cs typeface="Times New Roman" pitchFamily="18" charset="0"/>
              </a:rPr>
              <a:t>“Te fundaré un linaje perpetuo, edificare tu trono para todas las edades”.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48789" y="456016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Cantaré eternamente tus misericordias,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Señor</a:t>
            </a:r>
            <a:r>
              <a:rPr lang="es-E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  <a:endParaRPr lang="es-ES_tradnl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95" y="429663"/>
            <a:ext cx="8350793" cy="5965376"/>
          </a:xfrm>
          <a:prstGeom prst="rect">
            <a:avLst/>
          </a:prstGeom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533205" y="496177"/>
            <a:ext cx="7855220" cy="11595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</a:pPr>
            <a:r>
              <a:rPr lang="es-ES_tradnl" sz="2000" b="1" kern="0" dirty="0" smtClean="0">
                <a:solidFill>
                  <a:srgbClr val="FFFF00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/>
                <a:cs typeface="Arial" panose="020B0604020202020204" pitchFamily="34" charset="0"/>
              </a:rPr>
              <a:t>     Ambientación</a:t>
            </a:r>
            <a:r>
              <a:rPr lang="es-ES_tradnl" sz="2000" b="1" kern="0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/>
                <a:cs typeface="Arial" panose="020B0604020202020204" pitchFamily="34" charset="0"/>
              </a:rPr>
              <a:t>: </a:t>
            </a:r>
            <a:r>
              <a:rPr lang="es-ES" sz="2000" b="1" kern="0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/>
                <a:cs typeface="Arial" panose="020B0604020202020204" pitchFamily="34" charset="0"/>
              </a:rPr>
              <a:t>Camino de papel con cuatro velas a lo largo de él con una frase cada semana. La frase de esta semana: </a:t>
            </a:r>
            <a:r>
              <a:rPr lang="es-ES" sz="2000" b="1" kern="0" dirty="0">
                <a:solidFill>
                  <a:srgbClr val="FFFF00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/>
                <a:cs typeface="Arial" panose="020B0604020202020204" pitchFamily="34" charset="0"/>
              </a:rPr>
              <a:t>Haciendo la voluntad de Dios </a:t>
            </a:r>
            <a:r>
              <a:rPr lang="es-ES" sz="2000" b="1" kern="0" dirty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/>
                <a:cs typeface="Arial" panose="020B0604020202020204" pitchFamily="34" charset="0"/>
              </a:rPr>
              <a:t>o una imagen de la Virgen María. Se enciende la cuarta vela en esta semana</a:t>
            </a:r>
            <a:r>
              <a:rPr lang="es-ES" sz="2000" b="1" kern="0" dirty="0" smtClean="0">
                <a:solidFill>
                  <a:srgbClr val="FFFFFF"/>
                </a:solidFill>
                <a:effectLst>
                  <a:glow rad="101600">
                    <a:srgbClr val="333399">
                      <a:lumMod val="5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/>
                <a:cs typeface="Arial" panose="020B0604020202020204" pitchFamily="34" charset="0"/>
              </a:rPr>
              <a:t>,</a:t>
            </a:r>
            <a:endParaRPr lang="es-PE" sz="2000" kern="0" dirty="0">
              <a:solidFill>
                <a:srgbClr val="FFFFFF"/>
              </a:solidFill>
              <a:effectLst>
                <a:glow rad="101600">
                  <a:srgbClr val="333399">
                    <a:lumMod val="5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/>
              <a:cs typeface="Arial" panose="020B0604020202020204" pitchFamily="34" charset="0"/>
            </a:endParaRPr>
          </a:p>
        </p:txBody>
      </p:sp>
      <p:sp>
        <p:nvSpPr>
          <p:cNvPr id="4" name="11 CuadroTexto"/>
          <p:cNvSpPr txBox="1"/>
          <p:nvPr/>
        </p:nvSpPr>
        <p:spPr>
          <a:xfrm>
            <a:off x="600230" y="5886069"/>
            <a:ext cx="810389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Cantos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sugeridos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:  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La Virgen sueña caminos. Madre de los pobres.</a:t>
            </a:r>
            <a:endParaRPr lang="es-PE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5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9797" y="4074200"/>
            <a:ext cx="263642" cy="1610495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6420" y="4766948"/>
            <a:ext cx="2110395" cy="124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2 Doble onda"/>
          <p:cNvSpPr/>
          <p:nvPr/>
        </p:nvSpPr>
        <p:spPr>
          <a:xfrm>
            <a:off x="1906420" y="5181914"/>
            <a:ext cx="2385622" cy="645392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8" name="16 Rectángulo"/>
          <p:cNvSpPr/>
          <p:nvPr/>
        </p:nvSpPr>
        <p:spPr>
          <a:xfrm>
            <a:off x="2164999" y="5330591"/>
            <a:ext cx="1974953" cy="325985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s-ES_tradnl" sz="28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Swis721 BlkCn BT" panose="020B0806030502040204" pitchFamily="34" charset="0"/>
              </a:rPr>
              <a:t>Vigilantes y despiertos</a:t>
            </a:r>
            <a:endParaRPr lang="es-PE" sz="2800" b="1" dirty="0">
              <a:solidFill>
                <a:schemeClr val="accent5">
                  <a:lumMod val="10000"/>
                </a:schemeClr>
              </a:solidFill>
              <a:effectLst/>
              <a:latin typeface="Swis721 BlkCn BT" panose="020B0806030502040204" pitchFamily="34" charset="0"/>
            </a:endParaRPr>
          </a:p>
        </p:txBody>
      </p:sp>
      <p:pic>
        <p:nvPicPr>
          <p:cNvPr id="10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494" y="3977054"/>
            <a:ext cx="263642" cy="1610495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4895" y="4658803"/>
            <a:ext cx="2110395" cy="124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2 Doble onda"/>
          <p:cNvSpPr/>
          <p:nvPr/>
        </p:nvSpPr>
        <p:spPr>
          <a:xfrm>
            <a:off x="5642198" y="5166761"/>
            <a:ext cx="2273619" cy="631061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14" name="16 Rectángulo"/>
          <p:cNvSpPr/>
          <p:nvPr/>
        </p:nvSpPr>
        <p:spPr>
          <a:xfrm>
            <a:off x="5801740" y="5280229"/>
            <a:ext cx="1895901" cy="32892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s-ES_tradnl" sz="32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Swis721 BlkCn BT" panose="020B0806030502040204" pitchFamily="34" charset="0"/>
              </a:rPr>
              <a:t>Preparen el camino del Señor</a:t>
            </a:r>
            <a:endParaRPr lang="es-PE" sz="3200" b="1" dirty="0">
              <a:solidFill>
                <a:schemeClr val="accent5">
                  <a:lumMod val="10000"/>
                </a:schemeClr>
              </a:solidFill>
              <a:effectLst/>
              <a:latin typeface="Swis721 BlkCn BT" panose="020B0806030502040204" pitchFamily="34" charset="0"/>
            </a:endParaRPr>
          </a:p>
        </p:txBody>
      </p:sp>
      <p:pic>
        <p:nvPicPr>
          <p:cNvPr id="15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6411" y="3464605"/>
            <a:ext cx="185272" cy="1131759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0437" y="3977054"/>
            <a:ext cx="1329312" cy="768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2 Doble onda"/>
          <p:cNvSpPr/>
          <p:nvPr/>
        </p:nvSpPr>
        <p:spPr>
          <a:xfrm>
            <a:off x="4855825" y="4409664"/>
            <a:ext cx="1328423" cy="439866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19" name="16 Rectángulo"/>
          <p:cNvSpPr/>
          <p:nvPr/>
        </p:nvSpPr>
        <p:spPr>
          <a:xfrm>
            <a:off x="5092246" y="4465782"/>
            <a:ext cx="919545" cy="26116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s-ES_tradnl" sz="3200" b="1" i="1" dirty="0" smtClean="0">
                <a:solidFill>
                  <a:schemeClr val="accent5">
                    <a:lumMod val="10000"/>
                  </a:schemeClr>
                </a:solidFill>
                <a:latin typeface="Swis721 BlkCn BT" panose="020B0806030502040204" pitchFamily="34" charset="0"/>
              </a:rPr>
              <a:t>Den testimonio </a:t>
            </a:r>
            <a:endParaRPr lang="es-PE" sz="3200" b="1" dirty="0">
              <a:solidFill>
                <a:schemeClr val="accent5">
                  <a:lumMod val="10000"/>
                </a:schemeClr>
              </a:solidFill>
              <a:effectLst/>
              <a:latin typeface="Swis721 BlkCn BT" panose="020B0806030502040204" pitchFamily="34" charset="0"/>
            </a:endParaRPr>
          </a:p>
        </p:txBody>
      </p:sp>
      <p:pic>
        <p:nvPicPr>
          <p:cNvPr id="20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927" y="3126518"/>
            <a:ext cx="185272" cy="1131759"/>
          </a:xfrm>
          <a:prstGeom prst="rect">
            <a:avLst/>
          </a:prstGeom>
          <a:noFill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982" y="3626898"/>
            <a:ext cx="1329312" cy="768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2 Doble onda"/>
          <p:cNvSpPr/>
          <p:nvPr/>
        </p:nvSpPr>
        <p:spPr>
          <a:xfrm>
            <a:off x="3289884" y="3812114"/>
            <a:ext cx="1754415" cy="309828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21" name="16 Rectángulo"/>
          <p:cNvSpPr/>
          <p:nvPr/>
        </p:nvSpPr>
        <p:spPr>
          <a:xfrm>
            <a:off x="3286610" y="3821925"/>
            <a:ext cx="2006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900" i="1" dirty="0" smtClean="0">
                <a:solidFill>
                  <a:schemeClr val="accent5">
                    <a:lumMod val="10000"/>
                  </a:schemeClr>
                </a:solidFill>
                <a:latin typeface="Swis721 BlkCn BT" panose="020B0806030502040204" pitchFamily="34" charset="0"/>
              </a:rPr>
              <a:t>HACIENDO LA VOLUNTAD DE DIOS</a:t>
            </a:r>
            <a:r>
              <a:rPr lang="es-ES_tradnl" sz="1200" i="1" dirty="0" smtClean="0">
                <a:solidFill>
                  <a:schemeClr val="accent5">
                    <a:lumMod val="10000"/>
                  </a:schemeClr>
                </a:solidFill>
                <a:latin typeface="Swis721 BlkCn BT" panose="020B0806030502040204" pitchFamily="34" charset="0"/>
              </a:rPr>
              <a:t> </a:t>
            </a:r>
            <a:endParaRPr lang="es-PE" sz="1200" dirty="0">
              <a:solidFill>
                <a:schemeClr val="accent5">
                  <a:lumMod val="10000"/>
                </a:schemeClr>
              </a:solidFill>
              <a:effectLst/>
              <a:latin typeface="Swis721 BlkCn BT" panose="020B0806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3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8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434898"/>
            <a:ext cx="8277102" cy="59920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578924" y="5162286"/>
            <a:ext cx="4566140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00"/>
                </a:solidFill>
                <a:effectLst>
                  <a:outerShdw blurRad="50800" dist="114300" dir="18900000" algn="b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Cantaré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114300" dir="18900000" algn="b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eternamente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114300" dir="18900000" algn="b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 tus </a:t>
            </a:r>
            <a:r>
              <a:rPr lang="ca-ES" sz="2800" b="1" i="1" dirty="0" err="1">
                <a:solidFill>
                  <a:srgbClr val="FFFF00"/>
                </a:solidFill>
                <a:effectLst>
                  <a:outerShdw blurRad="50800" dist="114300" dir="18900000" algn="b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misericordias</a:t>
            </a:r>
            <a:r>
              <a:rPr lang="ca-ES" sz="2800" b="1" i="1" dirty="0">
                <a:solidFill>
                  <a:srgbClr val="FFFF00"/>
                </a:solidFill>
                <a:effectLst>
                  <a:outerShdw blurRad="50800" dist="114300" dir="18900000" algn="b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, Señor.</a:t>
            </a:r>
            <a:endParaRPr lang="es-ES_tradnl" sz="2800" i="1" dirty="0">
              <a:solidFill>
                <a:srgbClr val="FFFF00"/>
              </a:solidFill>
              <a:effectLst>
                <a:outerShdw blurRad="50800" dist="114300" dir="18900000" algn="bl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97527" y="1293531"/>
            <a:ext cx="4021094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i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Él me invocará: </a:t>
            </a:r>
            <a:r>
              <a:rPr lang="es-ES" sz="2800" i="1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«</a:t>
            </a:r>
            <a:r>
              <a:rPr lang="es-ES" sz="2800" i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Tú eres mi padre,</a:t>
            </a:r>
            <a:br>
              <a:rPr lang="es-ES" sz="2800" i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es-ES" sz="2800" i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mi Dios, mi Roca salvadora». </a:t>
            </a:r>
            <a:r>
              <a:rPr lang="es-ES" sz="2800" i="1" dirty="0" smtClean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Le </a:t>
            </a:r>
            <a:r>
              <a:rPr lang="es-ES" sz="2800" i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mantendré eternamente mi favor, y  mi alianza con él, será estable.</a:t>
            </a:r>
          </a:p>
        </p:txBody>
      </p:sp>
    </p:spTree>
    <p:extLst>
      <p:ext uri="{BB962C8B-B14F-4D97-AF65-F5344CB8AC3E}">
        <p14:creationId xmlns:p14="http://schemas.microsoft.com/office/powerpoint/2010/main" val="10813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eb/73/e8/eb73e81bd0050d2e7d4b9157ad12576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303" y="452842"/>
            <a:ext cx="8267609" cy="59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7" name="Rectangle 9"/>
          <p:cNvSpPr>
            <a:spLocks noChangeArrowheads="1"/>
          </p:cNvSpPr>
          <p:nvPr/>
        </p:nvSpPr>
        <p:spPr bwMode="auto">
          <a:xfrm>
            <a:off x="957943" y="1006472"/>
            <a:ext cx="7289074" cy="38194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lang="es-ES_tradnl" sz="1900" b="1" u="sng" dirty="0">
                <a:solidFill>
                  <a:srgbClr val="FFFFFF"/>
                </a:solidFill>
                <a:latin typeface="Tekton Pro" panose="020F0603020208020904" pitchFamily="34" charset="0"/>
                <a:cs typeface="Times New Roman" pitchFamily="18" charset="0"/>
              </a:rPr>
              <a:t>Motivación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ahora Santa Luisa quien nos </a:t>
            </a:r>
            <a:endParaRPr lang="es-ES_tradnl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anima a 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contemplar a María, como mujer de fe, </a:t>
            </a: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imitando  su 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vida ejemplar</a:t>
            </a:r>
            <a:r>
              <a:rPr lang="es-ES_tradnl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ES_tradnl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sintamos llenos de gratitud por las gracias </a:t>
            </a:r>
            <a:r>
              <a:rPr lang="es-ES_tradnl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 que hemos recibido a través de la </a:t>
            </a:r>
            <a:r>
              <a:rPr lang="es-ES_tradnl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Encarnación  y </a:t>
            </a:r>
            <a:r>
              <a:rPr lang="es-ES_tradnl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los ejemplos de la vida de Jesucristo, </a:t>
            </a:r>
            <a:r>
              <a:rPr lang="es-ES_tradnl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miremos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la Santísima Virgen como el canal por el que todo ese bien ha llegado hasta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nosotros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hagamos con tal motivo actos de amor hacia Ella.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ejecutar nuestras acciones, pongamos los ojos   en las de   la Santísima Virgen y pensemos que el mayor honor que podemos tributarle es imitar sus virtudes;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particular su pureza,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ya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somos esposas de Jesucristo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su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humildad, ya que por esa humildad Dios ha hecho obras grandes en Ella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su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desprendimiento de todas las cosas de la tierra, ya que desde sus primeros años estuvo separada de sus padres; </a:t>
            </a:r>
            <a:endParaRPr lang="es-PE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dedicando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esas tres virtudes que se dan en Ella </a:t>
            </a:r>
            <a:endParaRPr lang="es-PE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acciones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nuestra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vida, suplicándole </a:t>
            </a:r>
            <a:endParaRPr lang="es-PE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ofrezca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PE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Hijo. </a:t>
            </a:r>
            <a:endParaRPr lang="es-PE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endParaRPr lang="es-ES" sz="1900" b="1" i="1" dirty="0" smtClean="0">
              <a:solidFill>
                <a:srgbClr val="FFFFFF"/>
              </a:solidFill>
              <a:latin typeface="Tekton Pro" panose="020F0603020208020904" pitchFamily="34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ES_tradnl" sz="1900" b="1" dirty="0" smtClean="0">
                <a:solidFill>
                  <a:srgbClr val="FFFFFF"/>
                </a:solidFill>
                <a:latin typeface="Tekton Pro" panose="020F0603020208020904" pitchFamily="34" charset="0"/>
                <a:cs typeface="Times New Roman" pitchFamily="18" charset="0"/>
              </a:rPr>
              <a:t> </a:t>
            </a:r>
            <a:endParaRPr lang="es-ES_tradnl" sz="1900" b="1" i="1" dirty="0">
              <a:solidFill>
                <a:srgbClr val="FFFFFF"/>
              </a:solidFill>
              <a:latin typeface="Tekton Pro" panose="020F0603020208020904" pitchFamily="34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buFontTx/>
              <a:buChar char="•"/>
              <a:defRPr/>
            </a:pPr>
            <a:endParaRPr lang="es-ES_tradnl" sz="1900" b="1" i="1" dirty="0">
              <a:solidFill>
                <a:srgbClr val="FFFFFF"/>
              </a:solidFill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66863" y="3628390"/>
            <a:ext cx="4886272" cy="26642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2800" b="1" i="1" dirty="0">
              <a:solidFill>
                <a:srgbClr val="FFFFCC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101600" dir="18900000" algn="bl" rotWithShape="0">
                  <a:srgbClr val="80000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3648" y="436975"/>
            <a:ext cx="7976174" cy="561055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itchFamily="18" charset="0"/>
              </a:rPr>
              <a:t>CONTEMPLATIO </a:t>
            </a:r>
            <a:r>
              <a:rPr lang="es-PE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¿</a:t>
            </a:r>
            <a:r>
              <a:rPr lang="es-PE" sz="24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Qué me lleva a hacer el texto?</a:t>
            </a:r>
            <a:endParaRPr lang="es-PE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ctualidad del carisma vicenciano en nuestro tiempo | El blog de Félix  Villafranc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595" y="322216"/>
            <a:ext cx="1075650" cy="15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3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4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pinimg.com/564x/2e/60/02/2e6002ec732938a1f86b48f07df556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9" y="430096"/>
            <a:ext cx="8316688" cy="60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58566" y="1364714"/>
            <a:ext cx="4555179" cy="22068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_tradnl" sz="3200" b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Prepararme para celebrar con gozo el sacramento de la reconciliación.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52230" name="WordArt 7"/>
          <p:cNvSpPr>
            <a:spLocks noChangeArrowheads="1" noChangeShapeType="1" noTextEdit="1"/>
          </p:cNvSpPr>
          <p:nvPr/>
        </p:nvSpPr>
        <p:spPr bwMode="auto">
          <a:xfrm>
            <a:off x="2699389" y="790039"/>
            <a:ext cx="34194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  <a:cs typeface="Times New Roman" pitchFamily="18" charset="0"/>
              </a:rPr>
              <a:t>Compromiso: Personal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54621" y="4017065"/>
            <a:ext cx="8138676" cy="18072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800000"/>
                  </a:outerShdw>
                </a:effectLst>
                <a:latin typeface="CentSchbkCyrill BT" panose="02040603050705020303" pitchFamily="18" charset="-52"/>
                <a:cs typeface="Times New Roman" pitchFamily="18" charset="0"/>
              </a:rPr>
              <a:t>   Puedo realizar el examen de conciencia contemplando las virtudes de disponibilidad, humildad, servicio, confianza… de María.</a:t>
            </a:r>
          </a:p>
        </p:txBody>
      </p:sp>
      <p:pic>
        <p:nvPicPr>
          <p:cNvPr id="1026" name="Picture 2" descr="7 razones para confesarnos hoy (primera) – Catedral de Escuint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42" y="1364714"/>
            <a:ext cx="3205942" cy="265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0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  <p:bldP spid="52230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0" y="415398"/>
            <a:ext cx="8325830" cy="6081196"/>
          </a:xfrm>
          <a:prstGeom prst="rect">
            <a:avLst/>
          </a:prstGeom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18836" y="334431"/>
            <a:ext cx="7980219" cy="1559024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En nuestro grupo, familia, </a:t>
            </a:r>
            <a:r>
              <a:rPr lang="es-ES_tradnl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comunidad</a:t>
            </a:r>
            <a:r>
              <a:rPr lang="es-ES_tradnl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: </a:t>
            </a:r>
            <a:r>
              <a:rPr lang="es-ES_tradnl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realizar </a:t>
            </a:r>
            <a:r>
              <a:rPr lang="es-ES_tradnl" sz="32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alguna obra de caridad que sea un reflejo de la luz y del amor del Señor.</a:t>
            </a:r>
            <a:endParaRPr lang="es-E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04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3" y="337890"/>
            <a:ext cx="8426204" cy="6149995"/>
          </a:xfrm>
          <a:prstGeom prst="rect">
            <a:avLst/>
          </a:prstGeom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18834" y="552145"/>
            <a:ext cx="7980219" cy="1085066"/>
          </a:xfrm>
          <a:prstGeom prst="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_tradnl" sz="360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Si tienes algo de tiempo y creatividad, elabora tu propio </a:t>
            </a:r>
            <a:r>
              <a:rPr lang="es-ES_tradnl" sz="3600" dirty="0" err="1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</a:rPr>
              <a:t>Magnificat</a:t>
            </a:r>
            <a:endParaRPr lang="es-ES" sz="36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8" y="354219"/>
            <a:ext cx="8414329" cy="6165597"/>
          </a:xfrm>
          <a:prstGeom prst="rect">
            <a:avLst/>
          </a:prstGeom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234302" y="506250"/>
            <a:ext cx="2127104" cy="470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kern="10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Oración </a:t>
            </a:r>
            <a:r>
              <a:rPr lang="es-PE" sz="2800" b="1" kern="10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final </a:t>
            </a:r>
            <a:endParaRPr lang="es-PE" sz="2800" b="1" kern="10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2400593" y="976812"/>
            <a:ext cx="5635044" cy="482551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María, ¡cómo cuesta decirle sí al Señor!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Cómo cuesta decir sí más allá de las palabras,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decir sí con los hechos, con actitudes, 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                       con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gestos, con la vida.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Enséñanos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esperar en el Señor,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confiar en su palabra,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dejarnos guiar por su Espíritu,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llenarnos de su buen humor y alegría.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Enséñanos </a:t>
            </a: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escuchar su voz,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la realidad de todos los días,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el sufrimiento de tantos,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las ansías de liberación y cambio,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la sed de justicia de las mayorías</a:t>
            </a:r>
            <a:r>
              <a:rPr lang="es-PE" sz="24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.</a:t>
            </a:r>
            <a:endParaRPr lang="es-PE" sz="24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" y="414528"/>
            <a:ext cx="8272272" cy="6028944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30886" y="1881581"/>
            <a:ext cx="5008823" cy="28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	Enséñanos a orar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para no perder la Esperanza                                    y  para darle raíces sólidas.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Enséñanos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a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orar para discernir donde poner los esfuerzos                       y  descubrir nuestro lugar y misión.</a:t>
            </a:r>
            <a:endParaRPr lang="es-PE" sz="2800" b="1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21292" y="512113"/>
            <a:ext cx="7695124" cy="145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 </a:t>
            </a:r>
            <a:endParaRPr lang="es-ES_tradnl" sz="28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59632" y="5445224"/>
            <a:ext cx="7056784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pinimg.com/564x/3e/21/9b/3e219bf85abaacc9d87f7b5f06dcfdc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163" y="406399"/>
            <a:ext cx="8303491" cy="60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2.bp.blogspot.com/_eX5mKvCEXqQ/SS8adgN2kzI/AAAAAAAABdU/phVBcQIJqE8/s400/Be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62" y="1559564"/>
            <a:ext cx="5467866" cy="39476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816555" y="495190"/>
            <a:ext cx="54562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“Que la estrella de Belén  </a:t>
            </a:r>
          </a:p>
          <a:p>
            <a:pPr algn="ctr"/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BlkCn BT" panose="020B0806030502040204" pitchFamily="34" charset="0"/>
              </a:rPr>
              <a:t>te ilumine en esta Navidad”</a:t>
            </a:r>
            <a:endParaRPr lang="es-ES" sz="32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BlkCn BT" panose="020B0806030502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171544" y="6303356"/>
            <a:ext cx="6746321" cy="461665"/>
          </a:xfrm>
          <a:prstGeom prst="rect">
            <a:avLst/>
          </a:prstGeom>
          <a:gradFill flip="none" rotWithShape="1">
            <a:gsLst>
              <a:gs pos="0">
                <a:srgbClr val="903996">
                  <a:shade val="30000"/>
                  <a:satMod val="115000"/>
                </a:srgbClr>
              </a:gs>
              <a:gs pos="50000">
                <a:srgbClr val="903996">
                  <a:shade val="67500"/>
                  <a:satMod val="115000"/>
                </a:srgbClr>
              </a:gs>
              <a:gs pos="100000">
                <a:srgbClr val="903996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</a:t>
            </a:r>
            <a:r>
              <a:rPr lang="es-PE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)</a:t>
            </a:r>
            <a:r>
              <a:rPr lang="it-IT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Edición: D. Vero Urbina, </a:t>
            </a:r>
            <a:r>
              <a:rPr lang="es-PE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34852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637" y="406402"/>
            <a:ext cx="8285017" cy="6012872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69750" y="383433"/>
            <a:ext cx="2760539" cy="45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Preparación:</a:t>
            </a:r>
            <a:r>
              <a:rPr lang="es-ES_tradnl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509554" y="1028965"/>
            <a:ext cx="5191100" cy="369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-¿ </a:t>
            </a:r>
            <a:r>
              <a:rPr lang="es-ES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Cuál es la voluntad del Señor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?                          - </a:t>
            </a:r>
            <a:r>
              <a:rPr lang="es-ES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La salvación del hombre, y aunque en un primer momento esto parece desconcertar a una joven sencilla de Nazaret, ella dispone su vida a este plan y se hace instrumento de Dios para ser morada de su Hijo. Dios se 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encarna </a:t>
            </a:r>
            <a:r>
              <a:rPr lang="es-ES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en la historia y en la vida de los hombres para siempre, dejando una huella 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imborrable </a:t>
            </a:r>
            <a:r>
              <a:rPr lang="es-ES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en el corazón de la Virgen y en todos aquellos que queremos asumir su voluntad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.                                i </a:t>
            </a:r>
            <a:r>
              <a:rPr lang="es-ES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El Señor ya viene, está cada 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                         vez </a:t>
            </a:r>
            <a:r>
              <a:rPr lang="es-ES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más cerca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/>
                <a:cs typeface="Times New Roman" pitchFamily="18" charset="0"/>
              </a:rPr>
              <a:t>!</a:t>
            </a:r>
            <a:endParaRPr lang="es-ES" sz="20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/>
              <a:cs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11660" y="5202287"/>
            <a:ext cx="6192687" cy="153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47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5" y="425249"/>
            <a:ext cx="8312305" cy="6003260"/>
          </a:xfrm>
          <a:prstGeom prst="rect">
            <a:avLst/>
          </a:prstGeom>
        </p:spPr>
      </p:pic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475963" y="834906"/>
            <a:ext cx="5855168" cy="531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¿Por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qué buscas mis manos, Señor,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para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arrullar tu sollozo?</a:t>
            </a:r>
            <a:endParaRPr lang="en-US" sz="2200" b="1" spc="50" dirty="0">
              <a:ln w="9525" cmpd="sng">
                <a:solidFill>
                  <a:srgbClr val="0D131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/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Si me he quedado lejos del pesebre,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si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paso sin mirar tu morada.</a:t>
            </a:r>
            <a:endParaRPr lang="en-US" sz="2200" b="1" spc="50" dirty="0">
              <a:ln w="9525" cmpd="sng">
                <a:solidFill>
                  <a:srgbClr val="0D131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/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Si salgo todos los días sin rumbo y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con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fatigas, renegando de la vida,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      renegando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de lo que pasa,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            renegando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que estás pequeño,</a:t>
            </a:r>
            <a:endParaRPr lang="en-US" sz="2200" b="1" spc="50" dirty="0">
              <a:ln w="9525" cmpd="sng">
                <a:solidFill>
                  <a:srgbClr val="0D131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/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que llegas a este mundo frágil,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      vulnerable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, más hombre que nosotros, </a:t>
            </a:r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      sin </a:t>
            </a:r>
            <a:r>
              <a:rPr lang="es-PE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techo, sin casa.</a:t>
            </a:r>
            <a:endParaRPr lang="en-US" sz="2200" b="1" spc="50" dirty="0">
              <a:ln w="9525" cmpd="sng">
                <a:solidFill>
                  <a:srgbClr val="0D131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  <a:p>
            <a:pPr algn="ctr"/>
            <a:r>
              <a:rPr lang="es-PE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¿Por qué buscas mis manos,                        Señor, si ya muchos te cargan?</a:t>
            </a:r>
            <a:r>
              <a:rPr lang="es-ES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</a:t>
            </a:r>
            <a:r>
              <a:rPr lang="es-ES" sz="2200" b="1" i="1" spc="50" dirty="0" smtClean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                           Si </a:t>
            </a:r>
            <a:r>
              <a:rPr lang="es-ES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veo tantos rostros cerca de donde andas, más cerca de tus luchas,</a:t>
            </a:r>
          </a:p>
          <a:p>
            <a:pPr algn="ctr"/>
            <a:r>
              <a:rPr lang="es-ES" sz="2200" b="1" i="1" spc="50" dirty="0">
                <a:ln w="9525" cmpd="sng">
                  <a:solidFill>
                    <a:srgbClr val="0D131F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cs typeface="Arial" panose="020B0604020202020204" pitchFamily="34" charset="0"/>
              </a:rPr>
              <a:t>de tu frente, de mirada. </a:t>
            </a:r>
            <a:endParaRPr lang="en-US" sz="2200" b="1" spc="50" dirty="0">
              <a:ln w="9525" cmpd="sng">
                <a:solidFill>
                  <a:srgbClr val="0D131F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339552" y="3381955"/>
            <a:ext cx="3980199" cy="2534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srgbClr val="00000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33512" y="338159"/>
            <a:ext cx="1985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dir="18900000" algn="b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Oración Inicial:</a:t>
            </a:r>
          </a:p>
        </p:txBody>
      </p:sp>
    </p:spTree>
    <p:extLst>
      <p:ext uri="{BB962C8B-B14F-4D97-AF65-F5344CB8AC3E}">
        <p14:creationId xmlns:p14="http://schemas.microsoft.com/office/powerpoint/2010/main" val="73498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  <p:bldP spid="104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5" y="425249"/>
            <a:ext cx="8312305" cy="6003260"/>
          </a:xfrm>
          <a:prstGeom prst="rect">
            <a:avLst/>
          </a:prstGeom>
        </p:spPr>
      </p:pic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397585" y="429194"/>
            <a:ext cx="5863878" cy="53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Hombres 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 mujeres que han desgastado sus vidas, esperando como Simeón, como lacarías o como Ana.</a:t>
            </a:r>
            <a:endParaRPr lang="en-US" sz="2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 la esperanza incólume, como la anciana Sara, que rogaba día y noche,</a:t>
            </a:r>
            <a:endParaRPr lang="en-US" sz="2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llevar a un niño en sus entrañas, y regalaste como fruto,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            al 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que iba a preparar tu camino,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       al 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que iba a señalar a los hombres,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              como 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llegar al cordero sin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desvíos.</a:t>
            </a:r>
            <a:endParaRPr lang="en-US" sz="2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¿Por qué buscas mis manos, Señor?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Te 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las daré aunque no lo sepa,</a:t>
            </a:r>
            <a:endParaRPr lang="en-US" sz="2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 las pongo a tu disposición,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                para 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obrar como tú quieras,</a:t>
            </a:r>
            <a:endParaRPr lang="en-US" sz="2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haciendo tu voluntad, aunque hoy no encuentre respuestas. Que </a:t>
            </a:r>
            <a:r>
              <a:rPr lang="es-PE" sz="22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así sea.</a:t>
            </a:r>
            <a:r>
              <a:rPr lang="es-PE" sz="2200" b="1" i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2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4339552" y="3381955"/>
            <a:ext cx="3980199" cy="2534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solidFill>
                <a:schemeClr val="tx2">
                  <a:lumMod val="10000"/>
                  <a:lumOff val="9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srgbClr val="00000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4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/>
      <p:bldP spid="104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3" y="428196"/>
            <a:ext cx="8294717" cy="5972604"/>
          </a:xfrm>
          <a:prstGeom prst="rect">
            <a:avLst/>
          </a:prstGeom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51226" y="1259866"/>
            <a:ext cx="4972443" cy="40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400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 </a:t>
            </a:r>
            <a:r>
              <a:rPr lang="es-ES" sz="2400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Motivación: 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4"/>
                  </a:outerShdw>
                </a:effectLst>
                <a:latin typeface="Tekton Pro" panose="020F0603020208020904" pitchFamily="34" charset="0"/>
              </a:rPr>
              <a:t>María es uno 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4"/>
                  </a:outerShdw>
                </a:effectLst>
                <a:latin typeface="Tekton Pro" panose="020F0603020208020904" pitchFamily="34" charset="0"/>
              </a:rPr>
              <a:t>            de los personajes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4"/>
                  </a:outerShdw>
                </a:effectLst>
                <a:latin typeface="Tekton Pro" panose="020F0603020208020904" pitchFamily="34" charset="0"/>
              </a:rPr>
              <a:t>centrales 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4"/>
                  </a:outerShdw>
                </a:effectLst>
                <a:latin typeface="Tekton Pro" panose="020F0603020208020904" pitchFamily="34" charset="0"/>
              </a:rPr>
              <a:t>               del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4"/>
                  </a:outerShdw>
                </a:effectLst>
                <a:latin typeface="Tekton Pro" panose="020F0603020208020904" pitchFamily="34" charset="0"/>
              </a:rPr>
              <a:t>Adviento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4"/>
                  </a:outerShdw>
                </a:effectLst>
                <a:latin typeface="Tekton Pro" panose="020F0603020208020904" pitchFamily="34" charset="0"/>
              </a:rPr>
              <a:t>. 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Ella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es la mujer disponible que supo escuchar y poner por obra la </a:t>
            </a:r>
            <a:r>
              <a:rPr lang="es-ES_tradnl" sz="2400" i="1" dirty="0" err="1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Palabra,la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que supo conducir su vida 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según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0C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la voluntad de Dios. </a:t>
            </a:r>
            <a:endParaRPr lang="es-ES_tradnl" sz="2400" i="1" dirty="0" smtClean="0">
              <a:solidFill>
                <a:srgbClr val="0D131F"/>
              </a:solidFill>
              <a:effectLst>
                <a:outerShdw blurRad="50800" dist="38100" dir="10800000" algn="r" rotWithShape="0">
                  <a:srgbClr val="00000C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Dejando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que Él actuara, consintió que el Hijo se encarnara 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en su </a:t>
            </a: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seno para que la salvación llegase a la humanidad entera</a:t>
            </a:r>
            <a:r>
              <a:rPr lang="es-ES_tradnl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.</a:t>
            </a:r>
            <a:endParaRPr lang="es-ES_tradnl" sz="2400" i="1" dirty="0">
              <a:solidFill>
                <a:srgbClr val="0D131F"/>
              </a:solidFill>
              <a:effectLst>
                <a:outerShdw blurRad="50800" dist="38100" dir="10800000" algn="r" rotWithShape="0">
                  <a:srgbClr val="000010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Gracias a María la esperanza </a:t>
            </a:r>
            <a:r>
              <a:rPr lang="es-PE" sz="2400" i="1" dirty="0" smtClean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                         se </a:t>
            </a:r>
            <a:r>
              <a:rPr lang="es-PE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hizo realidad.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400" i="1" dirty="0">
                <a:solidFill>
                  <a:srgbClr val="0D131F"/>
                </a:solidFill>
                <a:effectLst>
                  <a:outerShdw blurRad="50800" dist="38100" dir="10800000" algn="r" rotWithShape="0">
                    <a:srgbClr val="000010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400" i="1" dirty="0">
              <a:solidFill>
                <a:srgbClr val="0D131F"/>
              </a:solidFill>
              <a:effectLst>
                <a:outerShdw blurRad="50800" dist="38100" dir="10800000" algn="r" rotWithShape="0">
                  <a:srgbClr val="00000C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521373" y="446668"/>
            <a:ext cx="8188518" cy="570413"/>
          </a:xfrm>
          <a:prstGeom prst="roundRect">
            <a:avLst>
              <a:gd name="adj" fmla="val 20321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LECTIO : 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dice el texto? 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Lucas 1,26-38 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idx="1"/>
          </p:nvPr>
        </p:nvSpPr>
        <p:spPr>
          <a:xfrm>
            <a:off x="3661764" y="289033"/>
            <a:ext cx="7968861" cy="74569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800" dirty="0" smtClean="0">
                <a:solidFill>
                  <a:srgbClr val="FFFFCC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0014"/>
                  </a:outerShdw>
                </a:effectLst>
              </a:rPr>
              <a:t> </a:t>
            </a:r>
            <a:endParaRPr lang="es-ES_tradnl" sz="2800" i="1" dirty="0" smtClean="0">
              <a:solidFill>
                <a:srgbClr val="FFFFCC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000014"/>
                </a:outerShdw>
              </a:effectLst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067945" y="5516612"/>
            <a:ext cx="4392488" cy="136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srgbClr val="00001E"/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s-ES" sz="3200" b="1" i="1" dirty="0">
              <a:solidFill>
                <a:srgbClr val="FFFF00"/>
              </a:solidFill>
              <a:effectLst>
                <a:outerShdw blurRad="50800" dist="38100" dir="10800000" algn="r" rotWithShape="0">
                  <a:srgbClr val="00001E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3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5" y="432567"/>
            <a:ext cx="8340437" cy="60036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2822417" y="5426314"/>
            <a:ext cx="3635713" cy="454065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PE" sz="3200" b="1" kern="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Lucas 1</a:t>
            </a:r>
            <a:r>
              <a:rPr lang="es-PE" sz="3200" b="1" kern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, 26-38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8826" y="965465"/>
            <a:ext cx="3246569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En aquel tiempo el ángel Gabriel fue enviado por </a:t>
            </a:r>
            <a:r>
              <a:rPr lang="es-P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Dios           </a:t>
            </a:r>
            <a:r>
              <a:rPr lang="es-P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a una ciudad de Galilea llamada Nazaret, a una </a:t>
            </a:r>
            <a:r>
              <a:rPr lang="es-P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virgen desposada </a:t>
            </a:r>
            <a:r>
              <a:rPr lang="es-P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con un hombre llamado José, de la estirpe de </a:t>
            </a:r>
            <a:r>
              <a:rPr 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David;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s-PE" sz="2400" b="1" spc="50" dirty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itchFamily="66" charset="0"/>
                <a:cs typeface="Times New Roman" pitchFamily="18" charset="0"/>
              </a:rPr>
              <a:t>la virgen se llamaba María.</a:t>
            </a:r>
            <a:endParaRPr lang="es-ES" sz="2400" b="1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" y="441959"/>
            <a:ext cx="8334103" cy="5984239"/>
          </a:xfrm>
          <a:prstGeom prst="rect">
            <a:avLst/>
          </a:prstGeom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713184" y="4843563"/>
            <a:ext cx="74655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s-P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El ángel, entrando en su presencia, dijo: </a:t>
            </a:r>
            <a:r>
              <a:rPr lang="es-P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-“</a:t>
            </a:r>
            <a:r>
              <a:rPr lang="es-P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Alégrate, llena de </a:t>
            </a:r>
            <a:r>
              <a:rPr lang="es-P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gracia, el </a:t>
            </a:r>
            <a:r>
              <a:rPr lang="es-P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Señor </a:t>
            </a:r>
            <a:r>
              <a:rPr lang="es-PE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            está </a:t>
            </a:r>
            <a:r>
              <a:rPr lang="es-P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contigo”.</a:t>
            </a:r>
            <a:endParaRPr lang="es-E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theme/theme1.xml><?xml version="1.0" encoding="utf-8"?>
<a:theme xmlns:a="http://schemas.openxmlformats.org/drawingml/2006/main" name="vees">
  <a:themeElements>
    <a:clrScheme name="vees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2079</TotalTime>
  <Words>1537</Words>
  <Application>Microsoft Office PowerPoint</Application>
  <PresentationFormat>Presentación en pantalla (4:3)</PresentationFormat>
  <Paragraphs>125</Paragraphs>
  <Slides>37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8" baseType="lpstr">
      <vt:lpstr>Adobe Caslon Pro Bold</vt:lpstr>
      <vt:lpstr>AR CENA</vt:lpstr>
      <vt:lpstr>Arial</vt:lpstr>
      <vt:lpstr>Arial Black</vt:lpstr>
      <vt:lpstr>Arial Rounded MT Bold</vt:lpstr>
      <vt:lpstr>Arial Unicode MS</vt:lpstr>
      <vt:lpstr>Calibri</vt:lpstr>
      <vt:lpstr>CentSchbkCyrill BT</vt:lpstr>
      <vt:lpstr>Comic Sans MS</vt:lpstr>
      <vt:lpstr>Impact</vt:lpstr>
      <vt:lpstr>Poor Richard</vt:lpstr>
      <vt:lpstr>Square721 BT</vt:lpstr>
      <vt:lpstr>Swis721 Blk BT</vt:lpstr>
      <vt:lpstr>Swis721 BlkCn BT</vt:lpstr>
      <vt:lpstr>Swis721 BT</vt:lpstr>
      <vt:lpstr>Swis721 Lt BT</vt:lpstr>
      <vt:lpstr>Tahoma</vt:lpstr>
      <vt:lpstr>Tekton Pro</vt:lpstr>
      <vt:lpstr>Times New Roman</vt:lpstr>
      <vt:lpstr>Wingdings</vt:lpstr>
      <vt:lpstr>vees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272</cp:revision>
  <dcterms:created xsi:type="dcterms:W3CDTF">2014-12-16T15:23:05Z</dcterms:created>
  <dcterms:modified xsi:type="dcterms:W3CDTF">2020-12-14T16:42:57Z</dcterms:modified>
</cp:coreProperties>
</file>