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0" r:id="rId2"/>
    <p:sldId id="257" r:id="rId3"/>
    <p:sldId id="291" r:id="rId4"/>
    <p:sldId id="259" r:id="rId5"/>
    <p:sldId id="260" r:id="rId6"/>
    <p:sldId id="293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92" r:id="rId32"/>
    <p:sldId id="286" r:id="rId33"/>
    <p:sldId id="287" r:id="rId34"/>
    <p:sldId id="288" r:id="rId35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60066"/>
    <a:srgbClr val="9C4610"/>
    <a:srgbClr val="712C02"/>
    <a:srgbClr val="79310A"/>
    <a:srgbClr val="382A06"/>
    <a:srgbClr val="191400"/>
    <a:srgbClr val="A97700"/>
    <a:srgbClr val="A57B4F"/>
    <a:srgbClr val="F2C00C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332" autoAdjust="0"/>
  </p:normalViewPr>
  <p:slideViewPr>
    <p:cSldViewPr snapToGrid="0">
      <p:cViewPr varScale="1">
        <p:scale>
          <a:sx n="88" d="100"/>
          <a:sy n="88" d="100"/>
        </p:scale>
        <p:origin x="133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B8C032-D59D-41CE-A7FF-44FB0D9BA9E6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759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A8840D-ED90-4C9D-9DB4-B2A12381AF0B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035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93A8EB-A28B-44A9-9571-E5BCF40E4A2A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93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5142B1-C978-4B52-95B4-0E5717F145B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416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EC6DE1-7F18-4297-8BBA-378307B9F35B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141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4D23DC-16B9-4382-B568-ECF59C946C6B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691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C8DDC1-6C5A-447F-9EB4-E2F843998C70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338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E11488-3DBA-479E-9D64-AA0566CEECD5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160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C023B1-EFAA-4F54-9618-8364A3FBF06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493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FC784-12B2-4A60-81D1-39D37180917E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418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8302A1-6BC5-4D38-ABF6-240FD81AC9B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189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D80D72-EB3C-42FD-94B1-6F89224C6A3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32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66. Abran las puerta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2" y="413988"/>
            <a:ext cx="8151223" cy="5925851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613953" y="5984036"/>
            <a:ext cx="1289492" cy="339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PE" sz="900" dirty="0">
                <a:solidFill>
                  <a:schemeClr val="bg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Imagen de Portada</a:t>
            </a:r>
            <a:endParaRPr lang="en-US" sz="900" dirty="0">
              <a:solidFill>
                <a:schemeClr val="bg1">
                  <a:lumMod val="20000"/>
                  <a:lumOff val="8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PE" sz="600" dirty="0">
                <a:solidFill>
                  <a:schemeClr val="bg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P. Érick Félix, CM</a:t>
            </a:r>
            <a:endParaRPr lang="en-US" sz="1000" dirty="0">
              <a:solidFill>
                <a:schemeClr val="bg1">
                  <a:lumMod val="20000"/>
                  <a:lumOff val="8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202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61" y="354439"/>
            <a:ext cx="8301010" cy="6028944"/>
          </a:xfrm>
          <a:prstGeom prst="rect">
            <a:avLst/>
          </a:prstGeom>
        </p:spPr>
      </p:pic>
      <p:sp>
        <p:nvSpPr>
          <p:cNvPr id="138243" name="Rectangle 3"/>
          <p:cNvSpPr>
            <a:spLocks noChangeArrowheads="1"/>
          </p:cNvSpPr>
          <p:nvPr/>
        </p:nvSpPr>
        <p:spPr bwMode="auto">
          <a:xfrm>
            <a:off x="1225089" y="1631544"/>
            <a:ext cx="3094364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dirty="0">
                <a:latin typeface="Arial Unicode MS" pitchFamily="34" charset="-128"/>
                <a:cs typeface="Times New Roman" pitchFamily="18" charset="0"/>
              </a:rPr>
              <a:t>Acudía la gente de Judea y de Jerusalén, confesaban sus pecados, y él los bautizaba en el Jordán</a:t>
            </a:r>
            <a:endParaRPr lang="es-ES" sz="3200" b="1" dirty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1586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38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89" y="343553"/>
            <a:ext cx="8354133" cy="6161750"/>
          </a:xfrm>
          <a:prstGeom prst="rect">
            <a:avLst/>
          </a:prstGeom>
        </p:spPr>
      </p:pic>
      <p:sp>
        <p:nvSpPr>
          <p:cNvPr id="142344" name="Rectangle 8"/>
          <p:cNvSpPr>
            <a:spLocks noChangeArrowheads="1"/>
          </p:cNvSpPr>
          <p:nvPr/>
        </p:nvSpPr>
        <p:spPr bwMode="auto">
          <a:xfrm>
            <a:off x="1182649" y="1253788"/>
            <a:ext cx="3197764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dirty="0">
                <a:latin typeface="Arial Unicode MS" pitchFamily="34" charset="-128"/>
                <a:cs typeface="Times New Roman" pitchFamily="18" charset="0"/>
              </a:rPr>
              <a:t>Juan iba  vestido de piel de camello, con una correa de cuero a la cintura y se alimentaba de saltamontes y miel silvestre</a:t>
            </a:r>
            <a:r>
              <a:rPr lang="es-ES" sz="3200" b="1" dirty="0">
                <a:latin typeface="Arial Unicode MS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481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42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927" y="359230"/>
            <a:ext cx="8285770" cy="6085114"/>
          </a:xfrm>
          <a:prstGeom prst="rect">
            <a:avLst/>
          </a:prstGeom>
        </p:spPr>
      </p:pic>
      <p:sp>
        <p:nvSpPr>
          <p:cNvPr id="139267" name="Rectangle 3"/>
          <p:cNvSpPr>
            <a:spLocks noChangeArrowheads="1"/>
          </p:cNvSpPr>
          <p:nvPr/>
        </p:nvSpPr>
        <p:spPr bwMode="auto">
          <a:xfrm>
            <a:off x="1264645" y="916470"/>
            <a:ext cx="3150600" cy="452431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dirty="0">
                <a:effectLst>
                  <a:outerShdw blurRad="50800" dist="38100" dir="10800000" algn="r" rotWithShape="0">
                    <a:prstClr val="black"/>
                  </a:outerShdw>
                </a:effectLst>
                <a:latin typeface="Arial Unicode MS" pitchFamily="34" charset="-128"/>
                <a:cs typeface="Times New Roman" pitchFamily="18" charset="0"/>
              </a:rPr>
              <a:t>Y proclamaba: </a:t>
            </a:r>
            <a:r>
              <a:rPr lang="es-ES" sz="3200" dirty="0" smtClean="0">
                <a:effectLst>
                  <a:outerShdw blurRad="50800" dist="38100" dir="10800000" algn="r" rotWithShape="0">
                    <a:prstClr val="black"/>
                  </a:outerShdw>
                </a:effectLst>
                <a:latin typeface="Arial Unicode MS" pitchFamily="34" charset="-128"/>
                <a:cs typeface="Times New Roman" pitchFamily="18" charset="0"/>
              </a:rPr>
              <a:t>           </a:t>
            </a:r>
            <a:r>
              <a:rPr lang="es-ES" sz="3200" i="1" dirty="0" smtClean="0">
                <a:effectLst>
                  <a:outerShdw blurRad="50800" dist="38100" dir="10800000" algn="r" rotWithShape="0">
                    <a:prstClr val="black"/>
                  </a:outerShdw>
                </a:effectLst>
                <a:latin typeface="Arial Unicode MS" pitchFamily="34" charset="-128"/>
                <a:cs typeface="Times New Roman" pitchFamily="18" charset="0"/>
              </a:rPr>
              <a:t>–“</a:t>
            </a:r>
            <a:r>
              <a:rPr lang="es-ES" sz="3200" i="1" dirty="0">
                <a:effectLst>
                  <a:outerShdw blurRad="50800" dist="38100" dir="10800000" algn="r" rotWithShape="0">
                    <a:prstClr val="black"/>
                  </a:outerShdw>
                </a:effectLst>
                <a:latin typeface="Arial Unicode MS" pitchFamily="34" charset="-128"/>
                <a:cs typeface="Times New Roman" pitchFamily="18" charset="0"/>
              </a:rPr>
              <a:t>Detrás de mí viene el que puede más </a:t>
            </a:r>
            <a:r>
              <a:rPr lang="es-ES" sz="3200" i="1" dirty="0" smtClean="0">
                <a:effectLst>
                  <a:outerShdw blurRad="50800" dist="38100" dir="10800000" algn="r" rotWithShape="0">
                    <a:prstClr val="black"/>
                  </a:outerShdw>
                </a:effectLst>
                <a:latin typeface="Arial Unicode MS" pitchFamily="34" charset="-128"/>
                <a:cs typeface="Times New Roman" pitchFamily="18" charset="0"/>
              </a:rPr>
              <a:t>que </a:t>
            </a:r>
            <a:r>
              <a:rPr lang="es-ES" sz="3200" i="1" dirty="0">
                <a:effectLst>
                  <a:outerShdw blurRad="50800" dist="38100" dir="10800000" algn="r" rotWithShape="0">
                    <a:prstClr val="black"/>
                  </a:outerShdw>
                </a:effectLst>
                <a:latin typeface="Arial Unicode MS" pitchFamily="34" charset="-128"/>
                <a:cs typeface="Times New Roman" pitchFamily="18" charset="0"/>
              </a:rPr>
              <a:t>yo, </a:t>
            </a:r>
            <a:endParaRPr lang="es-ES" sz="3200" i="1" dirty="0" smtClean="0">
              <a:effectLst>
                <a:outerShdw blurRad="50800" dist="38100" dir="10800000" algn="r" rotWithShape="0">
                  <a:prstClr val="black"/>
                </a:outerShdw>
              </a:effectLst>
              <a:latin typeface="Arial Unicode MS" pitchFamily="34" charset="-128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i="1" dirty="0">
                <a:effectLst>
                  <a:outerShdw blurRad="50800" dist="38100" dir="10800000" algn="r" rotWithShape="0">
                    <a:prstClr val="black"/>
                  </a:outerShdw>
                </a:effectLst>
                <a:latin typeface="Arial Unicode MS" pitchFamily="34" charset="-128"/>
                <a:cs typeface="Times New Roman" pitchFamily="18" charset="0"/>
              </a:rPr>
              <a:t>y</a:t>
            </a:r>
            <a:r>
              <a:rPr lang="es-ES" sz="3200" i="1" dirty="0" smtClean="0">
                <a:effectLst>
                  <a:outerShdw blurRad="50800" dist="38100" dir="10800000" algn="r" rotWithShape="0">
                    <a:prstClr val="black"/>
                  </a:outerShdw>
                </a:effectLst>
                <a:latin typeface="Arial Unicode MS" pitchFamily="34" charset="-128"/>
                <a:cs typeface="Times New Roman" pitchFamily="18" charset="0"/>
              </a:rPr>
              <a:t> yo </a:t>
            </a:r>
            <a:r>
              <a:rPr lang="es-ES" sz="3200" i="1" dirty="0">
                <a:effectLst>
                  <a:outerShdw blurRad="50800" dist="38100" dir="10800000" algn="r" rotWithShape="0">
                    <a:prstClr val="black"/>
                  </a:outerShdw>
                </a:effectLst>
                <a:latin typeface="Arial Unicode MS" pitchFamily="34" charset="-128"/>
                <a:cs typeface="Times New Roman" pitchFamily="18" charset="0"/>
              </a:rPr>
              <a:t>no merezco  agacharme para desatarle las </a:t>
            </a:r>
            <a:r>
              <a:rPr lang="es-ES" sz="3200" i="1" dirty="0" smtClean="0">
                <a:effectLst>
                  <a:outerShdw blurRad="50800" dist="38100" dir="10800000" algn="r" rotWithShape="0">
                    <a:prstClr val="black"/>
                  </a:outerShdw>
                </a:effectLst>
                <a:latin typeface="Arial Unicode MS" pitchFamily="34" charset="-128"/>
                <a:cs typeface="Times New Roman" pitchFamily="18" charset="0"/>
              </a:rPr>
              <a:t> </a:t>
            </a:r>
            <a:r>
              <a:rPr lang="es-ES" sz="3200" i="1" dirty="0">
                <a:effectLst>
                  <a:outerShdw blurRad="50800" dist="38100" dir="10800000" algn="r" rotWithShape="0">
                    <a:prstClr val="black"/>
                  </a:outerShdw>
                </a:effectLst>
                <a:latin typeface="Arial Unicode MS" pitchFamily="34" charset="-128"/>
                <a:cs typeface="Times New Roman" pitchFamily="18" charset="0"/>
              </a:rPr>
              <a:t>sandalias. </a:t>
            </a:r>
            <a:endParaRPr lang="es-ES" sz="3200" i="1" dirty="0">
              <a:effectLst>
                <a:outerShdw blurRad="50800" dist="38100" dir="10800000" algn="r" rotWithShape="0">
                  <a:prstClr val="black"/>
                </a:outerShdw>
              </a:effectLst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127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3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50" y="329184"/>
            <a:ext cx="8372856" cy="6077712"/>
          </a:xfrm>
          <a:prstGeom prst="rect">
            <a:avLst/>
          </a:prstGeom>
        </p:spPr>
      </p:pic>
      <p:sp>
        <p:nvSpPr>
          <p:cNvPr id="140291" name="Rectangle 3"/>
          <p:cNvSpPr>
            <a:spLocks noChangeArrowheads="1"/>
          </p:cNvSpPr>
          <p:nvPr/>
        </p:nvSpPr>
        <p:spPr bwMode="auto">
          <a:xfrm>
            <a:off x="1022384" y="1329072"/>
            <a:ext cx="3460610" cy="30469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dirty="0">
                <a:latin typeface="Arial Unicode MS" pitchFamily="34" charset="-128"/>
                <a:cs typeface="Times New Roman" pitchFamily="18" charset="0"/>
              </a:rPr>
              <a:t> </a:t>
            </a:r>
            <a:r>
              <a:rPr lang="es-ES" sz="3200" b="1" i="1" dirty="0">
                <a:latin typeface="Arial Unicode MS" pitchFamily="34" charset="-128"/>
                <a:cs typeface="Times New Roman" pitchFamily="18" charset="0"/>
              </a:rPr>
              <a:t>Yo los he bautizado a ustedes con agua,                    pero él los bautizará con Espíritu Santo” </a:t>
            </a:r>
            <a:endParaRPr lang="es-ES" sz="3200" b="1" i="1" dirty="0" smtClean="0">
              <a:latin typeface="Arial Unicode MS" pitchFamily="34" charset="-128"/>
              <a:cs typeface="Times New Roman" pitchFamily="18" charset="0"/>
            </a:endParaRPr>
          </a:p>
        </p:txBody>
      </p:sp>
      <p:pic>
        <p:nvPicPr>
          <p:cNvPr id="5" name="Picture 7" descr="!cid_011c01c1fd98$e4f4f680$780a3ec8@haiske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394" y="621690"/>
            <a:ext cx="2587927" cy="125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37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14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83" y="363583"/>
            <a:ext cx="8334973" cy="6028508"/>
          </a:xfrm>
          <a:prstGeom prst="rect">
            <a:avLst/>
          </a:prstGeom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998202" y="1263493"/>
            <a:ext cx="4081176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s-ES_tradnl" sz="3200" b="1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 </a:t>
            </a:r>
            <a:r>
              <a:rPr lang="es-ES_tradnl" sz="3200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Marcos 1,1</a:t>
            </a:r>
            <a:endParaRPr lang="es-ES" sz="3200" b="1" dirty="0">
              <a:solidFill>
                <a:schemeClr val="bg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206326" y="2155966"/>
            <a:ext cx="5396170" cy="166199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457200" indent="-457200" algn="ctr" fontAlgn="base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s-ES_tradnl" sz="3200" b="1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se dice de Jesús?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s-PE" sz="2800" b="1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significan estas afirmaciones sobre Jesús?</a:t>
            </a:r>
            <a:endParaRPr lang="es-ES" sz="3200" b="1" dirty="0">
              <a:solidFill>
                <a:schemeClr val="bg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960121" y="332961"/>
            <a:ext cx="711925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Preguntas para la lectura:</a:t>
            </a:r>
            <a:endParaRPr lang="es-ES" sz="4400" b="1" cap="none" spc="0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433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52" y="348168"/>
            <a:ext cx="8302753" cy="600908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672743" y="422219"/>
            <a:ext cx="3922616" cy="581744"/>
          </a:xfrm>
        </p:spPr>
        <p:txBody>
          <a:bodyPr/>
          <a:lstStyle/>
          <a:p>
            <a:pPr marL="0" indent="0">
              <a:buNone/>
            </a:pPr>
            <a:r>
              <a:rPr lang="es-ES_tradnl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Marcos 1</a:t>
            </a:r>
            <a:r>
              <a:rPr lang="es-ES_tradnl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s-ES_tradnl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2- 4</a:t>
            </a:r>
            <a:endParaRPr lang="es-ES_tradnl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10926" y="5176608"/>
            <a:ext cx="8018964" cy="118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TriangleInverted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 typeface="Wingdings" panose="05000000000000000000" pitchFamily="2" charset="2"/>
              <a:buChar char="Ø"/>
            </a:pPr>
            <a:r>
              <a:rPr lang="es-ES_tradnl" sz="36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¿Cuál es la misión de Juan?</a:t>
            </a:r>
            <a:r>
              <a:rPr lang="es-ES_tradnl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ES_tradnl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¿</a:t>
            </a:r>
            <a:r>
              <a:rPr lang="es-ES_tradnl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 qué consiste su </a:t>
            </a:r>
            <a:r>
              <a:rPr lang="es-ES_tradnl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predicación?</a:t>
            </a:r>
            <a:endParaRPr lang="es-ES_tradnl" sz="36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905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95" y="341375"/>
            <a:ext cx="8368502" cy="6050715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48513" y="4944083"/>
            <a:ext cx="7524750" cy="120032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prstTxWarp prst="textWave2">
              <a:avLst/>
            </a:prstTxWarp>
            <a:spAutoFit/>
          </a:bodyPr>
          <a:lstStyle/>
          <a:p>
            <a:pPr marL="457200" indent="-457200" algn="ctr" fontAlgn="base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s-ES_tradnl" sz="3200" b="1" dirty="0">
                <a:solidFill>
                  <a:srgbClr val="FFFF00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50800" dist="50800" dir="18900000" algn="bl" rotWithShape="0">
                    <a:prstClr val="black"/>
                  </a:outerShdw>
                </a:effectLst>
              </a:rPr>
              <a:t>¿Qué dice Juan sobre Jesús?                    ¿Qué dice de sí mismo?</a:t>
            </a:r>
            <a:endParaRPr lang="es-ES" sz="3200" b="1" dirty="0">
              <a:solidFill>
                <a:srgbClr val="FFFF00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50800" dist="50800" dir="18900000" algn="bl" rotWithShape="0">
                  <a:prstClr val="black"/>
                </a:outerShdw>
              </a:effectLst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174265" y="418011"/>
            <a:ext cx="30075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z="3200" b="1" dirty="0" smtClean="0">
                <a:solidFill>
                  <a:srgbClr val="FF9966">
                    <a:lumMod val="20000"/>
                    <a:lumOff val="80000"/>
                  </a:srgbClr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50800" dir="18900000" algn="bl" rotWithShape="0">
                    <a:prstClr val="black"/>
                  </a:outerShdw>
                </a:effectLst>
              </a:rPr>
              <a:t>Marcos 1</a:t>
            </a:r>
            <a:r>
              <a:rPr lang="es-ES_tradnl" sz="3200" b="1" dirty="0">
                <a:solidFill>
                  <a:srgbClr val="FF9966">
                    <a:lumMod val="20000"/>
                    <a:lumOff val="80000"/>
                  </a:srgbClr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50800" dir="18900000" algn="bl" rotWithShape="0">
                    <a:prstClr val="black"/>
                  </a:outerShdw>
                </a:effectLst>
              </a:rPr>
              <a:t>, </a:t>
            </a:r>
            <a:r>
              <a:rPr lang="es-ES_tradnl" sz="3200" b="1" dirty="0" smtClean="0">
                <a:solidFill>
                  <a:srgbClr val="FF9966">
                    <a:lumMod val="20000"/>
                    <a:lumOff val="80000"/>
                  </a:srgbClr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50800" dir="18900000" algn="bl" rotWithShape="0">
                    <a:prstClr val="black"/>
                  </a:outerShdw>
                </a:effectLst>
              </a:rPr>
              <a:t>7- 8 </a:t>
            </a:r>
            <a:endParaRPr lang="es-PE" sz="3200" dirty="0">
              <a:solidFill>
                <a:srgbClr val="FF9966">
                  <a:lumMod val="20000"/>
                  <a:lumOff val="80000"/>
                </a:srgbClr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50800" dir="18900000" algn="bl" rotWithShape="0">
                  <a:prstClr val="black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03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23" y="394683"/>
            <a:ext cx="8309233" cy="6017469"/>
          </a:xfrm>
          <a:prstGeom prst="rect">
            <a:avLst/>
          </a:prstGeom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052499" y="1540538"/>
            <a:ext cx="3528832" cy="398570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s-ES_tradnl" sz="2300" b="1" i="1" dirty="0"/>
              <a:t>Motivación; </a:t>
            </a:r>
            <a:r>
              <a:rPr lang="es-ES_tradnl" sz="2300" b="1" i="1" dirty="0" smtClean="0"/>
              <a:t>Juan </a:t>
            </a:r>
            <a:r>
              <a:rPr lang="es-ES_tradnl" sz="2300" b="1" i="1" dirty="0"/>
              <a:t>el Bautista no es sólo </a:t>
            </a:r>
            <a:r>
              <a:rPr lang="es-ES_tradnl" sz="2300" b="1" i="1" dirty="0" smtClean="0"/>
              <a:t>            un </a:t>
            </a:r>
            <a:r>
              <a:rPr lang="es-ES_tradnl" sz="2300" b="1" i="1" dirty="0"/>
              <a:t>personaje del pasado. Su mensaje </a:t>
            </a:r>
            <a:r>
              <a:rPr lang="es-ES_tradnl" sz="2300" b="1" i="1" dirty="0" smtClean="0"/>
              <a:t>           de </a:t>
            </a:r>
            <a:r>
              <a:rPr lang="es-ES_tradnl" sz="2300" b="1" i="1" dirty="0"/>
              <a:t>conversión y su anuncio del Mesías</a:t>
            </a:r>
            <a:r>
              <a:rPr lang="es-ES_tradnl" sz="2300" b="1" i="1" dirty="0" smtClean="0"/>
              <a:t>, su </a:t>
            </a:r>
            <a:r>
              <a:rPr lang="es-ES_tradnl" sz="2300" b="1" i="1" dirty="0"/>
              <a:t>modo de vivir y su predicación apuntaban a Jesús. </a:t>
            </a:r>
            <a:r>
              <a:rPr lang="es-ES_tradnl" sz="2300" b="1" i="1" dirty="0" smtClean="0"/>
              <a:t>En </a:t>
            </a:r>
            <a:r>
              <a:rPr lang="es-ES_tradnl" sz="2300" b="1" i="1" dirty="0"/>
              <a:t>este adviento se dirige a cada uno de nosotros. </a:t>
            </a:r>
            <a:endParaRPr lang="es-ES" sz="2300" b="1" i="1" dirty="0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696026" y="394683"/>
            <a:ext cx="7821625" cy="593326"/>
          </a:xfrm>
          <a:prstGeom prst="roundRect">
            <a:avLst>
              <a:gd name="adj" fmla="val 16667"/>
            </a:avLst>
          </a:prstGeom>
          <a:solidFill>
            <a:srgbClr val="95028F"/>
          </a:solidFill>
          <a:ln w="57150">
            <a:noFill/>
            <a:round/>
            <a:headEnd/>
            <a:tailEnd/>
          </a:ln>
          <a:effectLst>
            <a:outerShdw dist="28398" dir="3806097" algn="ctr" rotWithShape="0">
              <a:srgbClr val="375623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</a:pPr>
            <a:r>
              <a:rPr lang="es-PE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MEDITATIO   </a:t>
            </a:r>
            <a:r>
              <a:rPr lang="es-PE" sz="28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¿</a:t>
            </a:r>
            <a:r>
              <a:rPr lang="es-PE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Qué ME dice el texto?</a:t>
            </a:r>
            <a:endParaRPr lang="es-PE" sz="44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647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24" y="412444"/>
            <a:ext cx="8199556" cy="5901270"/>
          </a:xfrm>
          <a:prstGeom prst="rect">
            <a:avLst/>
          </a:prstGeom>
        </p:spPr>
      </p:pic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665592" y="412444"/>
            <a:ext cx="759884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D37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 algn="ctr" fontAlgn="base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s-ES_tradnl" sz="3200" b="1" dirty="0"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 Rounded MT Bold" panose="020F0704030504030204" pitchFamily="34" charset="0"/>
              </a:rPr>
              <a:t>¿Qué actitudes de Juan podemos hacer nuestras en este Adviento?</a:t>
            </a:r>
            <a:endParaRPr lang="es-ES" sz="3200" b="1" dirty="0"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97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64" y="448235"/>
            <a:ext cx="8207729" cy="5916706"/>
          </a:xfrm>
          <a:prstGeom prst="rect">
            <a:avLst/>
          </a:prstGeom>
        </p:spPr>
      </p:pic>
      <p:sp>
        <p:nvSpPr>
          <p:cNvPr id="147461" name="Text Box 5"/>
          <p:cNvSpPr txBox="1">
            <a:spLocks noChangeArrowheads="1"/>
          </p:cNvSpPr>
          <p:nvPr/>
        </p:nvSpPr>
        <p:spPr bwMode="auto">
          <a:xfrm>
            <a:off x="4416488" y="667997"/>
            <a:ext cx="3729136" cy="452431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457200" indent="-457200" algn="ctr" fontAlgn="base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s-ES_tradnl" sz="3600" b="1" dirty="0">
                <a:solidFill>
                  <a:srgbClr val="FFFF57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279400" dist="88900" sx="101000" sy="101000" algn="l" rotWithShape="0">
                    <a:prstClr val="black"/>
                  </a:outerShdw>
                </a:effectLst>
                <a:latin typeface="Arial Rounded MT Bold" panose="020F0704030504030204" pitchFamily="34" charset="0"/>
              </a:rPr>
              <a:t>¿Hasta qué punto Jesús está ocupando un lugar decisivo también en mi vida?</a:t>
            </a:r>
            <a:endParaRPr lang="es-ES" sz="3600" b="1" dirty="0">
              <a:solidFill>
                <a:srgbClr val="FFFF57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279400" dist="88900" sx="101000" sy="101000" algn="l" rotWithShape="0">
                  <a:prstClr val="black"/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48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30" y="445631"/>
            <a:ext cx="8156448" cy="5882640"/>
          </a:xfrm>
          <a:prstGeom prst="rect">
            <a:avLst/>
          </a:prstGeom>
        </p:spPr>
      </p:pic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539930" y="428212"/>
            <a:ext cx="4403501" cy="620804"/>
            <a:chOff x="1120" y="803"/>
            <a:chExt cx="5520" cy="582"/>
          </a:xfrm>
          <a:solidFill>
            <a:srgbClr val="95028F"/>
          </a:solidFill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1120" y="803"/>
              <a:ext cx="5520" cy="582"/>
            </a:xfrm>
            <a:prstGeom prst="rect">
              <a:avLst/>
            </a:prstGeom>
            <a:grpFill/>
            <a:ln w="12700">
              <a:solidFill>
                <a:srgbClr val="FFFF00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75623"/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PE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1997" y="836"/>
              <a:ext cx="4546" cy="43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indent="19050"/>
              <a:r>
                <a:rPr lang="es-ES_tradnl" sz="1100" b="1" dirty="0">
                  <a:solidFill>
                    <a:srgbClr val="7030A0"/>
                  </a:solidFill>
                  <a:latin typeface="Arial Rounded MT Bold" panose="020F0704030504030204" pitchFamily="34" charset="0"/>
                  <a:ea typeface="Times New Roman" panose="02020603050405020304" pitchFamily="18" charset="0"/>
                </a:rPr>
                <a:t>LECTIO DIVINA –II DOMINGO ADVIENTO- “B”</a:t>
              </a:r>
              <a:endParaRPr lang="es-PE" sz="1200" dirty="0">
                <a:solidFill>
                  <a:srgbClr val="88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indent="19050" algn="r"/>
              <a:r>
                <a:rPr lang="es-ES_tradnl" sz="1000" b="1" dirty="0">
                  <a:solidFill>
                    <a:srgbClr val="990099"/>
                  </a:solidFill>
                  <a:latin typeface="Arial Rounded MT Bold" panose="020F0704030504030204" pitchFamily="34" charset="0"/>
                  <a:ea typeface="Times New Roman" panose="02020603050405020304" pitchFamily="18" charset="0"/>
                </a:rPr>
                <a:t>PREPAREN EL CAMINO </a:t>
              </a:r>
              <a:r>
                <a:rPr lang="es-ES_tradnl" sz="1000" b="1" dirty="0" smtClean="0">
                  <a:solidFill>
                    <a:srgbClr val="990099"/>
                  </a:solidFill>
                  <a:latin typeface="Arial Rounded MT Bold" panose="020F0704030504030204" pitchFamily="34" charset="0"/>
                  <a:ea typeface="Times New Roman" panose="02020603050405020304" pitchFamily="18" charset="0"/>
                </a:rPr>
                <a:t>DEL </a:t>
              </a:r>
              <a:r>
                <a:rPr lang="es-ES_tradnl" sz="1000" b="1" dirty="0">
                  <a:solidFill>
                    <a:srgbClr val="990099"/>
                  </a:solidFill>
                  <a:latin typeface="Arial Rounded MT Bold" panose="020F0704030504030204" pitchFamily="34" charset="0"/>
                  <a:ea typeface="Times New Roman" panose="02020603050405020304" pitchFamily="18" charset="0"/>
                </a:rPr>
                <a:t>SEÑOR</a:t>
              </a:r>
              <a:endParaRPr lang="es-PE" sz="1200" dirty="0">
                <a:solidFill>
                  <a:srgbClr val="88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PE" sz="1600" dirty="0">
                <a:solidFill>
                  <a:srgbClr val="7A00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113492" y="428212"/>
            <a:ext cx="2388551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Marcos 1, 1-8 </a:t>
            </a:r>
            <a:endParaRPr lang="es-ES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WordArt 24" descr="5FM"/>
          <p:cNvSpPr>
            <a:spLocks noChangeArrowheads="1" noChangeShapeType="1" noTextEdit="1"/>
          </p:cNvSpPr>
          <p:nvPr/>
        </p:nvSpPr>
        <p:spPr bwMode="auto">
          <a:xfrm>
            <a:off x="3182553" y="2775797"/>
            <a:ext cx="5008977" cy="118747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fromWordArt="1">
            <a:prstTxWarp prst="textStop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4400" b="1" kern="10" dirty="0">
                <a:ln w="50800"/>
                <a:solidFill>
                  <a:srgbClr val="FFFFFF"/>
                </a:solidFill>
                <a:effectLst>
                  <a:outerShdw blurRad="50800" dist="38100" dir="10800000" algn="r" rotWithShape="0">
                    <a:srgbClr val="C00000"/>
                  </a:outerShdw>
                </a:effectLst>
                <a:latin typeface="Algerian" pitchFamily="82" charset="0"/>
                <a:cs typeface="Arial"/>
              </a:rPr>
              <a:t>Preparen  El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4400" b="1" kern="10" dirty="0">
                <a:ln w="50800"/>
                <a:solidFill>
                  <a:srgbClr val="FFFFFF"/>
                </a:solidFill>
                <a:effectLst>
                  <a:outerShdw blurRad="50800" dist="38100" dir="10800000" algn="r" rotWithShape="0">
                    <a:srgbClr val="C00000"/>
                  </a:outerShdw>
                </a:effectLst>
                <a:latin typeface="Algerian" pitchFamily="82" charset="0"/>
                <a:cs typeface="Arial"/>
              </a:rPr>
              <a:t>Camino del señor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312002" y="5849187"/>
            <a:ext cx="3384376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6</a:t>
            </a:r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de diciembre 2020 </a:t>
            </a:r>
            <a:endParaRPr lang="es-ES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2" name="Picture 188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96" y="429903"/>
            <a:ext cx="462882" cy="500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5963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3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6169" t="6278" r="16204" b="6576"/>
          <a:stretch/>
        </p:blipFill>
        <p:spPr>
          <a:xfrm>
            <a:off x="463707" y="420848"/>
            <a:ext cx="8236155" cy="5927701"/>
          </a:xfrm>
          <a:prstGeom prst="rect">
            <a:avLst/>
          </a:prstGeom>
        </p:spPr>
      </p:pic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593796" y="4370422"/>
            <a:ext cx="7975975" cy="156966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extLst/>
        </p:spPr>
        <p:txBody>
          <a:bodyPr wrap="square">
            <a:spAutoFit/>
          </a:bodyPr>
          <a:lstStyle/>
          <a:p>
            <a:pPr marL="457200" indent="-457200" algn="ctr" fontAlgn="base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s-ES_tradnl" sz="3200" b="1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152400" algn="l" rotWithShape="0">
                    <a:prstClr val="black"/>
                  </a:outerShdw>
                </a:effectLst>
                <a:latin typeface="Arial Rounded MT Bold" panose="020F0704030504030204" pitchFamily="34" charset="0"/>
              </a:rPr>
              <a:t>Juan invitaba a la conversión</a:t>
            </a:r>
            <a:r>
              <a:rPr lang="es-ES_tradnl" sz="3200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152400" algn="l" rotWithShape="0">
                    <a:prstClr val="black"/>
                  </a:outerShdw>
                </a:effectLst>
                <a:latin typeface="Arial Rounded MT Bold" panose="020F0704030504030204" pitchFamily="34" charset="0"/>
              </a:rPr>
              <a:t>,                           al </a:t>
            </a:r>
            <a:r>
              <a:rPr lang="es-ES_tradnl" sz="3200" b="1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152400" algn="l" rotWithShape="0">
                    <a:prstClr val="black"/>
                  </a:outerShdw>
                </a:effectLst>
                <a:latin typeface="Arial Rounded MT Bold" panose="020F0704030504030204" pitchFamily="34" charset="0"/>
              </a:rPr>
              <a:t>cambio </a:t>
            </a:r>
            <a:r>
              <a:rPr lang="es-ES_tradnl" sz="3200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152400" algn="l" rotWithShape="0">
                    <a:prstClr val="black"/>
                  </a:outerShdw>
                </a:effectLst>
                <a:latin typeface="Arial Rounded MT Bold" panose="020F0704030504030204" pitchFamily="34" charset="0"/>
              </a:rPr>
              <a:t> de </a:t>
            </a:r>
            <a:r>
              <a:rPr lang="es-ES_tradnl" sz="3200" b="1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152400" algn="l" rotWithShape="0">
                    <a:prstClr val="black"/>
                  </a:outerShdw>
                </a:effectLst>
                <a:latin typeface="Arial Rounded MT Bold" panose="020F0704030504030204" pitchFamily="34" charset="0"/>
              </a:rPr>
              <a:t>mentalidad y </a:t>
            </a:r>
            <a:r>
              <a:rPr lang="es-ES_tradnl" sz="3200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152400" algn="l" rotWithShape="0">
                    <a:prstClr val="black"/>
                  </a:outerShdw>
                </a:effectLst>
                <a:latin typeface="Arial Rounded MT Bold" panose="020F0704030504030204" pitchFamily="34" charset="0"/>
              </a:rPr>
              <a:t>de </a:t>
            </a:r>
            <a:r>
              <a:rPr lang="es-ES_tradnl" sz="3200" b="1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152400" algn="l" rotWithShape="0">
                    <a:prstClr val="black"/>
                  </a:outerShdw>
                </a:effectLst>
                <a:latin typeface="Arial Rounded MT Bold" panose="020F0704030504030204" pitchFamily="34" charset="0"/>
              </a:rPr>
              <a:t>actitudes</a:t>
            </a:r>
            <a:r>
              <a:rPr lang="es-ES_tradnl" sz="3200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152400" algn="l" rotWithShape="0">
                    <a:prstClr val="black"/>
                  </a:outerShdw>
                </a:effectLst>
                <a:latin typeface="Arial Rounded MT Bold" panose="020F0704030504030204" pitchFamily="34" charset="0"/>
              </a:rPr>
              <a:t>… </a:t>
            </a:r>
            <a:r>
              <a:rPr lang="es-ES" sz="3200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152400" algn="l" rotWithShape="0">
                    <a:prstClr val="black"/>
                  </a:outerShdw>
                </a:effectLst>
                <a:latin typeface="Arial Rounded MT Bold" panose="020F0704030504030204" pitchFamily="34" charset="0"/>
              </a:rPr>
              <a:t>¿</a:t>
            </a:r>
            <a:r>
              <a:rPr lang="es-ES" sz="3200" b="1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152400" algn="l" rotWithShape="0">
                    <a:prstClr val="black"/>
                  </a:outerShdw>
                </a:effectLst>
                <a:latin typeface="Arial Rounded MT Bold" panose="020F0704030504030204" pitchFamily="34" charset="0"/>
              </a:rPr>
              <a:t>por dónde comenzar?</a:t>
            </a:r>
          </a:p>
        </p:txBody>
      </p:sp>
    </p:spTree>
    <p:extLst>
      <p:ext uri="{BB962C8B-B14F-4D97-AF65-F5344CB8AC3E}">
        <p14:creationId xmlns:p14="http://schemas.microsoft.com/office/powerpoint/2010/main" val="213177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41" y="450233"/>
            <a:ext cx="8206522" cy="5872190"/>
          </a:xfrm>
          <a:prstGeom prst="rect">
            <a:avLst/>
          </a:prstGeom>
        </p:spPr>
      </p:pic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352669" y="2395729"/>
            <a:ext cx="4224735" cy="3142921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s-ES_tradnl" sz="4000" b="1" dirty="0" smtClean="0"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88900" dist="114300" algn="l" rotWithShape="0">
                    <a:prstClr val="black"/>
                  </a:outerShdw>
                </a:effectLst>
                <a:latin typeface="Arial Rounded MT Bold" panose="020F0704030504030204" pitchFamily="34" charset="0"/>
              </a:rPr>
              <a:t>¿Cómo puedo participar de la misión de                      Juan Bautista?</a:t>
            </a:r>
            <a:endParaRPr lang="es-ES" sz="4000" b="1" dirty="0"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88900" dist="114300" algn="l" rotWithShape="0">
                  <a:prstClr val="black"/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7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09" y="373834"/>
            <a:ext cx="8162962" cy="59537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57204" y="1670628"/>
            <a:ext cx="2995125" cy="255454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3200" b="1" dirty="0">
                <a:solidFill>
                  <a:srgbClr val="FF9966">
                    <a:lumMod val="20000"/>
                    <a:lumOff val="80000"/>
                  </a:srgbClr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203200" dist="76200" algn="l" rotWithShape="0">
                    <a:prstClr val="black"/>
                  </a:outerShdw>
                </a:effectLst>
                <a:latin typeface="Candara" panose="020E0502030303020204" pitchFamily="34" charset="0"/>
              </a:rPr>
              <a:t>¿Hay algo que debo solucionar antes de celebrar la Navidad</a:t>
            </a:r>
            <a:r>
              <a:rPr lang="es-PE" sz="3200" b="1" dirty="0" smtClean="0">
                <a:solidFill>
                  <a:srgbClr val="FF9966">
                    <a:lumMod val="20000"/>
                    <a:lumOff val="80000"/>
                  </a:srgbClr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203200" dist="76200" algn="l" rotWithShape="0">
                    <a:prstClr val="black"/>
                  </a:outerShdw>
                </a:effectLst>
                <a:latin typeface="Candara" panose="020E0502030303020204" pitchFamily="34" charset="0"/>
              </a:rPr>
              <a:t>?,</a:t>
            </a:r>
            <a:endParaRPr lang="es-ES" sz="3200" b="1" dirty="0">
              <a:solidFill>
                <a:srgbClr val="FF9966">
                  <a:lumMod val="20000"/>
                  <a:lumOff val="80000"/>
                </a:srgbClr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203200" dist="76200" algn="l" rotWithShape="0">
                  <a:prstClr val="black"/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087169" y="4845093"/>
            <a:ext cx="6931025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3200" dirty="0">
              <a:solidFill>
                <a:srgbClr val="FFFF57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</a:effectLst>
              <a:latin typeface="Comic Sans MS" pitchFamily="66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828846" y="1670627"/>
            <a:ext cx="2840025" cy="255454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PE" sz="3200" b="1" dirty="0" smtClean="0">
                <a:solidFill>
                  <a:srgbClr val="FF9966">
                    <a:lumMod val="20000"/>
                    <a:lumOff val="80000"/>
                  </a:srgbClr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203200" dist="76200" algn="l" rotWithShape="0">
                    <a:prstClr val="black"/>
                  </a:outerShdw>
                </a:effectLst>
                <a:latin typeface="Candara" panose="020E0502030303020204" pitchFamily="34" charset="0"/>
              </a:rPr>
              <a:t>¿</a:t>
            </a:r>
            <a:r>
              <a:rPr lang="es-PE" sz="3200" b="1" dirty="0">
                <a:solidFill>
                  <a:srgbClr val="FF9966">
                    <a:lumMod val="20000"/>
                    <a:lumOff val="80000"/>
                  </a:srgbClr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203200" dist="76200" algn="l" rotWithShape="0">
                    <a:prstClr val="black"/>
                  </a:outerShdw>
                </a:effectLst>
                <a:latin typeface="Candara" panose="020E0502030303020204" pitchFamily="34" charset="0"/>
              </a:rPr>
              <a:t>qué puedo hacer para que mi vida cada vez más </a:t>
            </a:r>
            <a:r>
              <a:rPr lang="es-PE" sz="3200" b="1" dirty="0" smtClean="0">
                <a:solidFill>
                  <a:srgbClr val="FF9966">
                    <a:lumMod val="20000"/>
                    <a:lumOff val="80000"/>
                  </a:srgbClr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203200" dist="76200" algn="l" rotWithShape="0">
                    <a:prstClr val="black"/>
                  </a:outerShdw>
                </a:effectLst>
                <a:latin typeface="Candara" panose="020E0502030303020204" pitchFamily="34" charset="0"/>
              </a:rPr>
              <a:t>corresponda</a:t>
            </a:r>
            <a:endParaRPr lang="es-ES" sz="3200" b="1" dirty="0">
              <a:solidFill>
                <a:srgbClr val="FF9966">
                  <a:lumMod val="20000"/>
                  <a:lumOff val="80000"/>
                </a:srgbClr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203200" dist="76200" algn="l" rotWithShape="0">
                  <a:prstClr val="black"/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22621" y="5137480"/>
            <a:ext cx="8060120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3200" b="1" dirty="0" smtClean="0">
                <a:solidFill>
                  <a:srgbClr val="FF9966">
                    <a:lumMod val="20000"/>
                    <a:lumOff val="80000"/>
                  </a:srgbClr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203200" dist="76200" algn="l" rotWithShape="0">
                    <a:prstClr val="black"/>
                  </a:outerShdw>
                </a:effectLst>
                <a:latin typeface="Candara" panose="020E0502030303020204" pitchFamily="34" charset="0"/>
              </a:rPr>
              <a:t>con </a:t>
            </a:r>
            <a:r>
              <a:rPr lang="es-PE" sz="3200" b="1" dirty="0">
                <a:solidFill>
                  <a:srgbClr val="FF9966">
                    <a:lumMod val="20000"/>
                    <a:lumOff val="80000"/>
                  </a:srgbClr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203200" dist="76200" algn="l" rotWithShape="0">
                    <a:prstClr val="black"/>
                  </a:outerShdw>
                </a:effectLst>
                <a:latin typeface="Candara" panose="020E0502030303020204" pitchFamily="34" charset="0"/>
              </a:rPr>
              <a:t>lo que el Señor quiere y espera de mí? </a:t>
            </a:r>
            <a:endParaRPr lang="es-ES" sz="3200" b="1" dirty="0">
              <a:solidFill>
                <a:srgbClr val="FF9966">
                  <a:lumMod val="20000"/>
                  <a:lumOff val="80000"/>
                </a:srgbClr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203200" dist="76200" algn="l" rotWithShape="0">
                  <a:prstClr val="black"/>
                </a:out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01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25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525"/>
                            </p:stCondLst>
                            <p:childTnLst>
                              <p:par>
                                <p:cTn id="2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44" y="358793"/>
            <a:ext cx="8264870" cy="6059423"/>
          </a:xfrm>
          <a:prstGeom prst="rect">
            <a:avLst/>
          </a:prstGeom>
        </p:spPr>
      </p:pic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635727" y="443470"/>
            <a:ext cx="8029302" cy="592850"/>
          </a:xfrm>
          <a:prstGeom prst="roundRect">
            <a:avLst>
              <a:gd name="adj" fmla="val 16667"/>
            </a:avLst>
          </a:prstGeom>
          <a:solidFill>
            <a:srgbClr val="660066"/>
          </a:solidFill>
          <a:ln w="38100">
            <a:solidFill>
              <a:srgbClr val="FFFF00"/>
            </a:solidFill>
            <a:round/>
            <a:headEnd/>
            <a:tailEnd/>
          </a:ln>
          <a:effectLst>
            <a:outerShdw dist="28398" dir="3806097" algn="ctr" rotWithShape="0">
              <a:srgbClr val="375623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28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ORATIO </a:t>
            </a:r>
            <a:r>
              <a:rPr lang="es-PE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¿</a:t>
            </a:r>
            <a:r>
              <a:rPr lang="es-PE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Qué le digo al Señor motivado por su Palabra?</a:t>
            </a:r>
            <a:endParaRPr lang="es-PE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0952" name="Text Box 8"/>
          <p:cNvSpPr txBox="1">
            <a:spLocks noChangeArrowheads="1"/>
          </p:cNvSpPr>
          <p:nvPr/>
        </p:nvSpPr>
        <p:spPr bwMode="auto">
          <a:xfrm>
            <a:off x="3455131" y="1036320"/>
            <a:ext cx="2628429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s-ES" sz="3200" b="1" i="1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63500" dist="50800">
                    <a:prstClr val="black"/>
                  </a:innerShdw>
                </a:effectLst>
                <a:latin typeface="Arial Rounded MT Bold" panose="020F0704030504030204" pitchFamily="34" charset="0"/>
              </a:rPr>
              <a:t>Motivación</a:t>
            </a:r>
            <a:r>
              <a:rPr lang="es-ES" sz="2800" b="1" i="1" dirty="0" smtClean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63500" dist="50800">
                    <a:prstClr val="black"/>
                  </a:innerShdw>
                </a:effectLst>
                <a:latin typeface="Arial Rounded MT Bold" panose="020F0704030504030204" pitchFamily="34" charset="0"/>
              </a:rPr>
              <a:t>:</a:t>
            </a:r>
            <a:endParaRPr lang="es-ES" sz="2800" b="1" i="1" dirty="0"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innerShdw blurRad="63500" dist="50800">
                  <a:prstClr val="black"/>
                </a:inn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987114" y="1918132"/>
            <a:ext cx="6727676" cy="44627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s-ES" sz="2800" b="1" i="1" dirty="0" smtClean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63500" dist="50800">
                    <a:prstClr val="black"/>
                  </a:innerShdw>
                </a:effectLst>
                <a:latin typeface="Arial Rounded MT Bold" panose="020F0704030504030204" pitchFamily="34" charset="0"/>
              </a:rPr>
              <a:t>La </a:t>
            </a:r>
            <a:r>
              <a:rPr lang="es-ES" sz="2800" b="1" i="1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63500" dist="50800">
                    <a:prstClr val="black"/>
                  </a:innerShdw>
                </a:effectLst>
                <a:latin typeface="Arial Rounded MT Bold" panose="020F0704030504030204" pitchFamily="34" charset="0"/>
              </a:rPr>
              <a:t>Palabra meditada nos lleva a comprender nuestra historia, nuestro paso por el mundo, desde los planes de Dios. </a:t>
            </a:r>
            <a:r>
              <a:rPr lang="es-PE" sz="2800" b="1" i="1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63500" dist="50800">
                    <a:prstClr val="black"/>
                  </a:innerShdw>
                </a:effectLst>
                <a:latin typeface="Arial Rounded MT Bold" panose="020F0704030504030204" pitchFamily="34" charset="0"/>
              </a:rPr>
              <a:t>Y aun sabiéndonos indignos, como Juan, nos brota del corazón una oración agradecida porque se ha fijado en nosotros para continuar anunciando a todas las gentes nuestra esperanza en el Señor que viene.</a:t>
            </a:r>
            <a:endParaRPr lang="es-ES" sz="2800" b="1" i="1" dirty="0"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innerShdw blurRad="63500" dist="50800">
                  <a:prstClr val="black"/>
                </a:inn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244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52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Vidas Santas: Evangelio Diciembre 10, 20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4" y="424543"/>
            <a:ext cx="8195945" cy="590621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21334" y="5015515"/>
            <a:ext cx="810972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1600" dirty="0" smtClean="0">
                <a:solidFill>
                  <a:srgbClr val="FFFFFF"/>
                </a:solidFill>
                <a:effectLst>
                  <a:glow rad="101600">
                    <a:srgbClr val="000032"/>
                  </a:glow>
                </a:effectLst>
                <a:latin typeface="Agency FB" panose="020B0503020202020204" pitchFamily="34" charset="0"/>
                <a:cs typeface="Times New Roman" pitchFamily="18" charset="0"/>
              </a:rPr>
              <a:t>•</a:t>
            </a:r>
            <a:r>
              <a:rPr lang="es-PE" sz="2400" dirty="0" smtClean="0">
                <a:solidFill>
                  <a:srgbClr val="FFFFFF"/>
                </a:solidFill>
                <a:effectLst>
                  <a:glow rad="101600">
                    <a:srgbClr val="000032"/>
                  </a:glow>
                </a:effectLst>
                <a:latin typeface="Agency FB" panose="020B0503020202020204" pitchFamily="34" charset="0"/>
                <a:cs typeface="Times New Roman" pitchFamily="18" charset="0"/>
              </a:rPr>
              <a:t>Luego </a:t>
            </a:r>
            <a:r>
              <a:rPr lang="es-PE" sz="2400" dirty="0">
                <a:solidFill>
                  <a:srgbClr val="FFFFFF"/>
                </a:solidFill>
                <a:effectLst>
                  <a:glow rad="101600">
                    <a:srgbClr val="000032"/>
                  </a:glow>
                </a:effectLst>
                <a:latin typeface="Agency FB" panose="020B0503020202020204" pitchFamily="34" charset="0"/>
                <a:cs typeface="Times New Roman" pitchFamily="18" charset="0"/>
              </a:rPr>
              <a:t>de un tiempo de oración personal, podemos compartir en voz alta nuestra oración, siempre dirigiéndonos a Dios mediante la alabanza, la acción de gracias o la súplica confiada. </a:t>
            </a:r>
          </a:p>
        </p:txBody>
      </p:sp>
    </p:spTree>
    <p:extLst>
      <p:ext uri="{BB962C8B-B14F-4D97-AF65-F5344CB8AC3E}">
        <p14:creationId xmlns:p14="http://schemas.microsoft.com/office/powerpoint/2010/main" val="347810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95" y="455022"/>
            <a:ext cx="8227779" cy="58991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128003" name="Text Box 3"/>
          <p:cNvSpPr txBox="1">
            <a:spLocks noChangeArrowheads="1"/>
          </p:cNvSpPr>
          <p:nvPr/>
        </p:nvSpPr>
        <p:spPr bwMode="auto">
          <a:xfrm>
            <a:off x="705764" y="237205"/>
            <a:ext cx="2108269" cy="923330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32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Salmo</a:t>
            </a:r>
            <a:r>
              <a:rPr lang="es-ES_tradnl" sz="5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84 </a:t>
            </a:r>
          </a:p>
        </p:txBody>
      </p:sp>
      <p:sp>
        <p:nvSpPr>
          <p:cNvPr id="128004" name="Text Box 4"/>
          <p:cNvSpPr txBox="1">
            <a:spLocks noChangeArrowheads="1"/>
          </p:cNvSpPr>
          <p:nvPr/>
        </p:nvSpPr>
        <p:spPr bwMode="auto">
          <a:xfrm>
            <a:off x="504220" y="3399778"/>
            <a:ext cx="8161110" cy="1815882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2800" b="1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 ESSENCE" panose="02000000000000000000" pitchFamily="2" charset="0"/>
              </a:rPr>
              <a:t>Voy a escuchar lo que dice el Señor: </a:t>
            </a:r>
            <a:r>
              <a:rPr lang="es-PE" sz="2800" b="1" dirty="0" smtClean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 ESSENCE" panose="02000000000000000000" pitchFamily="2" charset="0"/>
              </a:rPr>
              <a:t>             “</a:t>
            </a:r>
            <a:r>
              <a:rPr lang="es-PE" sz="2800" b="1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 ESSENCE" panose="02000000000000000000" pitchFamily="2" charset="0"/>
              </a:rPr>
              <a:t>Dios anuncia la paz a su pueblo y a sus amigos”. </a:t>
            </a:r>
            <a:r>
              <a:rPr lang="es-PE" sz="2800" b="1" dirty="0" smtClean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 ESSENCE" panose="02000000000000000000" pitchFamily="2" charset="0"/>
              </a:rPr>
              <a:t>La </a:t>
            </a:r>
            <a:r>
              <a:rPr lang="es-PE" sz="2800" b="1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 ESSENCE" panose="02000000000000000000" pitchFamily="2" charset="0"/>
              </a:rPr>
              <a:t>salvación está ya cerca de sus fieles y la gloria habitará en </a:t>
            </a:r>
            <a:r>
              <a:rPr lang="es-PE" sz="2800" b="1" dirty="0" smtClean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 ESSENCE" panose="02000000000000000000" pitchFamily="2" charset="0"/>
              </a:rPr>
              <a:t>nuestra tierra.</a:t>
            </a:r>
            <a:endParaRPr lang="es-PE" sz="2800" b="1" dirty="0"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AR ESSENCE" panose="02000000000000000000" pitchFamily="2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05764" y="5359607"/>
            <a:ext cx="7996425" cy="954107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a-ES" sz="2800" b="1" i="1" dirty="0" err="1">
                <a:solidFill>
                  <a:srgbClr val="FFFFFF"/>
                </a:solidFill>
                <a:latin typeface="AR ESSENCE" panose="02000000000000000000" pitchFamily="2" charset="0"/>
              </a:rPr>
              <a:t>Muéstranos</a:t>
            </a:r>
            <a:r>
              <a:rPr lang="ca-ES" sz="2800" b="1" i="1" dirty="0">
                <a:solidFill>
                  <a:srgbClr val="FFFFFF"/>
                </a:solidFill>
                <a:latin typeface="AR ESSENCE" panose="02000000000000000000" pitchFamily="2" charset="0"/>
              </a:rPr>
              <a:t>, Señor, tu misericordia y </a:t>
            </a:r>
            <a:r>
              <a:rPr lang="ca-ES" sz="2800" b="1" i="1" dirty="0" smtClean="0">
                <a:solidFill>
                  <a:srgbClr val="FFFFFF"/>
                </a:solidFill>
                <a:latin typeface="AR ESSENCE" panose="02000000000000000000" pitchFamily="2" charset="0"/>
              </a:rPr>
              <a:t> </a:t>
            </a:r>
            <a:r>
              <a:rPr lang="ca-ES" sz="2800" b="1" i="1" dirty="0" err="1" smtClean="0">
                <a:solidFill>
                  <a:srgbClr val="FFFFFF"/>
                </a:solidFill>
                <a:latin typeface="AR ESSENCE" panose="02000000000000000000" pitchFamily="2" charset="0"/>
              </a:rPr>
              <a:t>danos</a:t>
            </a:r>
            <a:r>
              <a:rPr lang="ca-ES" sz="2800" b="1" i="1" dirty="0" smtClean="0">
                <a:solidFill>
                  <a:srgbClr val="FFFFFF"/>
                </a:solidFill>
                <a:latin typeface="AR ESSENCE" panose="02000000000000000000" pitchFamily="2" charset="0"/>
              </a:rPr>
              <a:t> </a:t>
            </a:r>
            <a:r>
              <a:rPr lang="ca-ES" sz="2800" b="1" i="1" dirty="0">
                <a:solidFill>
                  <a:srgbClr val="FFFFFF"/>
                </a:solidFill>
                <a:latin typeface="AR ESSENCE" panose="02000000000000000000" pitchFamily="2" charset="0"/>
              </a:rPr>
              <a:t>tu </a:t>
            </a:r>
            <a:r>
              <a:rPr lang="ca-ES" sz="2800" b="1" i="1" dirty="0" err="1">
                <a:solidFill>
                  <a:srgbClr val="FFFFFF"/>
                </a:solidFill>
                <a:latin typeface="AR ESSENCE" panose="02000000000000000000" pitchFamily="2" charset="0"/>
              </a:rPr>
              <a:t>salvación</a:t>
            </a:r>
            <a:r>
              <a:rPr lang="ca-ES" sz="2800" b="1" i="1" dirty="0">
                <a:solidFill>
                  <a:srgbClr val="FFFFFF"/>
                </a:solidFill>
                <a:latin typeface="AR ESSENCE" panose="02000000000000000000" pitchFamily="2" charset="0"/>
              </a:rPr>
              <a:t>.</a:t>
            </a:r>
            <a:endParaRPr lang="es-ES_tradnl" sz="2800" b="1" i="1" dirty="0">
              <a:solidFill>
                <a:srgbClr val="FFFFFF"/>
              </a:solidFill>
              <a:latin typeface="AR ESSENCE" panose="02000000000000000000" pitchFamily="2" charset="0"/>
            </a:endParaRPr>
          </a:p>
        </p:txBody>
      </p:sp>
      <p:pic>
        <p:nvPicPr>
          <p:cNvPr id="9" name="Picture 2" descr="Pensamientos de Lorena: Milésima Quinta publicación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14903" y="4972124"/>
            <a:ext cx="1617096" cy="583946"/>
          </a:xfrm>
          <a:prstGeom prst="rect">
            <a:avLst/>
          </a:prstGeom>
          <a:solidFill>
            <a:srgbClr val="712C02"/>
          </a:solidFill>
          <a:ln>
            <a:solidFill>
              <a:srgbClr val="191400"/>
            </a:solidFill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76165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6000"/>
                                        <p:tgtEl>
                                          <p:spTgt spid="128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4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Jesús escuchando con los niños .... Feliz sábado 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2" y="471478"/>
            <a:ext cx="8176178" cy="585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028" name="Rectangle 4"/>
          <p:cNvSpPr>
            <a:spLocks noChangeArrowheads="1"/>
          </p:cNvSpPr>
          <p:nvPr/>
        </p:nvSpPr>
        <p:spPr bwMode="auto">
          <a:xfrm>
            <a:off x="473271" y="3268466"/>
            <a:ext cx="8225419" cy="181588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a-ES" sz="2800" dirty="0">
                <a:ln w="0"/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 ESSENCE" panose="02000000000000000000" pitchFamily="2" charset="0"/>
              </a:rPr>
              <a:t> </a:t>
            </a:r>
            <a:r>
              <a:rPr lang="es-ES" sz="2800" dirty="0">
                <a:ln w="0"/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 ESSENCE" panose="02000000000000000000" pitchFamily="2" charset="0"/>
                <a:cs typeface="Times New Roman" pitchFamily="18" charset="0"/>
              </a:rPr>
              <a:t>La misericordia y la fidelidad se encuentran, </a:t>
            </a:r>
            <a:r>
              <a:rPr lang="es-ES" sz="2800" dirty="0" smtClean="0">
                <a:ln w="0"/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 ESSENCE" panose="02000000000000000000" pitchFamily="2" charset="0"/>
                <a:cs typeface="Times New Roman" pitchFamily="18" charset="0"/>
              </a:rPr>
              <a:t>la </a:t>
            </a:r>
            <a:r>
              <a:rPr lang="es-ES" sz="2800" dirty="0">
                <a:ln w="0"/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 ESSENCE" panose="02000000000000000000" pitchFamily="2" charset="0"/>
                <a:cs typeface="Times New Roman" pitchFamily="18" charset="0"/>
              </a:rPr>
              <a:t>justicia y la paz se </a:t>
            </a:r>
            <a:r>
              <a:rPr lang="es-ES" sz="2800" dirty="0" smtClean="0">
                <a:ln w="0"/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 ESSENCE" panose="02000000000000000000" pitchFamily="2" charset="0"/>
                <a:cs typeface="Times New Roman" pitchFamily="18" charset="0"/>
              </a:rPr>
              <a:t>besan; la </a:t>
            </a:r>
            <a:r>
              <a:rPr lang="es-ES" sz="2800" dirty="0">
                <a:ln w="0"/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 ESSENCE" panose="02000000000000000000" pitchFamily="2" charset="0"/>
                <a:cs typeface="Times New Roman" pitchFamily="18" charset="0"/>
              </a:rPr>
              <a:t>fidelidad brota de la </a:t>
            </a:r>
            <a:r>
              <a:rPr lang="es-ES" sz="2800" dirty="0" smtClean="0">
                <a:ln w="0"/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 ESSENCE" panose="02000000000000000000" pitchFamily="2" charset="0"/>
                <a:cs typeface="Times New Roman" pitchFamily="18" charset="0"/>
              </a:rPr>
              <a:t>tierra </a:t>
            </a:r>
            <a:r>
              <a:rPr lang="es-ES" sz="2800" dirty="0">
                <a:ln w="0"/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 ESSENCE" panose="02000000000000000000" pitchFamily="2" charset="0"/>
                <a:cs typeface="Times New Roman" pitchFamily="18" charset="0"/>
              </a:rPr>
              <a:t>y la justicia mira desde el cielo. </a:t>
            </a:r>
            <a:endParaRPr lang="ca-ES" sz="2800" dirty="0">
              <a:ln w="0"/>
              <a:solidFill>
                <a:srgbClr val="FFFF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 ESSENCE" panose="02000000000000000000" pitchFamily="2" charset="0"/>
              <a:cs typeface="Times New Roman" pitchFamily="18" charset="0"/>
            </a:endParaRPr>
          </a:p>
        </p:txBody>
      </p:sp>
      <p:sp>
        <p:nvSpPr>
          <p:cNvPr id="129027" name="Rectangle 3"/>
          <p:cNvSpPr>
            <a:spLocks noChangeArrowheads="1"/>
          </p:cNvSpPr>
          <p:nvPr/>
        </p:nvSpPr>
        <p:spPr bwMode="auto">
          <a:xfrm>
            <a:off x="878540" y="5246309"/>
            <a:ext cx="7733007" cy="107721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a-ES" sz="3200" b="1" i="1" dirty="0" err="1">
                <a:solidFill>
                  <a:srgbClr val="FFFF00"/>
                </a:solidFill>
                <a:latin typeface="AR ESSENCE" panose="02000000000000000000" pitchFamily="2" charset="0"/>
              </a:rPr>
              <a:t>Muéstranos</a:t>
            </a:r>
            <a:r>
              <a:rPr lang="ca-ES" sz="3200" b="1" i="1" dirty="0">
                <a:solidFill>
                  <a:srgbClr val="FFFF00"/>
                </a:solidFill>
                <a:latin typeface="AR ESSENCE" panose="02000000000000000000" pitchFamily="2" charset="0"/>
              </a:rPr>
              <a:t>, Señor, tu misericordia</a:t>
            </a:r>
            <a:br>
              <a:rPr lang="ca-ES" sz="3200" b="1" i="1" dirty="0">
                <a:solidFill>
                  <a:srgbClr val="FFFF00"/>
                </a:solidFill>
                <a:latin typeface="AR ESSENCE" panose="02000000000000000000" pitchFamily="2" charset="0"/>
              </a:rPr>
            </a:br>
            <a:r>
              <a:rPr lang="ca-ES" sz="3200" b="1" i="1" dirty="0">
                <a:solidFill>
                  <a:srgbClr val="FFFF00"/>
                </a:solidFill>
                <a:latin typeface="AR ESSENCE" panose="02000000000000000000" pitchFamily="2" charset="0"/>
              </a:rPr>
              <a:t>y </a:t>
            </a:r>
            <a:r>
              <a:rPr lang="ca-ES" sz="3200" b="1" i="1" dirty="0" err="1">
                <a:solidFill>
                  <a:srgbClr val="FFFF00"/>
                </a:solidFill>
                <a:latin typeface="AR ESSENCE" panose="02000000000000000000" pitchFamily="2" charset="0"/>
              </a:rPr>
              <a:t>danos</a:t>
            </a:r>
            <a:r>
              <a:rPr lang="ca-ES" sz="3200" b="1" i="1" dirty="0">
                <a:solidFill>
                  <a:srgbClr val="FFFF00"/>
                </a:solidFill>
                <a:latin typeface="AR ESSENCE" panose="02000000000000000000" pitchFamily="2" charset="0"/>
              </a:rPr>
              <a:t> tu </a:t>
            </a:r>
            <a:r>
              <a:rPr lang="ca-ES" sz="3200" b="1" i="1" dirty="0" err="1">
                <a:solidFill>
                  <a:srgbClr val="FFFF00"/>
                </a:solidFill>
                <a:latin typeface="AR ESSENCE" panose="02000000000000000000" pitchFamily="2" charset="0"/>
              </a:rPr>
              <a:t>salvación</a:t>
            </a:r>
            <a:r>
              <a:rPr lang="ca-ES" sz="3200" b="1" i="1" dirty="0">
                <a:solidFill>
                  <a:srgbClr val="FFFF00"/>
                </a:solidFill>
                <a:latin typeface="AR ESSENCE" panose="02000000000000000000" pitchFamily="2" charset="0"/>
              </a:rPr>
              <a:t>.</a:t>
            </a:r>
            <a:endParaRPr lang="es-ES_tradnl" sz="3200" b="1" i="1" dirty="0">
              <a:solidFill>
                <a:srgbClr val="FFFF00"/>
              </a:solidFill>
              <a:latin typeface="AR ESSENC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11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600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129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8" grpId="0"/>
      <p:bldP spid="12902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48" y="445227"/>
            <a:ext cx="8202930" cy="5894612"/>
          </a:xfrm>
          <a:prstGeom prst="rect">
            <a:avLst/>
          </a:prstGeom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13690" y="5755064"/>
            <a:ext cx="8403588" cy="5847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a-ES" sz="3200" i="1" dirty="0" smtClean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 ESSENCE" panose="02000000000000000000" pitchFamily="2" charset="0"/>
              </a:rPr>
              <a:t>tu </a:t>
            </a:r>
            <a:r>
              <a:rPr lang="ca-ES" sz="3200" i="1" dirty="0" err="1" smtClean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 ESSENCE" panose="02000000000000000000" pitchFamily="2" charset="0"/>
              </a:rPr>
              <a:t>misericordia</a:t>
            </a:r>
            <a:r>
              <a:rPr lang="ca-ES" sz="3200" i="1" dirty="0" smtClean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 ESSENCE" panose="02000000000000000000" pitchFamily="2" charset="0"/>
              </a:rPr>
              <a:t> y </a:t>
            </a:r>
            <a:r>
              <a:rPr lang="ca-ES" sz="3200" i="1" dirty="0" err="1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 ESSENCE" panose="02000000000000000000" pitchFamily="2" charset="0"/>
              </a:rPr>
              <a:t>danos</a:t>
            </a:r>
            <a:r>
              <a:rPr lang="ca-ES" sz="3200" i="1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 ESSENCE" panose="02000000000000000000" pitchFamily="2" charset="0"/>
              </a:rPr>
              <a:t> tu </a:t>
            </a:r>
            <a:r>
              <a:rPr lang="ca-ES" sz="3200" i="1" dirty="0" err="1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 ESSENCE" panose="02000000000000000000" pitchFamily="2" charset="0"/>
              </a:rPr>
              <a:t>salvación</a:t>
            </a:r>
            <a:r>
              <a:rPr lang="ca-ES" sz="3200" i="1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 ESSENCE" panose="02000000000000000000" pitchFamily="2" charset="0"/>
              </a:rPr>
              <a:t>.</a:t>
            </a:r>
            <a:endParaRPr lang="es-ES_tradnl" sz="3200" i="1" dirty="0"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AR ESSENCE" panose="02000000000000000000" pitchFamily="2" charset="0"/>
            </a:endParaRPr>
          </a:p>
        </p:txBody>
      </p:sp>
      <p:sp>
        <p:nvSpPr>
          <p:cNvPr id="130051" name="Rectangle 3"/>
          <p:cNvSpPr>
            <a:spLocks noChangeArrowheads="1"/>
          </p:cNvSpPr>
          <p:nvPr/>
        </p:nvSpPr>
        <p:spPr bwMode="auto">
          <a:xfrm>
            <a:off x="560493" y="4677846"/>
            <a:ext cx="2629989" cy="107721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a-ES" sz="3200" i="1" dirty="0" err="1" smtClean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 ESSENCE" panose="02000000000000000000" pitchFamily="2" charset="0"/>
              </a:rPr>
              <a:t>Muéstranos</a:t>
            </a:r>
            <a:r>
              <a:rPr lang="ca-ES" sz="3200" i="1" dirty="0" smtClean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 ESSENCE" panose="02000000000000000000" pitchFamily="2" charset="0"/>
              </a:rPr>
              <a:t> </a:t>
            </a:r>
            <a:r>
              <a:rPr lang="ca-ES" sz="3200" i="1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 ESSENCE" panose="02000000000000000000" pitchFamily="2" charset="0"/>
              </a:rPr>
              <a:t>Señor, </a:t>
            </a:r>
            <a:endParaRPr lang="es-ES_tradnl" sz="3200" i="1" dirty="0"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AR ESSENCE" panose="02000000000000000000" pitchFamily="2" charset="0"/>
            </a:endParaRPr>
          </a:p>
        </p:txBody>
      </p:sp>
      <p:sp>
        <p:nvSpPr>
          <p:cNvPr id="130052" name="Rectangle 4"/>
          <p:cNvSpPr>
            <a:spLocks noChangeArrowheads="1"/>
          </p:cNvSpPr>
          <p:nvPr/>
        </p:nvSpPr>
        <p:spPr bwMode="auto">
          <a:xfrm>
            <a:off x="560495" y="549926"/>
            <a:ext cx="8156783" cy="193899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3000" b="1" dirty="0">
                <a:solidFill>
                  <a:srgbClr val="FF9966">
                    <a:lumMod val="20000"/>
                    <a:lumOff val="80000"/>
                  </a:srgb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anose="02000000000000000000" pitchFamily="2" charset="0"/>
                <a:cs typeface="Times New Roman" pitchFamily="18" charset="0"/>
              </a:rPr>
              <a:t>El Señor nos dará también la lluvia,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3000" b="1" dirty="0">
                <a:solidFill>
                  <a:srgbClr val="FF9966">
                    <a:lumMod val="20000"/>
                    <a:lumOff val="80000"/>
                  </a:srgb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anose="02000000000000000000" pitchFamily="2" charset="0"/>
                <a:cs typeface="Times New Roman" pitchFamily="18" charset="0"/>
              </a:rPr>
              <a:t>y nuestra tierra dará su fruto. </a:t>
            </a:r>
            <a:r>
              <a:rPr lang="es-ES" sz="3000" b="1" dirty="0" smtClean="0">
                <a:solidFill>
                  <a:srgbClr val="FF9966">
                    <a:lumMod val="20000"/>
                    <a:lumOff val="80000"/>
                  </a:srgb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anose="02000000000000000000" pitchFamily="2" charset="0"/>
                <a:cs typeface="Times New Roman" pitchFamily="18" charset="0"/>
              </a:rPr>
              <a:t>La </a:t>
            </a:r>
            <a:r>
              <a:rPr lang="es-ES" sz="3000" b="1" dirty="0">
                <a:solidFill>
                  <a:srgbClr val="FF9966">
                    <a:lumMod val="20000"/>
                    <a:lumOff val="80000"/>
                  </a:srgb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anose="02000000000000000000" pitchFamily="2" charset="0"/>
                <a:cs typeface="Times New Roman" pitchFamily="18" charset="0"/>
              </a:rPr>
              <a:t>justicia marchará ante él, </a:t>
            </a:r>
            <a:r>
              <a:rPr lang="es-ES" sz="3000" b="1" dirty="0" smtClean="0">
                <a:solidFill>
                  <a:srgbClr val="FF9966">
                    <a:lumMod val="20000"/>
                    <a:lumOff val="80000"/>
                  </a:srgb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anose="02000000000000000000" pitchFamily="2" charset="0"/>
                <a:cs typeface="Times New Roman" pitchFamily="18" charset="0"/>
              </a:rPr>
              <a:t>la </a:t>
            </a:r>
            <a:r>
              <a:rPr lang="es-ES" sz="3000" b="1" dirty="0">
                <a:solidFill>
                  <a:srgbClr val="FF9966">
                    <a:lumMod val="20000"/>
                    <a:lumOff val="80000"/>
                  </a:srgb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anose="02000000000000000000" pitchFamily="2" charset="0"/>
                <a:cs typeface="Times New Roman" pitchFamily="18" charset="0"/>
              </a:rPr>
              <a:t>salvación seguirá sus pasos.</a:t>
            </a:r>
          </a:p>
        </p:txBody>
      </p:sp>
    </p:spTree>
    <p:extLst>
      <p:ext uri="{BB962C8B-B14F-4D97-AF65-F5344CB8AC3E}">
        <p14:creationId xmlns:p14="http://schemas.microsoft.com/office/powerpoint/2010/main" val="260780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6000"/>
                                        <p:tgtEl>
                                          <p:spTgt spid="13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130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0051" grpId="0"/>
      <p:bldP spid="13005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97" y="461298"/>
            <a:ext cx="8192353" cy="5883150"/>
          </a:xfrm>
          <a:prstGeom prst="rect">
            <a:avLst/>
          </a:prstGeom>
        </p:spPr>
      </p:pic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539426" y="420685"/>
            <a:ext cx="8119713" cy="786694"/>
          </a:xfrm>
          <a:prstGeom prst="roundRect">
            <a:avLst>
              <a:gd name="adj" fmla="val 16667"/>
            </a:avLst>
          </a:prstGeom>
          <a:solidFill>
            <a:srgbClr val="660066"/>
          </a:solidFill>
          <a:ln w="28575">
            <a:solidFill>
              <a:srgbClr val="FFFF00"/>
            </a:solidFill>
            <a:round/>
            <a:headEnd/>
            <a:tailEnd/>
          </a:ln>
          <a:effectLst>
            <a:outerShdw dist="28398" dir="3806097" algn="ctr" rotWithShape="0">
              <a:srgbClr val="375623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2800" b="1" dirty="0" smtClean="0">
                <a:solidFill>
                  <a:srgbClr val="FFFFFF"/>
                </a:solidFill>
                <a:latin typeface="Calibri" panose="020F0502020204030204" pitchFamily="34" charset="0"/>
                <a:cs typeface="Times New Roman" pitchFamily="18" charset="0"/>
              </a:rPr>
              <a:t>CONTEMPLATIO</a:t>
            </a:r>
            <a:r>
              <a:rPr lang="es-PE" b="1" dirty="0" smtClean="0">
                <a:solidFill>
                  <a:srgbClr val="FFFFFF"/>
                </a:solidFill>
                <a:latin typeface="Calibri" panose="020F0502020204030204" pitchFamily="34" charset="0"/>
                <a:cs typeface="Times New Roman" pitchFamily="18" charset="0"/>
              </a:rPr>
              <a:t>       </a:t>
            </a:r>
            <a:r>
              <a:rPr lang="es-PE" sz="2800" b="1" dirty="0" smtClean="0">
                <a:solidFill>
                  <a:srgbClr val="FFFF00"/>
                </a:solidFill>
                <a:latin typeface="Calibri" panose="020F0502020204030204" pitchFamily="34" charset="0"/>
                <a:cs typeface="Times New Roman" pitchFamily="18" charset="0"/>
              </a:rPr>
              <a:t>¿</a:t>
            </a:r>
            <a:r>
              <a:rPr lang="es-PE" sz="2800" b="1" dirty="0">
                <a:solidFill>
                  <a:srgbClr val="FFFF00"/>
                </a:solidFill>
                <a:latin typeface="Calibri" panose="020F0502020204030204" pitchFamily="34" charset="0"/>
                <a:cs typeface="Times New Roman" pitchFamily="18" charset="0"/>
              </a:rPr>
              <a:t>Qué me lleva a hacer el texto?</a:t>
            </a:r>
            <a:endParaRPr lang="es-PE" sz="5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2280" name="Text Box 8"/>
          <p:cNvSpPr txBox="1">
            <a:spLocks noChangeArrowheads="1"/>
          </p:cNvSpPr>
          <p:nvPr/>
        </p:nvSpPr>
        <p:spPr bwMode="auto">
          <a:xfrm>
            <a:off x="2273268" y="1118425"/>
            <a:ext cx="6420199" cy="522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D37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s-ES_tradnl" sz="2400" b="1" dirty="0">
                <a:solidFill>
                  <a:srgbClr val="FFFFFF"/>
                </a:solidFill>
                <a:effectLst>
                  <a:glow rad="114300">
                    <a:srgbClr val="000000">
                      <a:alpha val="40000"/>
                    </a:srgbClr>
                  </a:glow>
                  <a:outerShdw blurRad="152400" dist="38100" algn="l" rotWithShape="0">
                    <a:prstClr val="black"/>
                  </a:outerShdw>
                </a:effectLst>
                <a:latin typeface="Tekton Pro" panose="020F0603020208020904" pitchFamily="34" charset="0"/>
                <a:cs typeface="Times New Roman" pitchFamily="18" charset="0"/>
              </a:rPr>
              <a:t>Motivación: El tiempo de Adviento es un tiempo de cambio, de conversión.  San Vicente estaba convencido que la conversión es ante todo un don de Dios: </a:t>
            </a:r>
            <a:endParaRPr lang="es-ES_tradnl" sz="2400" b="1" dirty="0" smtClean="0">
              <a:solidFill>
                <a:srgbClr val="FFFFFF"/>
              </a:solidFill>
              <a:effectLst>
                <a:glow rad="114300">
                  <a:srgbClr val="000000">
                    <a:alpha val="40000"/>
                  </a:srgbClr>
                </a:glow>
                <a:outerShdw blurRad="152400" dist="38100" algn="l" rotWithShape="0">
                  <a:prstClr val="black"/>
                </a:outerShdw>
              </a:effectLst>
              <a:latin typeface="Tekton Pro" panose="020F0603020208020904" pitchFamily="34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</a:pPr>
            <a:r>
              <a:rPr lang="es-PE" sz="2400" b="1" dirty="0" smtClean="0">
                <a:solidFill>
                  <a:srgbClr val="FFFF57"/>
                </a:solidFill>
                <a:effectLst>
                  <a:glow rad="114300">
                    <a:srgbClr val="000000">
                      <a:alpha val="40000"/>
                    </a:srgbClr>
                  </a:glow>
                  <a:outerShdw blurRad="152400" dist="38100" algn="l" rotWithShape="0">
                    <a:prstClr val="black"/>
                  </a:outerShdw>
                </a:effectLst>
                <a:latin typeface="Tekton Pro" panose="020F0603020208020904" pitchFamily="34" charset="0"/>
                <a:cs typeface="Times New Roman" pitchFamily="18" charset="0"/>
              </a:rPr>
              <a:t>“</a:t>
            </a:r>
            <a:r>
              <a:rPr lang="es-PE" sz="2400" b="1" dirty="0">
                <a:solidFill>
                  <a:srgbClr val="FFFF57"/>
                </a:solidFill>
                <a:effectLst>
                  <a:glow rad="114300">
                    <a:srgbClr val="000000">
                      <a:alpha val="40000"/>
                    </a:srgbClr>
                  </a:glow>
                  <a:outerShdw blurRad="152400" dist="38100" algn="l" rotWithShape="0">
                    <a:prstClr val="black"/>
                  </a:outerShdw>
                </a:effectLst>
                <a:latin typeface="Tekton Pro" panose="020F0603020208020904" pitchFamily="34" charset="0"/>
                <a:cs typeface="Times New Roman" pitchFamily="18" charset="0"/>
              </a:rPr>
              <a:t>Es obra de la pura misericordia de Dios y su omnipotencia” (VII, 48). Pero es también obra humana, en la medida que la persona responde a la búsqueda y a la gracia de Dios y se deja salvar o transformar por Cristo: “No nos empeñemos en seguir nuestros caminos, sino los caminos por los que Dios quiera señalarnos… ensanchemos mucho nuestro corazón y nuestra voluntad en su presencia, sin decidirnos a una cosa o a otra hasta que Él haya hablado” </a:t>
            </a:r>
            <a:r>
              <a:rPr lang="es-PE" b="1" dirty="0">
                <a:solidFill>
                  <a:srgbClr val="FFFF57"/>
                </a:solidFill>
                <a:effectLst>
                  <a:glow rad="114300">
                    <a:srgbClr val="000000">
                      <a:alpha val="40000"/>
                    </a:srgbClr>
                  </a:glow>
                  <a:outerShdw blurRad="152400" dist="38100" algn="l" rotWithShape="0">
                    <a:prstClr val="black"/>
                  </a:outerShdw>
                </a:effectLst>
                <a:latin typeface="Tekton Pro" panose="020F0603020208020904" pitchFamily="34" charset="0"/>
                <a:cs typeface="Times New Roman" pitchFamily="18" charset="0"/>
              </a:rPr>
              <a:t>(VII, 438).</a:t>
            </a:r>
            <a:endParaRPr lang="es-ES" b="1" i="1" dirty="0">
              <a:solidFill>
                <a:srgbClr val="FFFF57"/>
              </a:solidFill>
              <a:effectLst>
                <a:glow rad="114300">
                  <a:srgbClr val="000000">
                    <a:alpha val="40000"/>
                  </a:srgbClr>
                </a:glow>
                <a:outerShdw blurRad="152400" dist="38100" algn="l" rotWithShape="0">
                  <a:prstClr val="black"/>
                </a:outerShdw>
              </a:effectLst>
              <a:latin typeface="Tekton Pro" panose="020F06030202080209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093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8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06" y="421929"/>
            <a:ext cx="8187237" cy="590920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2" name="Rectángulo 1"/>
          <p:cNvSpPr/>
          <p:nvPr/>
        </p:nvSpPr>
        <p:spPr>
          <a:xfrm>
            <a:off x="495207" y="569299"/>
            <a:ext cx="818723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400" b="1" i="1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ekton Pro" panose="020F0603020208020904"/>
                <a:ea typeface="Times New Roman" panose="02020603050405020304" pitchFamily="18" charset="0"/>
              </a:rPr>
              <a:t>“</a:t>
            </a:r>
            <a:r>
              <a:rPr lang="es-ES" sz="2400" b="1" i="1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ekton Pro" panose="020F0603020208020904"/>
                <a:ea typeface="Times New Roman" panose="02020603050405020304" pitchFamily="18" charset="0"/>
              </a:rPr>
              <a:t>En la actual situación de angustia, como en todos los momentos de nuestra vida que </a:t>
            </a:r>
            <a:r>
              <a:rPr lang="es-ES" sz="2400" b="1" i="1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ekton Pro" panose="020F0603020208020904"/>
                <a:ea typeface="Times New Roman" panose="02020603050405020304" pitchFamily="18" charset="0"/>
              </a:rPr>
              <a:t>están acompañados </a:t>
            </a:r>
            <a:r>
              <a:rPr lang="es-ES" sz="2400" b="1" i="1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ekton Pro" panose="020F0603020208020904"/>
                <a:ea typeface="Times New Roman" panose="02020603050405020304" pitchFamily="18" charset="0"/>
              </a:rPr>
              <a:t>de sufrimientos en diferentes grados de intensidad, hay Alguien que </a:t>
            </a:r>
            <a:r>
              <a:rPr lang="es-ES" sz="2400" b="1" i="1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ekton Pro" panose="020F0603020208020904"/>
                <a:ea typeface="Times New Roman" panose="02020603050405020304" pitchFamily="18" charset="0"/>
              </a:rPr>
              <a:t>vive en </a:t>
            </a:r>
            <a:r>
              <a:rPr lang="es-ES" sz="2400" b="1" i="1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ekton Pro" panose="020F0603020208020904"/>
                <a:ea typeface="Times New Roman" panose="02020603050405020304" pitchFamily="18" charset="0"/>
              </a:rPr>
              <a:t>nosotros, cuyo Espíritu llega a cada rincón de nuestro ser. Él siempre está con nosotros</a:t>
            </a:r>
            <a:r>
              <a:rPr lang="es-ES" sz="2400" b="1" i="1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ekton Pro" panose="020F0603020208020904"/>
                <a:ea typeface="Times New Roman" panose="02020603050405020304" pitchFamily="18" charset="0"/>
              </a:rPr>
              <a:t>, allí </a:t>
            </a:r>
            <a:r>
              <a:rPr lang="es-ES" sz="2400" b="1" i="1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ekton Pro" panose="020F0603020208020904"/>
                <a:ea typeface="Times New Roman" panose="02020603050405020304" pitchFamily="18" charset="0"/>
              </a:rPr>
              <a:t>donde vayamos, hagamos lo que hagamos, en cada segundo de la jornada, </a:t>
            </a:r>
            <a:r>
              <a:rPr lang="es-ES" sz="2400" b="1" i="1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ekton Pro" panose="020F0603020208020904"/>
                <a:ea typeface="Times New Roman" panose="02020603050405020304" pitchFamily="18" charset="0"/>
              </a:rPr>
              <a:t>esperando manifestarse                                     cuando </a:t>
            </a:r>
            <a:r>
              <a:rPr lang="es-ES" sz="2400" b="1" i="1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ekton Pro" panose="020F0603020208020904"/>
                <a:ea typeface="Times New Roman" panose="02020603050405020304" pitchFamily="18" charset="0"/>
              </a:rPr>
              <a:t>le dejamos </a:t>
            </a:r>
            <a:r>
              <a:rPr lang="es-ES" sz="2400" b="1" i="1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ekton Pro" panose="020F0603020208020904"/>
                <a:ea typeface="Times New Roman" panose="02020603050405020304" pitchFamily="18" charset="0"/>
              </a:rPr>
              <a:t>hacer.</a:t>
            </a:r>
          </a:p>
          <a:p>
            <a:pPr algn="ctr"/>
            <a:endParaRPr lang="es-ES" sz="2400" b="1" i="1" dirty="0"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ekton Pro" panose="020F0603020208020904"/>
              <a:ea typeface="Times New Roman" panose="02020603050405020304" pitchFamily="18" charset="0"/>
            </a:endParaRPr>
          </a:p>
          <a:p>
            <a:pPr algn="ctr"/>
            <a:endParaRPr lang="es-ES" sz="2400" b="1" i="1" dirty="0" smtClean="0"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ekton Pro" panose="020F0603020208020904"/>
              <a:ea typeface="Times New Roman" panose="02020603050405020304" pitchFamily="18" charset="0"/>
            </a:endParaRPr>
          </a:p>
          <a:p>
            <a:pPr algn="ctr"/>
            <a:endParaRPr lang="es-ES" sz="2400" b="1" i="1" dirty="0" smtClean="0"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ekton Pro" panose="020F0603020208020904"/>
              <a:ea typeface="Times New Roman" panose="02020603050405020304" pitchFamily="18" charset="0"/>
            </a:endParaRPr>
          </a:p>
          <a:p>
            <a:pPr algn="ctr"/>
            <a:r>
              <a:rPr lang="es-ES" sz="2400" b="1" i="1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ekton Pro" panose="020F0603020208020904"/>
                <a:ea typeface="Times New Roman" panose="02020603050405020304" pitchFamily="18" charset="0"/>
              </a:rPr>
              <a:t>Siempre </a:t>
            </a:r>
            <a:r>
              <a:rPr lang="es-ES" sz="2400" b="1" i="1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ekton Pro" panose="020F0603020208020904"/>
                <a:ea typeface="Times New Roman" panose="02020603050405020304" pitchFamily="18" charset="0"/>
              </a:rPr>
              <a:t>está dispuesto a darnos la esperanza </a:t>
            </a:r>
            <a:r>
              <a:rPr lang="es-ES" sz="2400" b="1" i="1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ekton Pro" panose="020F0603020208020904"/>
                <a:ea typeface="Times New Roman" panose="02020603050405020304" pitchFamily="18" charset="0"/>
              </a:rPr>
              <a:t>allí donde </a:t>
            </a:r>
            <a:r>
              <a:rPr lang="es-ES" sz="2400" b="1" i="1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ekton Pro" panose="020F0603020208020904"/>
                <a:ea typeface="Times New Roman" panose="02020603050405020304" pitchFamily="18" charset="0"/>
              </a:rPr>
              <a:t>no hay esperanza, la paz allí donde no hay paz, sentido allí donde no hay sentido</a:t>
            </a:r>
            <a:r>
              <a:rPr lang="es-ES" sz="2400" b="1" i="1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ekton Pro" panose="020F0603020208020904"/>
                <a:ea typeface="Times New Roman" panose="02020603050405020304" pitchFamily="18" charset="0"/>
              </a:rPr>
              <a:t>, una </a:t>
            </a:r>
            <a:r>
              <a:rPr lang="es-ES" sz="2400" b="1" i="1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ekton Pro" panose="020F0603020208020904"/>
                <a:ea typeface="Times New Roman" panose="02020603050405020304" pitchFamily="18" charset="0"/>
              </a:rPr>
              <a:t>fe renovada allí donde nuestra fe se ha tambaleado, el amor allí donde el odio se apodera de nosotros. Su nombre es Jesús. (Carta de Adviento 2020 del Superior </a:t>
            </a:r>
            <a:r>
              <a:rPr lang="es-ES" sz="2400" b="1" i="1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ekton Pro" panose="020F0603020208020904"/>
                <a:ea typeface="Times New Roman" panose="02020603050405020304" pitchFamily="18" charset="0"/>
              </a:rPr>
              <a:t>General</a:t>
            </a:r>
            <a:r>
              <a:rPr lang="es-ES" sz="2400" b="1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ekton Pro" panose="020F0603020208020904"/>
                <a:ea typeface="Times New Roman" panose="02020603050405020304" pitchFamily="18" charset="0"/>
              </a:rPr>
              <a:t>)</a:t>
            </a:r>
            <a:endParaRPr lang="es-ES_tradnl" sz="2400" b="1" dirty="0" smtClean="0"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ekton Pro" panose="020F0603020208020904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22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592" y="422943"/>
            <a:ext cx="8186058" cy="5906782"/>
          </a:xfrm>
          <a:prstGeom prst="rect">
            <a:avLst/>
          </a:prstGeom>
        </p:spPr>
      </p:pic>
      <p:sp>
        <p:nvSpPr>
          <p:cNvPr id="11" name="2 Marcador de contenido"/>
          <p:cNvSpPr txBox="1">
            <a:spLocks/>
          </p:cNvSpPr>
          <p:nvPr/>
        </p:nvSpPr>
        <p:spPr>
          <a:xfrm>
            <a:off x="386961" y="422942"/>
            <a:ext cx="8358246" cy="1143008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s-ES_tradnl" sz="2400" b="1" kern="0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/>
              </a:rPr>
              <a:t>     </a:t>
            </a:r>
            <a:r>
              <a:rPr lang="es-ES_tradnl" sz="2400" b="1" kern="0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/>
              </a:rPr>
              <a:t>Ambientación: </a:t>
            </a:r>
            <a:r>
              <a:rPr lang="es-ES_tradnl" sz="2000" b="1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Camino de papel con cuatro velas a lo largo de él con una frase cada semana. La frase de esta semana </a:t>
            </a:r>
            <a:r>
              <a:rPr lang="es-ES_tradnl" sz="2000" b="1" dirty="0" smtClean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Preparen el camino del Señor</a:t>
            </a:r>
            <a:r>
              <a:rPr lang="es-ES_tradnl" sz="2000" b="1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o unas zapatillas para iniciar una carrera. Se enciende la segunda vela  en esta semana.</a:t>
            </a:r>
            <a:endParaRPr lang="es-PE" sz="2000" b="1" dirty="0" smtClean="0"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s-PE" sz="2000" b="1" dirty="0" smtClean="0"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s-PE" sz="2000" b="1" kern="0" dirty="0"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Times New Roman"/>
            </a:endParaRPr>
          </a:p>
        </p:txBody>
      </p:sp>
      <p:pic>
        <p:nvPicPr>
          <p:cNvPr id="56338" name="Picture 18" descr="http://www.anamib.com/esperanza/images/vel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9797" y="4074200"/>
            <a:ext cx="263642" cy="1610495"/>
          </a:xfrm>
          <a:prstGeom prst="rect">
            <a:avLst/>
          </a:prstGeom>
          <a:noFill/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82147" y="4623256"/>
            <a:ext cx="2110395" cy="12468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" name="2 Doble onda"/>
          <p:cNvSpPr/>
          <p:nvPr/>
        </p:nvSpPr>
        <p:spPr>
          <a:xfrm>
            <a:off x="1907704" y="5039303"/>
            <a:ext cx="2385622" cy="645392"/>
          </a:xfrm>
          <a:prstGeom prst="doubleWave">
            <a:avLst>
              <a:gd name="adj1" fmla="val 10479"/>
              <a:gd name="adj2" fmla="val 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000" dirty="0">
              <a:solidFill>
                <a:schemeClr val="tx1"/>
              </a:solidFill>
              <a:effectLst/>
              <a:latin typeface="Adobe Caslon Pro Bold" panose="0205070206050A020403" pitchFamily="18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2164999" y="5191247"/>
            <a:ext cx="1974953" cy="325985"/>
          </a:xfrm>
          <a:prstGeom prst="rect">
            <a:avLst/>
          </a:prstGeom>
          <a:noFill/>
        </p:spPr>
        <p:txBody>
          <a:bodyPr wrap="none">
            <a:prstTxWarp prst="textWave2">
              <a:avLst>
                <a:gd name="adj1" fmla="val 20000"/>
                <a:gd name="adj2" fmla="val 0"/>
              </a:avLst>
            </a:prstTxWarp>
            <a:spAutoFit/>
          </a:bodyPr>
          <a:lstStyle/>
          <a:p>
            <a:r>
              <a:rPr lang="es-ES_tradnl" sz="2800" b="1" i="1" dirty="0" smtClean="0">
                <a:solidFill>
                  <a:schemeClr val="accent5">
                    <a:lumMod val="10000"/>
                  </a:schemeClr>
                </a:solidFill>
                <a:effectLst/>
                <a:latin typeface="Swis721 BlkCn BT" panose="020B0806030502040204" pitchFamily="34" charset="0"/>
              </a:rPr>
              <a:t>Vigilantes y despiertos</a:t>
            </a:r>
            <a:endParaRPr lang="es-PE" sz="2800" b="1" dirty="0">
              <a:solidFill>
                <a:schemeClr val="accent5">
                  <a:lumMod val="10000"/>
                </a:schemeClr>
              </a:solidFill>
              <a:effectLst/>
              <a:latin typeface="Swis721 BlkCn BT" panose="020B0806030502040204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00230" y="5886069"/>
            <a:ext cx="8103896" cy="4001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cs typeface="+mn-cs"/>
              </a:rPr>
              <a:t>Cantos </a:t>
            </a:r>
            <a:r>
              <a:rPr lang="es-ES_tradnl" sz="2000" b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cs typeface="+mn-cs"/>
              </a:rPr>
              <a:t>sugeridos</a:t>
            </a:r>
            <a:r>
              <a:rPr lang="es-ES_tradnl" sz="2000" b="1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cs typeface="+mn-cs"/>
              </a:rPr>
              <a:t>:  Consolad a mi pueblo; Preparen los caminos.</a:t>
            </a:r>
            <a:endParaRPr lang="es-PE" sz="2000" b="1" dirty="0" smtClean="0"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</a:endParaRPr>
          </a:p>
        </p:txBody>
      </p:sp>
      <p:sp>
        <p:nvSpPr>
          <p:cNvPr id="10" name="2 Doble onda"/>
          <p:cNvSpPr/>
          <p:nvPr/>
        </p:nvSpPr>
        <p:spPr>
          <a:xfrm>
            <a:off x="4882195" y="4630291"/>
            <a:ext cx="930220" cy="326512"/>
          </a:xfrm>
          <a:prstGeom prst="doubleWave">
            <a:avLst>
              <a:gd name="adj1" fmla="val 10479"/>
              <a:gd name="adj2" fmla="val 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000" dirty="0">
              <a:solidFill>
                <a:schemeClr val="tx1"/>
              </a:solidFill>
              <a:effectLst/>
              <a:latin typeface="Adobe Caslon Pro Bold" panose="0205070206050A020403" pitchFamily="18" charset="0"/>
            </a:endParaRPr>
          </a:p>
        </p:txBody>
      </p:sp>
      <p:sp>
        <p:nvSpPr>
          <p:cNvPr id="13" name="2 Doble onda"/>
          <p:cNvSpPr/>
          <p:nvPr/>
        </p:nvSpPr>
        <p:spPr>
          <a:xfrm>
            <a:off x="3899537" y="4190425"/>
            <a:ext cx="681171" cy="326512"/>
          </a:xfrm>
          <a:prstGeom prst="doubleWave">
            <a:avLst>
              <a:gd name="adj1" fmla="val 10479"/>
              <a:gd name="adj2" fmla="val 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000" dirty="0">
              <a:solidFill>
                <a:schemeClr val="tx1"/>
              </a:solidFill>
              <a:effectLst/>
              <a:latin typeface="Adobe Caslon Pro Bold" panose="0205070206050A020403" pitchFamily="18" charset="0"/>
            </a:endParaRPr>
          </a:p>
        </p:txBody>
      </p:sp>
      <p:pic>
        <p:nvPicPr>
          <p:cNvPr id="18" name="Picture 18" descr="http://www.anamib.com/esperanza/images/vel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4666" y="4137183"/>
            <a:ext cx="263642" cy="1610495"/>
          </a:xfrm>
          <a:prstGeom prst="rect">
            <a:avLst/>
          </a:prstGeom>
          <a:noFill/>
        </p:spPr>
      </p:pic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51290" y="4691016"/>
            <a:ext cx="2110395" cy="12468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" name="2 Doble onda"/>
          <p:cNvSpPr/>
          <p:nvPr/>
        </p:nvSpPr>
        <p:spPr>
          <a:xfrm>
            <a:off x="5612882" y="5158177"/>
            <a:ext cx="2273619" cy="631061"/>
          </a:xfrm>
          <a:prstGeom prst="doubleWave">
            <a:avLst>
              <a:gd name="adj1" fmla="val 10479"/>
              <a:gd name="adj2" fmla="val 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000" dirty="0">
              <a:solidFill>
                <a:schemeClr val="tx1"/>
              </a:solidFill>
              <a:effectLst/>
              <a:latin typeface="Adobe Caslon Pro Bold" panose="0205070206050A020403" pitchFamily="18" charset="0"/>
            </a:endParaRPr>
          </a:p>
        </p:txBody>
      </p:sp>
      <p:sp>
        <p:nvSpPr>
          <p:cNvPr id="15" name="16 Rectángulo"/>
          <p:cNvSpPr/>
          <p:nvPr/>
        </p:nvSpPr>
        <p:spPr>
          <a:xfrm>
            <a:off x="5801740" y="5280229"/>
            <a:ext cx="1895901" cy="328924"/>
          </a:xfrm>
          <a:prstGeom prst="rect">
            <a:avLst/>
          </a:prstGeom>
          <a:noFill/>
        </p:spPr>
        <p:txBody>
          <a:bodyPr wrap="none">
            <a:prstTxWarp prst="textWave2">
              <a:avLst>
                <a:gd name="adj1" fmla="val 20000"/>
                <a:gd name="adj2" fmla="val 0"/>
              </a:avLst>
            </a:prstTxWarp>
            <a:spAutoFit/>
          </a:bodyPr>
          <a:lstStyle/>
          <a:p>
            <a:r>
              <a:rPr lang="es-ES_tradnl" sz="3200" b="1" i="1" dirty="0" smtClean="0">
                <a:solidFill>
                  <a:schemeClr val="accent5">
                    <a:lumMod val="10000"/>
                  </a:schemeClr>
                </a:solidFill>
                <a:effectLst/>
                <a:latin typeface="Swis721 BlkCn BT" panose="020B0806030502040204" pitchFamily="34" charset="0"/>
              </a:rPr>
              <a:t>Preparen el camino del Señor</a:t>
            </a:r>
            <a:endParaRPr lang="es-PE" sz="3200" b="1" dirty="0">
              <a:solidFill>
                <a:schemeClr val="accent5">
                  <a:lumMod val="10000"/>
                </a:schemeClr>
              </a:solidFill>
              <a:effectLst/>
              <a:latin typeface="Swis721 BlkCn BT" panose="020B0806030502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80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8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a Basílica de Santa Eulalia aspira a abrir una capilla para la oración las  24 horas | Ho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38" y="421344"/>
            <a:ext cx="8196037" cy="5866245"/>
          </a:xfrm>
          <a:prstGeom prst="rect">
            <a:avLst/>
          </a:prstGeom>
          <a:solidFill>
            <a:srgbClr val="660066"/>
          </a:solidFill>
          <a:extLst/>
        </p:spPr>
      </p:pic>
      <p:sp>
        <p:nvSpPr>
          <p:cNvPr id="236550" name="Rectangle 6"/>
          <p:cNvSpPr>
            <a:spLocks noChangeArrowheads="1"/>
          </p:cNvSpPr>
          <p:nvPr/>
        </p:nvSpPr>
        <p:spPr bwMode="auto">
          <a:xfrm>
            <a:off x="1406590" y="3293260"/>
            <a:ext cx="6113884" cy="288360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/>
          <a:lstStyle/>
          <a:p>
            <a:pPr marL="457200" indent="-457200" algn="ctr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s-PE" sz="3200" b="1" i="1" dirty="0" smtClean="0">
                <a:solidFill>
                  <a:srgbClr val="FFFFFF"/>
                </a:solidFill>
                <a:effectLst>
                  <a:glow rad="889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Preparar nuestra revisión de vida para hacer una buena confesión de fin de año.</a:t>
            </a:r>
            <a:r>
              <a:rPr lang="es-ES" sz="3200" b="1" i="1" dirty="0">
                <a:solidFill>
                  <a:srgbClr val="FFFFFF"/>
                </a:solidFill>
                <a:effectLst>
                  <a:glow rad="889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¡No olvides tener en cuenta los protocolos para recibir los sacramentos! </a:t>
            </a: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endParaRPr lang="es-ES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873889" y="529881"/>
            <a:ext cx="2663825" cy="4843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kern="10" dirty="0">
                <a:ln w="12700">
                  <a:solidFill>
                    <a:srgbClr val="FF0000">
                      <a:lumMod val="50000"/>
                    </a:srgbClr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Compromiso: </a:t>
            </a:r>
          </a:p>
        </p:txBody>
      </p:sp>
    </p:spTree>
    <p:extLst>
      <p:ext uri="{BB962C8B-B14F-4D97-AF65-F5344CB8AC3E}">
        <p14:creationId xmlns:p14="http://schemas.microsoft.com/office/powerpoint/2010/main" val="49071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5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93" y="451415"/>
            <a:ext cx="8173367" cy="59027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236550" name="Rectangle 6"/>
          <p:cNvSpPr>
            <a:spLocks noChangeArrowheads="1"/>
          </p:cNvSpPr>
          <p:nvPr/>
        </p:nvSpPr>
        <p:spPr bwMode="auto">
          <a:xfrm>
            <a:off x="284708" y="451415"/>
            <a:ext cx="8346108" cy="10131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/>
          <a:lstStyle/>
          <a:p>
            <a:pPr marL="457200" indent="-457200" algn="ctr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s-ES" sz="32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Hablar con algún conocido, "amigo" de redes sociales o alguien no </a:t>
            </a:r>
            <a:r>
              <a:rPr lang="es-ES" sz="32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tan cercano</a:t>
            </a:r>
            <a:endParaRPr lang="es-ES" sz="3200" b="1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718704" y="1630546"/>
            <a:ext cx="3909280" cy="207371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s-ES" sz="32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sobre </a:t>
            </a:r>
            <a:r>
              <a:rPr lang="es-ES" sz="32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el adviento y la importancia de estar preparado antes de navidad. </a:t>
            </a:r>
            <a:r>
              <a:rPr lang="es-ES" sz="32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                        </a:t>
            </a:r>
            <a:endParaRPr lang="es-ES" sz="3200" b="1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4161453" y="5016759"/>
            <a:ext cx="4180112" cy="102014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s-ES" sz="36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¡</a:t>
            </a:r>
            <a:r>
              <a:rPr lang="es-ES" sz="36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Lo puedes hacer de forma virtual !  </a:t>
            </a:r>
            <a:endParaRPr lang="es-ES" sz="3600" b="1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572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4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3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50" grpId="0"/>
      <p:bldP spid="17" grpId="0"/>
      <p:bldP spid="1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69" y="414528"/>
            <a:ext cx="8176793" cy="5960146"/>
          </a:xfrm>
          <a:prstGeom prst="rect">
            <a:avLst/>
          </a:prstGeom>
        </p:spPr>
      </p:pic>
      <p:sp>
        <p:nvSpPr>
          <p:cNvPr id="237574" name="Rectangle 6"/>
          <p:cNvSpPr>
            <a:spLocks noGrp="1" noChangeArrowheads="1"/>
          </p:cNvSpPr>
          <p:nvPr>
            <p:ph idx="1"/>
          </p:nvPr>
        </p:nvSpPr>
        <p:spPr>
          <a:xfrm>
            <a:off x="1201033" y="1526691"/>
            <a:ext cx="6391131" cy="3437697"/>
          </a:xfrm>
          <a:noFill/>
          <a:ln w="57150">
            <a:noFill/>
          </a:ln>
          <a:extLst/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s-ES_tradnl" sz="2400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Señor Jesús, nos invitas a </a:t>
            </a:r>
            <a:r>
              <a:rPr lang="es-ES_tradnl" sz="2400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vivir tu Navidad de </a:t>
            </a:r>
            <a:r>
              <a:rPr lang="es-ES_tradnl" sz="2400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manera más plena y </a:t>
            </a:r>
            <a:r>
              <a:rPr lang="es-ES_tradnl" sz="2400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más vivencial por </a:t>
            </a:r>
            <a:r>
              <a:rPr lang="es-ES_tradnl" sz="2400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eso, </a:t>
            </a:r>
            <a:r>
              <a:rPr lang="es-ES_tradnl" sz="2400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                   nos </a:t>
            </a:r>
            <a:r>
              <a:rPr lang="es-ES_tradnl" sz="2400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dices: </a:t>
            </a:r>
            <a:r>
              <a:rPr lang="es-ES_tradnl" sz="2400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                                                                   “preparen </a:t>
            </a:r>
            <a:r>
              <a:rPr lang="es-ES_tradnl" sz="2400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el camino,  </a:t>
            </a:r>
            <a:r>
              <a:rPr lang="es-ES_tradnl" sz="2400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enderecen </a:t>
            </a:r>
            <a:r>
              <a:rPr lang="es-ES_tradnl" sz="2400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sus </a:t>
            </a:r>
            <a:r>
              <a:rPr lang="es-ES_tradnl" sz="2400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senderos”.</a:t>
            </a:r>
            <a:endParaRPr lang="es-PE" sz="2400" b="1" i="1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s-ES_tradnl" sz="2400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Tú nos invitas, a que tu </a:t>
            </a:r>
            <a:r>
              <a:rPr lang="es-ES_tradnl" sz="2400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nacimiento sea </a:t>
            </a:r>
            <a:r>
              <a:rPr lang="es-ES_tradnl" sz="2400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para nosotros como otro </a:t>
            </a:r>
            <a:r>
              <a:rPr lang="es-ES_tradnl" sz="2400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nacimiento </a:t>
            </a:r>
            <a:r>
              <a:rPr lang="es-ES" sz="2400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viviendo </a:t>
            </a:r>
            <a:r>
              <a:rPr lang="es-ES" sz="2400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más </a:t>
            </a:r>
            <a:r>
              <a:rPr lang="es-ES" sz="2400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                                      plenamente </a:t>
            </a:r>
            <a:r>
              <a:rPr lang="es-ES" sz="2400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tu Palabra,</a:t>
            </a:r>
            <a:endParaRPr lang="es-PE" sz="2400" b="1" i="1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s-ES" sz="2400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asumiendo tu proyecto de amor en nuestra vida,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ES" sz="2400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dando testimonio de ti,</a:t>
            </a:r>
            <a:r>
              <a:rPr lang="es-PE" sz="2400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endParaRPr lang="es-PE" sz="2400" b="1" i="1" dirty="0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s-PE" sz="2400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tanto </a:t>
            </a:r>
            <a:r>
              <a:rPr lang="es-PE" sz="2400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en </a:t>
            </a:r>
            <a:r>
              <a:rPr lang="es-PE" sz="2400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la familia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PE" sz="2400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como </a:t>
            </a:r>
            <a:r>
              <a:rPr lang="es-PE" sz="2400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en toda nuestra vida, </a:t>
            </a:r>
          </a:p>
        </p:txBody>
      </p:sp>
      <p:sp>
        <p:nvSpPr>
          <p:cNvPr id="237575" name="WordArt 7"/>
          <p:cNvSpPr>
            <a:spLocks noChangeArrowheads="1" noChangeShapeType="1" noTextEdit="1"/>
          </p:cNvSpPr>
          <p:nvPr/>
        </p:nvSpPr>
        <p:spPr bwMode="auto">
          <a:xfrm>
            <a:off x="3091938" y="764901"/>
            <a:ext cx="3030348" cy="54674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44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umanst521 BT" panose="020B06020202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Oración final </a:t>
            </a:r>
            <a:endParaRPr lang="es-PE" sz="4400" b="1" kern="10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Humanst521 BT" panose="020B0602020204020204" pitchFamily="34" charset="0"/>
              <a:cs typeface="Times New Roman"/>
            </a:endParaRPr>
          </a:p>
        </p:txBody>
      </p:sp>
      <p:pic>
        <p:nvPicPr>
          <p:cNvPr id="7" name="Picture 2" descr="Resultado de imagen para adornos de navidad 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70" y="452845"/>
            <a:ext cx="1897913" cy="105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esultado de imagen para adornos de navidad 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288" y="657496"/>
            <a:ext cx="1897913" cy="105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12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7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7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7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7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37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75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75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75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75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2375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2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75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75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75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75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tmFilter="0,0; .5, 1; 1, 1"/>
                                        <p:tgtEl>
                                          <p:spTgt spid="2375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0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75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75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75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75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tmFilter="0,0; .5, 1; 1, 1"/>
                                        <p:tgtEl>
                                          <p:spTgt spid="2375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90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75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75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75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75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tmFilter="0,0; .5, 1; 1, 1"/>
                                        <p:tgtEl>
                                          <p:spTgt spid="2375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3400"/>
                            </p:stCondLst>
                            <p:childTnLst>
                              <p:par>
                                <p:cTn id="4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75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75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75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75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tmFilter="0,0; .5, 1; 1, 1"/>
                                        <p:tgtEl>
                                          <p:spTgt spid="2375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4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03" y="411486"/>
            <a:ext cx="8186059" cy="5945772"/>
          </a:xfrm>
          <a:prstGeom prst="rect">
            <a:avLst/>
          </a:prstGeom>
        </p:spPr>
      </p:pic>
      <p:sp>
        <p:nvSpPr>
          <p:cNvPr id="8" name="Rectangle 6"/>
          <p:cNvSpPr>
            <a:spLocks noGrp="1" noChangeArrowheads="1"/>
          </p:cNvSpPr>
          <p:nvPr>
            <p:ph idx="1"/>
          </p:nvPr>
        </p:nvSpPr>
        <p:spPr>
          <a:xfrm>
            <a:off x="1237639" y="3184741"/>
            <a:ext cx="6738385" cy="2789338"/>
          </a:xfrm>
          <a:noFill/>
          <a:ln w="57150">
            <a:noFill/>
          </a:ln>
          <a:extLst/>
        </p:spPr>
        <p:txBody>
          <a:bodyPr/>
          <a:lstStyle/>
          <a:p>
            <a:pPr marL="0" indent="0" algn="ctr">
              <a:buNone/>
            </a:pPr>
            <a:r>
              <a:rPr lang="es-PE" sz="2800" b="1" i="1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88900" dist="762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por </a:t>
            </a:r>
            <a:r>
              <a:rPr lang="es-PE" sz="2800" b="1" i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88900" dist="762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eso, te pedimos que estos días </a:t>
            </a:r>
            <a:r>
              <a:rPr lang="es-PE" sz="2800" b="1" i="1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88900" dist="762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de </a:t>
            </a:r>
            <a:r>
              <a:rPr lang="es-PE" sz="2800" b="1" i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88900" dist="762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Adviento sean días donde Tú vayas abriendo nuestro corazón, </a:t>
            </a:r>
            <a:r>
              <a:rPr lang="es-PE" sz="2800" b="1" i="1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88900" dist="762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y </a:t>
            </a:r>
            <a:r>
              <a:rPr lang="es-PE" sz="2800" b="1" i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88900" dist="762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nos transformes con tu gracia, tu </a:t>
            </a:r>
            <a:r>
              <a:rPr lang="es-PE" sz="2800" b="1" i="1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88900" dist="762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amor</a:t>
            </a:r>
            <a:r>
              <a:rPr lang="es-PE" sz="2800" b="1" i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88900" dist="762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, tu misericordia y tu bondad </a:t>
            </a:r>
            <a:r>
              <a:rPr lang="es-PE" sz="2800" b="1" i="1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88900" dist="762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llenándonos </a:t>
            </a:r>
            <a:r>
              <a:rPr lang="es-PE" sz="2800" b="1" i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88900" dist="762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de ti, uniéndonos </a:t>
            </a:r>
            <a:r>
              <a:rPr lang="es-PE" sz="2800" b="1" i="1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88900" dist="762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a </a:t>
            </a:r>
            <a:r>
              <a:rPr lang="es-PE" sz="2800" b="1" i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88900" dist="762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ti. </a:t>
            </a:r>
            <a:endParaRPr lang="es-PE" sz="2800" b="1" i="1" dirty="0" smtClean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88900" dist="76200" algn="l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es-PE" sz="2800" b="1" i="1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88900" dist="762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Que </a:t>
            </a:r>
            <a:r>
              <a:rPr lang="es-PE" sz="2800" b="1" i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88900" dist="762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así sea. </a:t>
            </a:r>
          </a:p>
        </p:txBody>
      </p:sp>
    </p:spTree>
    <p:extLst>
      <p:ext uri="{BB962C8B-B14F-4D97-AF65-F5344CB8AC3E}">
        <p14:creationId xmlns:p14="http://schemas.microsoft.com/office/powerpoint/2010/main" val="356705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7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25" y="438041"/>
            <a:ext cx="8195638" cy="5893089"/>
          </a:xfrm>
          <a:prstGeom prst="rect">
            <a:avLst/>
          </a:prstGeom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001486" y="6322420"/>
            <a:ext cx="6746321" cy="461665"/>
          </a:xfrm>
          <a:prstGeom prst="rect">
            <a:avLst/>
          </a:prstGeom>
          <a:gradFill flip="none" rotWithShape="1">
            <a:gsLst>
              <a:gs pos="0">
                <a:srgbClr val="903996">
                  <a:shade val="30000"/>
                  <a:satMod val="115000"/>
                </a:srgbClr>
              </a:gs>
              <a:gs pos="50000">
                <a:srgbClr val="903996">
                  <a:shade val="67500"/>
                  <a:satMod val="115000"/>
                </a:srgbClr>
              </a:gs>
              <a:gs pos="100000">
                <a:srgbClr val="903996">
                  <a:shade val="100000"/>
                  <a:satMod val="115000"/>
                </a:srgbClr>
              </a:gs>
            </a:gsLst>
            <a:lin ang="8100000" scaled="1"/>
            <a:tileRect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s-PE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Texto de </a:t>
            </a:r>
            <a:r>
              <a:rPr lang="es-PE" sz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Lectio</a:t>
            </a:r>
            <a:r>
              <a:rPr lang="es-PE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Divina:     Padre César Chávez  Alva (Chuno</a:t>
            </a:r>
            <a:r>
              <a:rPr lang="es-PE" sz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)</a:t>
            </a:r>
            <a:r>
              <a:rPr lang="it-IT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Edición: D. Vero Urbina, </a:t>
            </a:r>
            <a:r>
              <a:rPr lang="es-PE" sz="1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C.ongregación</a:t>
            </a:r>
            <a:r>
              <a:rPr lang="es-PE" sz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</a:t>
            </a:r>
            <a:r>
              <a:rPr lang="es-PE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de la Misión.</a:t>
            </a:r>
          </a:p>
          <a:p>
            <a:pPr algn="ctr" fontAlgn="base">
              <a:spcAft>
                <a:spcPct val="0"/>
              </a:spcAft>
              <a:defRPr/>
            </a:pPr>
            <a:r>
              <a:rPr lang="es-PE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</a:t>
            </a:r>
            <a:r>
              <a:rPr lang="es-PE" sz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Power</a:t>
            </a:r>
            <a:r>
              <a:rPr lang="es-PE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Point :  Sor Pilar Caycho Vela  - Hija de la Caridad de San Vicente de Paúl</a:t>
            </a:r>
          </a:p>
        </p:txBody>
      </p:sp>
    </p:spTree>
    <p:extLst>
      <p:ext uri="{BB962C8B-B14F-4D97-AF65-F5344CB8AC3E}">
        <p14:creationId xmlns:p14="http://schemas.microsoft.com/office/powerpoint/2010/main" val="62108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63" y="400740"/>
            <a:ext cx="8180313" cy="596273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8"/>
          <p:cNvSpPr>
            <a:spLocks noChangeArrowheads="1" noChangeShapeType="1" noTextEdit="1"/>
          </p:cNvSpPr>
          <p:nvPr/>
        </p:nvSpPr>
        <p:spPr bwMode="auto">
          <a:xfrm>
            <a:off x="2771800" y="136977"/>
            <a:ext cx="4314825" cy="2905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36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 Black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92669" y="3024737"/>
            <a:ext cx="8089776" cy="329078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s-PE" sz="2600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Tekton Pro" panose="020F0603020208020904"/>
              </a:rPr>
              <a:t>Dispuestos a estar vigilantes, en esta segunda semana del Adviento, nos disponemos a preparar el camino del Señor. Esta preparación nos exige humildad, sencillez y valentía, al estilo de Juan el Bautista. Humildad para poner a Dios por delante, sencillez para vivir plenamente en libertad y valentía para que como verdaderos profetas, afrontemos una conversión que nos disponga a vivir desde los valores del Evangelio .</a:t>
            </a:r>
            <a:endParaRPr lang="es-ES" sz="2600" b="1" dirty="0">
              <a:solidFill>
                <a:schemeClr val="bg1">
                  <a:lumMod val="20000"/>
                  <a:lumOff val="80000"/>
                </a:schemeClr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Tekton Pro" panose="020F0603020208020904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592668" y="4952924"/>
            <a:ext cx="7958888" cy="138001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s-PE" sz="2800" b="1" dirty="0">
              <a:solidFill>
                <a:srgbClr val="FFFFFF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latin typeface="Bradley Hand ITC" panose="03070402050302030203" pitchFamily="66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s-ES" sz="2800" b="1" dirty="0">
              <a:solidFill>
                <a:srgbClr val="FFFFFF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64692" y="438973"/>
            <a:ext cx="24616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s-PE" sz="2800" b="1" dirty="0" smtClean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Berlin Sans FB Demi" panose="020E0802020502020306" pitchFamily="34" charset="0"/>
              </a:rPr>
              <a:t>Preparación : </a:t>
            </a:r>
            <a:endParaRPr lang="es-PE" sz="2800" b="1" dirty="0"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89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21" y="441302"/>
            <a:ext cx="8160500" cy="5875521"/>
          </a:xfrm>
          <a:prstGeom prst="rect">
            <a:avLst/>
          </a:prstGeom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727788" y="407552"/>
            <a:ext cx="3088432" cy="3685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Oración </a:t>
            </a:r>
            <a:r>
              <a:rPr lang="es-PE" sz="2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inicia</a:t>
            </a:r>
            <a:r>
              <a:rPr lang="es-PE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l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9552" y="4185084"/>
            <a:ext cx="7992888" cy="219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fontAlgn="base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</a:pPr>
            <a:endParaRPr lang="es-ES" sz="5400" dirty="0">
              <a:solidFill>
                <a:srgbClr val="2A0000"/>
              </a:solidFill>
              <a:effectLst>
                <a:glow rad="101600">
                  <a:srgbClr val="FFFFFF">
                    <a:alpha val="60000"/>
                  </a:srgbClr>
                </a:glow>
              </a:effectLst>
              <a:latin typeface="Brush Script Std" panose="03060802040607070404" pitchFamily="66" charset="0"/>
              <a:cs typeface="Times New Roman" pitchFamily="18" charset="0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idx="1"/>
          </p:nvPr>
        </p:nvSpPr>
        <p:spPr>
          <a:xfrm>
            <a:off x="1129003" y="934453"/>
            <a:ext cx="7570859" cy="3472850"/>
          </a:xfrm>
        </p:spPr>
        <p:txBody>
          <a:bodyPr/>
          <a:lstStyle/>
          <a:p>
            <a:pPr algn="r" eaLnBrk="1" hangingPunct="1">
              <a:lnSpc>
                <a:spcPct val="70000"/>
              </a:lnSpc>
              <a:buFontTx/>
              <a:buNone/>
            </a:pPr>
            <a:r>
              <a:rPr lang="es-PE" sz="2800" b="1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Tekton Pro" panose="020F0603020208020904"/>
                <a:cs typeface="Times New Roman" pitchFamily="18" charset="0"/>
              </a:rPr>
              <a:t>Danos, Señor, un corazón el de Juan el Bautista,</a:t>
            </a:r>
          </a:p>
          <a:p>
            <a:pPr algn="r" eaLnBrk="1" hangingPunct="1">
              <a:lnSpc>
                <a:spcPct val="70000"/>
              </a:lnSpc>
              <a:buFontTx/>
              <a:buNone/>
            </a:pPr>
            <a:r>
              <a:rPr lang="es-PE" sz="2800" b="1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Tekton Pro" panose="020F0603020208020904"/>
                <a:cs typeface="Times New Roman" pitchFamily="18" charset="0"/>
              </a:rPr>
              <a:t>y así bajar nuestro ego ante tu venida.</a:t>
            </a:r>
            <a:r>
              <a:rPr lang="es-ES" sz="2800" b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Tekton Pro" panose="020F0603020208020904"/>
                <a:cs typeface="Times New Roman" pitchFamily="18" charset="0"/>
              </a:rPr>
              <a:t> </a:t>
            </a:r>
            <a:r>
              <a:rPr lang="es-ES" sz="2800" b="1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Tekton Pro" panose="020F0603020208020904"/>
                <a:cs typeface="Times New Roman" pitchFamily="18" charset="0"/>
              </a:rPr>
              <a:t>                                 Danos </a:t>
            </a:r>
            <a:r>
              <a:rPr lang="es-ES" sz="2800" b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Tekton Pro" panose="020F0603020208020904"/>
                <a:cs typeface="Times New Roman" pitchFamily="18" charset="0"/>
              </a:rPr>
              <a:t>un </a:t>
            </a:r>
            <a:r>
              <a:rPr lang="es-ES" sz="2800" b="1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Tekton Pro" panose="020F0603020208020904"/>
                <a:cs typeface="Times New Roman" pitchFamily="18" charset="0"/>
              </a:rPr>
              <a:t>corazón </a:t>
            </a:r>
            <a:r>
              <a:rPr lang="es-ES" sz="2800" b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Tekton Pro" panose="020F0603020208020904"/>
                <a:cs typeface="Times New Roman" pitchFamily="18" charset="0"/>
              </a:rPr>
              <a:t>limpio, capaz de gritar </a:t>
            </a:r>
            <a:r>
              <a:rPr lang="es-ES" sz="2800" b="1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Tekton Pro" panose="020F0603020208020904"/>
                <a:cs typeface="Times New Roman" pitchFamily="18" charset="0"/>
              </a:rPr>
              <a:t>                        			        y denunciar las </a:t>
            </a:r>
            <a:r>
              <a:rPr lang="es-ES" sz="2800" b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Tekton Pro" panose="020F0603020208020904"/>
                <a:cs typeface="Times New Roman" pitchFamily="18" charset="0"/>
              </a:rPr>
              <a:t>injusticias </a:t>
            </a:r>
            <a:r>
              <a:rPr lang="es-ES" sz="2800" b="1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Tekton Pro" panose="020F0603020208020904"/>
                <a:cs typeface="Times New Roman" pitchFamily="18" charset="0"/>
              </a:rPr>
              <a:t>		del pecado</a:t>
            </a:r>
            <a:r>
              <a:rPr lang="es-ES" sz="2800" b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Tekton Pro" panose="020F0603020208020904"/>
                <a:cs typeface="Times New Roman" pitchFamily="18" charset="0"/>
              </a:rPr>
              <a:t>, la mundanidad </a:t>
            </a:r>
            <a:r>
              <a:rPr lang="es-ES" sz="2800" b="1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Tekton Pro" panose="020F0603020208020904"/>
                <a:cs typeface="Times New Roman" pitchFamily="18" charset="0"/>
              </a:rPr>
              <a:t>                                          que </a:t>
            </a:r>
            <a:r>
              <a:rPr lang="es-ES" sz="2800" b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Tekton Pro" panose="020F0603020208020904"/>
                <a:cs typeface="Times New Roman" pitchFamily="18" charset="0"/>
              </a:rPr>
              <a:t>nos ha consumido,</a:t>
            </a:r>
          </a:p>
          <a:p>
            <a:pPr algn="r" eaLnBrk="1" hangingPunct="1">
              <a:lnSpc>
                <a:spcPct val="70000"/>
              </a:lnSpc>
              <a:buFontTx/>
              <a:buNone/>
            </a:pPr>
            <a:r>
              <a:rPr lang="es-ES" sz="2800" b="1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Tekton Pro" panose="020F0603020208020904"/>
                <a:cs typeface="Times New Roman" pitchFamily="18" charset="0"/>
              </a:rPr>
              <a:t>					el </a:t>
            </a:r>
            <a:r>
              <a:rPr lang="es-ES" sz="2800" b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Tekton Pro" panose="020F0603020208020904"/>
                <a:cs typeface="Times New Roman" pitchFamily="18" charset="0"/>
              </a:rPr>
              <a:t>fuego de nuestra vida </a:t>
            </a:r>
            <a:r>
              <a:rPr lang="es-ES" sz="2800" b="1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Tekton Pro" panose="020F0603020208020904"/>
                <a:cs typeface="Times New Roman" pitchFamily="18" charset="0"/>
              </a:rPr>
              <a:t>                  que </a:t>
            </a:r>
            <a:r>
              <a:rPr lang="es-ES" sz="2800" b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Tekton Pro" panose="020F0603020208020904"/>
                <a:cs typeface="Times New Roman" pitchFamily="18" charset="0"/>
              </a:rPr>
              <a:t>se ha apagado</a:t>
            </a:r>
            <a:r>
              <a:rPr lang="es-ES" sz="2800" b="1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Tekton Pro" panose="020F0603020208020904"/>
                <a:cs typeface="Times New Roman" pitchFamily="18" charset="0"/>
              </a:rPr>
              <a:t>, </a:t>
            </a:r>
          </a:p>
          <a:p>
            <a:pPr algn="r" eaLnBrk="1" hangingPunct="1">
              <a:lnSpc>
                <a:spcPct val="70000"/>
              </a:lnSpc>
              <a:buFontTx/>
              <a:buNone/>
            </a:pPr>
            <a:r>
              <a:rPr lang="es-ES" sz="2800" b="1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Tekton Pro" panose="020F0603020208020904"/>
                <a:cs typeface="Times New Roman" pitchFamily="18" charset="0"/>
              </a:rPr>
              <a:t>la </a:t>
            </a:r>
            <a:r>
              <a:rPr lang="es-ES" sz="2800" b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Tekton Pro" panose="020F0603020208020904"/>
                <a:cs typeface="Times New Roman" pitchFamily="18" charset="0"/>
              </a:rPr>
              <a:t>indiferencia </a:t>
            </a:r>
            <a:r>
              <a:rPr lang="es-ES" sz="2800" b="1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Tekton Pro" panose="020F0603020208020904"/>
                <a:cs typeface="Times New Roman" pitchFamily="18" charset="0"/>
              </a:rPr>
              <a:t>ante el </a:t>
            </a:r>
            <a:r>
              <a:rPr lang="es-ES" sz="2800" b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Tekton Pro" panose="020F0603020208020904"/>
                <a:cs typeface="Times New Roman" pitchFamily="18" charset="0"/>
              </a:rPr>
              <a:t>que sufre, </a:t>
            </a:r>
            <a:r>
              <a:rPr lang="es-ES" sz="2800" b="1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Tekton Pro" panose="020F0603020208020904"/>
                <a:cs typeface="Times New Roman" pitchFamily="18" charset="0"/>
              </a:rPr>
              <a:t>  </a:t>
            </a:r>
          </a:p>
          <a:p>
            <a:pPr algn="r" eaLnBrk="1" hangingPunct="1">
              <a:lnSpc>
                <a:spcPct val="70000"/>
              </a:lnSpc>
              <a:buFontTx/>
              <a:buNone/>
            </a:pPr>
            <a:r>
              <a:rPr lang="es-ES" sz="2800" b="1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Tekton Pro" panose="020F0603020208020904"/>
                <a:cs typeface="Times New Roman" pitchFamily="18" charset="0"/>
              </a:rPr>
              <a:t>que </a:t>
            </a:r>
            <a:r>
              <a:rPr lang="es-ES" sz="2800" b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Tekton Pro" panose="020F0603020208020904"/>
                <a:cs typeface="Times New Roman" pitchFamily="18" charset="0"/>
              </a:rPr>
              <a:t>nos hace caer en letargo. </a:t>
            </a:r>
            <a:endParaRPr lang="es-PE" sz="2800" b="1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88900" algn="l" rotWithShape="0">
                  <a:prstClr val="black"/>
                </a:outerShdw>
              </a:effectLst>
              <a:latin typeface="Tekton Pro" panose="020F0603020208020904"/>
              <a:cs typeface="Times New Roman" pitchFamily="18" charset="0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3975030" y="4900454"/>
            <a:ext cx="4715691" cy="1019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</a:pPr>
            <a:r>
              <a:rPr lang="es-ES" sz="2800" b="1" kern="0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Tekton Pro" panose="020F0603020208020904"/>
                <a:cs typeface="Times New Roman" pitchFamily="18" charset="0"/>
              </a:rPr>
              <a:t>Danos, Señor, ese corazón </a:t>
            </a:r>
            <a:r>
              <a:rPr lang="es-ES" sz="2800" b="1" kern="0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Tekton Pro" panose="020F0603020208020904"/>
                <a:cs typeface="Times New Roman" pitchFamily="18" charset="0"/>
              </a:rPr>
              <a:t> de </a:t>
            </a:r>
            <a:r>
              <a:rPr lang="es-ES" sz="2800" b="1" kern="0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Tekton Pro" panose="020F0603020208020904"/>
                <a:cs typeface="Times New Roman" pitchFamily="18" charset="0"/>
              </a:rPr>
              <a:t>profeta, que hable de como es </a:t>
            </a:r>
            <a:r>
              <a:rPr lang="es-ES" sz="2800" b="1" kern="0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Tekton Pro" panose="020F0603020208020904"/>
                <a:cs typeface="Times New Roman" pitchFamily="18" charset="0"/>
              </a:rPr>
              <a:t>Dios sin </a:t>
            </a:r>
            <a:r>
              <a:rPr lang="es-ES" sz="2800" b="1" kern="0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Tekton Pro" panose="020F0603020208020904"/>
                <a:cs typeface="Times New Roman" pitchFamily="18" charset="0"/>
              </a:rPr>
              <a:t>difíciles palabras. </a:t>
            </a:r>
            <a:endParaRPr lang="es-ES" sz="2800" b="1" kern="0" dirty="0" smtClean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88900" algn="l" rotWithShape="0">
                  <a:prstClr val="black"/>
                </a:outerShdw>
              </a:effectLst>
              <a:latin typeface="Tekton Pro" panose="020F0603020208020904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85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67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50171"/>
            <a:ext cx="8119256" cy="5838662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9552" y="4185084"/>
            <a:ext cx="7992888" cy="219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fontAlgn="base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</a:pPr>
            <a:endParaRPr lang="es-ES" sz="5400" dirty="0">
              <a:solidFill>
                <a:srgbClr val="2A0000"/>
              </a:solidFill>
              <a:effectLst>
                <a:glow rad="101600">
                  <a:srgbClr val="FFFFFF">
                    <a:alpha val="60000"/>
                  </a:srgbClr>
                </a:glow>
              </a:effectLst>
              <a:latin typeface="Brush Script Std" panose="03060802040607070404" pitchFamily="66" charset="0"/>
              <a:cs typeface="Times New Roman" pitchFamily="18" charset="0"/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4368857" y="2689884"/>
            <a:ext cx="4289951" cy="2509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</a:pPr>
            <a:r>
              <a:rPr lang="es-ES" sz="2800" b="1" kern="0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Tekton Pro" panose="020F0603020208020904"/>
                <a:cs typeface="Times New Roman" pitchFamily="18" charset="0"/>
              </a:rPr>
              <a:t>Ayúdame, Señor, a preparar tu camino,</a:t>
            </a:r>
          </a:p>
          <a:p>
            <a:pPr algn="ctr">
              <a:lnSpc>
                <a:spcPct val="70000"/>
              </a:lnSpc>
              <a:buFontTx/>
              <a:buNone/>
            </a:pPr>
            <a:r>
              <a:rPr lang="es-ES" sz="2800" b="1" kern="0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Tekton Pro" panose="020F0603020208020904"/>
                <a:cs typeface="Times New Roman" pitchFamily="18" charset="0"/>
              </a:rPr>
              <a:t>para darles un sendero seguro</a:t>
            </a:r>
          </a:p>
          <a:p>
            <a:pPr algn="ctr">
              <a:lnSpc>
                <a:spcPct val="70000"/>
              </a:lnSpc>
              <a:buFontTx/>
              <a:buNone/>
            </a:pPr>
            <a:r>
              <a:rPr lang="es-ES" sz="2800" b="1" kern="0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Tekton Pro" panose="020F0603020208020904"/>
                <a:cs typeface="Times New Roman" pitchFamily="18" charset="0"/>
              </a:rPr>
              <a:t>a todos los están esperando,</a:t>
            </a:r>
          </a:p>
          <a:p>
            <a:pPr algn="ctr">
              <a:lnSpc>
                <a:spcPct val="70000"/>
              </a:lnSpc>
              <a:buFontTx/>
              <a:buNone/>
            </a:pPr>
            <a:r>
              <a:rPr lang="es-ES" sz="2800" b="1" kern="0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Tekton Pro" panose="020F0603020208020904"/>
                <a:cs typeface="Times New Roman" pitchFamily="18" charset="0"/>
              </a:rPr>
              <a:t>que nazcas </a:t>
            </a:r>
            <a:r>
              <a:rPr lang="es-ES" sz="2800" b="1" kern="0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Tekton Pro" panose="020F0603020208020904"/>
                <a:cs typeface="Times New Roman" pitchFamily="18" charset="0"/>
              </a:rPr>
              <a:t>de nuevo</a:t>
            </a:r>
            <a:r>
              <a:rPr lang="es-ES" sz="2800" b="1" kern="0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Tekton Pro" panose="020F0603020208020904"/>
                <a:cs typeface="Times New Roman" pitchFamily="18" charset="0"/>
              </a:rPr>
              <a:t>,</a:t>
            </a:r>
          </a:p>
          <a:p>
            <a:pPr algn="ctr">
              <a:lnSpc>
                <a:spcPct val="70000"/>
              </a:lnSpc>
              <a:buFontTx/>
              <a:buNone/>
            </a:pPr>
            <a:r>
              <a:rPr lang="es-ES" sz="2800" b="1" kern="0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Tekton Pro" panose="020F0603020208020904"/>
                <a:cs typeface="Times New Roman" pitchFamily="18" charset="0"/>
              </a:rPr>
              <a:t>que vengas como frágil niño.</a:t>
            </a:r>
          </a:p>
          <a:p>
            <a:pPr algn="ctr">
              <a:lnSpc>
                <a:spcPct val="70000"/>
              </a:lnSpc>
              <a:buFontTx/>
              <a:buNone/>
            </a:pPr>
            <a:r>
              <a:rPr lang="es-ES" sz="2800" b="1" kern="0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Tekton Pro" panose="020F0603020208020904"/>
                <a:cs typeface="Times New Roman" pitchFamily="18" charset="0"/>
              </a:rPr>
              <a:t>Que así sea</a:t>
            </a:r>
            <a:r>
              <a:rPr lang="es-ES" sz="2800" b="1" kern="0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Tekton Pro" panose="020F0603020208020904"/>
                <a:cs typeface="Times New Roman" pitchFamily="18" charset="0"/>
              </a:rPr>
              <a:t>. </a:t>
            </a: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466531" y="327726"/>
            <a:ext cx="8192278" cy="1721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buFontTx/>
              <a:buNone/>
            </a:pPr>
            <a:r>
              <a:rPr lang="es-ES" sz="2800" b="1" kern="0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Tekton Pro" panose="020F0603020208020904"/>
                <a:cs typeface="Times New Roman" pitchFamily="18" charset="0"/>
              </a:rPr>
              <a:t>Qué </a:t>
            </a:r>
            <a:r>
              <a:rPr lang="es-ES" sz="2800" b="1" kern="0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Tekton Pro" panose="020F0603020208020904"/>
                <a:cs typeface="Times New Roman" pitchFamily="18" charset="0"/>
              </a:rPr>
              <a:t>nos haga transformar nuestra vida</a:t>
            </a:r>
            <a:r>
              <a:rPr lang="es-ES" sz="2800" b="1" kern="0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Tekton Pro" panose="020F0603020208020904"/>
                <a:cs typeface="Times New Roman" pitchFamily="18" charset="0"/>
              </a:rPr>
              <a:t>, que </a:t>
            </a:r>
            <a:r>
              <a:rPr lang="es-ES" sz="2800" b="1" kern="0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Tekton Pro" panose="020F0603020208020904"/>
                <a:cs typeface="Times New Roman" pitchFamily="18" charset="0"/>
              </a:rPr>
              <a:t>impulse nuestras fuerzas a retomar tu camino</a:t>
            </a:r>
            <a:r>
              <a:rPr lang="es-ES" sz="2800" b="1" kern="0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Tekton Pro" panose="020F0603020208020904"/>
                <a:cs typeface="Times New Roman" pitchFamily="18" charset="0"/>
              </a:rPr>
              <a:t>, y </a:t>
            </a:r>
            <a:r>
              <a:rPr lang="es-ES" sz="2800" b="1" kern="0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Tekton Pro" panose="020F0603020208020904"/>
                <a:cs typeface="Times New Roman" pitchFamily="18" charset="0"/>
              </a:rPr>
              <a:t>encontrarnos de lejos, para señalar a los hombres</a:t>
            </a:r>
            <a:r>
              <a:rPr lang="es-ES" sz="2800" b="1" kern="0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Tekton Pro" panose="020F0603020208020904"/>
                <a:cs typeface="Times New Roman" pitchFamily="18" charset="0"/>
              </a:rPr>
              <a:t>, que </a:t>
            </a:r>
            <a:r>
              <a:rPr lang="es-ES" sz="2800" b="1" kern="0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88900" algn="l" rotWithShape="0">
                    <a:prstClr val="black"/>
                  </a:outerShdw>
                </a:effectLst>
                <a:latin typeface="Tekton Pro" panose="020F0603020208020904"/>
                <a:cs typeface="Times New Roman" pitchFamily="18" charset="0"/>
              </a:rPr>
              <a:t>eres el Cordero, que del cielo ha venido.</a:t>
            </a:r>
          </a:p>
          <a:p>
            <a:pPr marL="0" indent="0" algn="ctr">
              <a:lnSpc>
                <a:spcPct val="70000"/>
              </a:lnSpc>
              <a:spcBef>
                <a:spcPts val="0"/>
              </a:spcBef>
              <a:buFontTx/>
              <a:buNone/>
            </a:pPr>
            <a:endParaRPr lang="es-ES" sz="2800" b="1" kern="0" dirty="0" smtClean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88900" algn="l" rotWithShape="0">
                  <a:prstClr val="black"/>
                </a:outerShdw>
              </a:effectLst>
              <a:latin typeface="Tekton Pro" panose="020F0603020208020904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82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5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00" y="396190"/>
            <a:ext cx="8224037" cy="592546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86500" y="5010333"/>
            <a:ext cx="8224037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D37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es-ES_tradnl" sz="2600" b="1" dirty="0" smtClean="0">
                <a:solidFill>
                  <a:srgbClr val="FFFFFF"/>
                </a:solidFill>
                <a:effectLst>
                  <a:glow rad="101600">
                    <a:srgbClr val="1A0000"/>
                  </a:glow>
                </a:effectLst>
                <a:latin typeface="Arial Narrow" panose="020B0606020202030204" pitchFamily="34" charset="0"/>
                <a:cs typeface="Times New Roman" pitchFamily="18" charset="0"/>
              </a:rPr>
              <a:t>vida preparar </a:t>
            </a:r>
            <a:r>
              <a:rPr lang="es-ES_tradnl" sz="2600" b="1" dirty="0">
                <a:solidFill>
                  <a:srgbClr val="FFFFFF"/>
                </a:solidFill>
                <a:effectLst>
                  <a:glow rad="101600">
                    <a:srgbClr val="1A0000"/>
                  </a:glow>
                </a:effectLst>
                <a:latin typeface="Arial Narrow" panose="020B0606020202030204" pitchFamily="34" charset="0"/>
                <a:cs typeface="Times New Roman" pitchFamily="18" charset="0"/>
              </a:rPr>
              <a:t>el camino de un Dios que quiere hacerse presente en la historia. Pero debemos ser mensajeros de la buena noticia, no de la amenaza ni de la discordia.</a:t>
            </a:r>
          </a:p>
        </p:txBody>
      </p:sp>
      <p:sp>
        <p:nvSpPr>
          <p:cNvPr id="196615" name="Text Box 7"/>
          <p:cNvSpPr txBox="1">
            <a:spLocks noChangeArrowheads="1"/>
          </p:cNvSpPr>
          <p:nvPr/>
        </p:nvSpPr>
        <p:spPr bwMode="auto">
          <a:xfrm>
            <a:off x="329355" y="1097926"/>
            <a:ext cx="8431471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D37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es-ES" sz="2600" b="1" u="sng" dirty="0">
                <a:solidFill>
                  <a:srgbClr val="FFFFFF"/>
                </a:solidFill>
                <a:effectLst>
                  <a:glow rad="101600">
                    <a:srgbClr val="1A0000"/>
                  </a:glow>
                </a:effectLst>
                <a:latin typeface="Arial Narrow" panose="020B0606020202030204" pitchFamily="34" charset="0"/>
                <a:cs typeface="Times New Roman" pitchFamily="18" charset="0"/>
              </a:rPr>
              <a:t> </a:t>
            </a:r>
            <a:r>
              <a:rPr lang="es-ES" sz="2600" b="1" u="sng" dirty="0">
                <a:solidFill>
                  <a:srgbClr val="FFFFFF"/>
                </a:solidFill>
                <a:effectLst>
                  <a:glow rad="101600">
                    <a:srgbClr val="1A0000"/>
                  </a:glow>
                </a:effectLst>
                <a:latin typeface="Arial Narrow" panose="020B0606020202030204" pitchFamily="34" charset="0"/>
              </a:rPr>
              <a:t>Motivación</a:t>
            </a:r>
            <a:r>
              <a:rPr lang="es-ES" sz="2600" b="1" dirty="0">
                <a:solidFill>
                  <a:srgbClr val="FFFFFF"/>
                </a:solidFill>
                <a:effectLst>
                  <a:glow rad="101600">
                    <a:srgbClr val="1A0000"/>
                  </a:glow>
                </a:effectLst>
                <a:latin typeface="Arial Narrow" panose="020B0606020202030204" pitchFamily="34" charset="0"/>
              </a:rPr>
              <a:t>: </a:t>
            </a:r>
            <a:r>
              <a:rPr lang="es-ES_tradnl" sz="2600" b="1" dirty="0" smtClean="0">
                <a:solidFill>
                  <a:srgbClr val="FFFFFF"/>
                </a:solidFill>
                <a:effectLst>
                  <a:glow rad="101600">
                    <a:srgbClr val="1A0000"/>
                  </a:glow>
                </a:effectLst>
                <a:latin typeface="Arial Narrow" panose="020B0606020202030204" pitchFamily="34" charset="0"/>
                <a:cs typeface="Times New Roman" pitchFamily="18" charset="0"/>
              </a:rPr>
              <a:t>Como </a:t>
            </a:r>
            <a:r>
              <a:rPr lang="es-ES_tradnl" sz="2600" b="1" dirty="0">
                <a:solidFill>
                  <a:srgbClr val="FFFFFF"/>
                </a:solidFill>
                <a:effectLst>
                  <a:glow rad="101600">
                    <a:srgbClr val="1A0000"/>
                  </a:glow>
                </a:effectLst>
                <a:latin typeface="Arial Narrow" panose="020B0606020202030204" pitchFamily="34" charset="0"/>
                <a:cs typeface="Times New Roman" pitchFamily="18" charset="0"/>
              </a:rPr>
              <a:t>Juan, también nosotros podemos hacernos </a:t>
            </a:r>
            <a:r>
              <a:rPr lang="es-ES_tradnl" sz="2600" b="1" dirty="0" smtClean="0">
                <a:solidFill>
                  <a:srgbClr val="FFFFFF"/>
                </a:solidFill>
                <a:effectLst>
                  <a:glow rad="101600">
                    <a:srgbClr val="1A0000"/>
                  </a:glow>
                </a:effectLst>
                <a:latin typeface="Arial Narrow" panose="020B0606020202030204" pitchFamily="34" charset="0"/>
                <a:cs typeface="Times New Roman" pitchFamily="18" charset="0"/>
              </a:rPr>
              <a:t>mensajeros </a:t>
            </a:r>
            <a:r>
              <a:rPr lang="es-ES_tradnl" sz="2600" b="1" dirty="0">
                <a:solidFill>
                  <a:srgbClr val="FFFFFF"/>
                </a:solidFill>
                <a:effectLst>
                  <a:glow rad="101600">
                    <a:srgbClr val="1A0000"/>
                  </a:glow>
                </a:effectLst>
                <a:latin typeface="Arial Narrow" panose="020B0606020202030204" pitchFamily="34" charset="0"/>
                <a:cs typeface="Times New Roman" pitchFamily="18" charset="0"/>
              </a:rPr>
              <a:t>en los desiertos  y montañas  de </a:t>
            </a:r>
            <a:r>
              <a:rPr lang="es-ES_tradnl" sz="2600" b="1" dirty="0" smtClean="0">
                <a:solidFill>
                  <a:srgbClr val="FFFFFF"/>
                </a:solidFill>
                <a:effectLst>
                  <a:glow rad="101600">
                    <a:srgbClr val="1A0000"/>
                  </a:glow>
                </a:effectLst>
                <a:latin typeface="Arial Narrow" panose="020B0606020202030204" pitchFamily="34" charset="0"/>
                <a:cs typeface="Times New Roman" pitchFamily="18" charset="0"/>
              </a:rPr>
              <a:t>la</a:t>
            </a:r>
            <a:endParaRPr lang="es-ES_tradnl" sz="2600" b="1" dirty="0">
              <a:solidFill>
                <a:srgbClr val="FFFFFF"/>
              </a:solidFill>
              <a:effectLst>
                <a:glow rad="101600">
                  <a:srgbClr val="1A0000"/>
                </a:glow>
              </a:effectLst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617134" y="430883"/>
            <a:ext cx="8060341" cy="646490"/>
          </a:xfrm>
          <a:prstGeom prst="roundRect">
            <a:avLst>
              <a:gd name="adj" fmla="val 20321"/>
            </a:avLst>
          </a:prstGeom>
          <a:solidFill>
            <a:srgbClr val="660066"/>
          </a:solidFill>
          <a:ln w="38100">
            <a:solidFill>
              <a:srgbClr val="FFFF00"/>
            </a:solidFill>
            <a:round/>
            <a:headEnd/>
            <a:tailEnd/>
          </a:ln>
          <a:effectLst>
            <a:outerShdw dist="28398" dir="3806097" algn="ctr" rotWithShape="0">
              <a:srgbClr val="375623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LECTIO     </a:t>
            </a:r>
            <a:r>
              <a:rPr lang="es-PE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¿</a:t>
            </a:r>
            <a:r>
              <a:rPr lang="es-PE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Qué dice el texto? Marcos 1, 1-8</a:t>
            </a:r>
            <a:endParaRPr lang="es-PE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658487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8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66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43" y="340504"/>
            <a:ext cx="8273145" cy="6060295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852174" y="614493"/>
            <a:ext cx="3850455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es-ES" sz="20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 Unicode MS" pitchFamily="34" charset="-128"/>
              </a:rPr>
              <a:t>Evangelio de Marcos 1,1-8</a:t>
            </a:r>
          </a:p>
        </p:txBody>
      </p:sp>
      <p:sp>
        <p:nvSpPr>
          <p:cNvPr id="136195" name="Rectangle 3"/>
          <p:cNvSpPr>
            <a:spLocks noChangeArrowheads="1"/>
          </p:cNvSpPr>
          <p:nvPr/>
        </p:nvSpPr>
        <p:spPr bwMode="auto">
          <a:xfrm>
            <a:off x="4580119" y="905801"/>
            <a:ext cx="3582131" cy="449353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600" b="1" dirty="0">
                <a:latin typeface="Arial Unicode MS" pitchFamily="34" charset="-128"/>
                <a:cs typeface="Times New Roman" pitchFamily="18" charset="0"/>
              </a:rPr>
              <a:t>Comienzo del Evangelio de Jesucristo, Hijo de Dios. </a:t>
            </a:r>
            <a:r>
              <a:rPr lang="es-ES" sz="2600" b="1" dirty="0">
                <a:latin typeface="Arial Unicode MS" pitchFamily="34" charset="-128"/>
                <a:cs typeface="Times New Roman" pitchFamily="18" charset="0"/>
              </a:rPr>
              <a:t>Como está escrito en el profeta Isaías: </a:t>
            </a:r>
            <a:r>
              <a:rPr lang="es-ES" sz="2600" b="1" dirty="0" smtClean="0">
                <a:latin typeface="Arial Unicode MS" pitchFamily="34" charset="-128"/>
                <a:cs typeface="Times New Roman" pitchFamily="18" charset="0"/>
              </a:rPr>
              <a:t>               </a:t>
            </a:r>
            <a:r>
              <a:rPr lang="es-E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cs typeface="Times New Roman" pitchFamily="18" charset="0"/>
              </a:rPr>
              <a:t>“</a:t>
            </a:r>
            <a:r>
              <a:rPr lang="es-ES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cs typeface="Times New Roman" pitchFamily="18" charset="0"/>
              </a:rPr>
              <a:t>Yo envío mi mensajero delante de ti para que te prepare el camino. </a:t>
            </a:r>
            <a:r>
              <a:rPr lang="es-ES" sz="2600" b="1" i="1" dirty="0">
                <a:latin typeface="Arial Unicode MS" pitchFamily="34" charset="-128"/>
                <a:cs typeface="Times New Roman" pitchFamily="18" charset="0"/>
              </a:rPr>
              <a:t>Una voz grita en el desierto:  “</a:t>
            </a:r>
            <a:r>
              <a:rPr lang="es-ES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cs typeface="Times New Roman" pitchFamily="18" charset="0"/>
              </a:rPr>
              <a:t>Preparen el camino del Señor, allanen sus senderos”.</a:t>
            </a:r>
          </a:p>
        </p:txBody>
      </p:sp>
    </p:spTree>
    <p:extLst>
      <p:ext uri="{BB962C8B-B14F-4D97-AF65-F5344CB8AC3E}">
        <p14:creationId xmlns:p14="http://schemas.microsoft.com/office/powerpoint/2010/main" val="76494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36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71" y="374469"/>
            <a:ext cx="8269225" cy="6008913"/>
          </a:xfrm>
          <a:prstGeom prst="rect">
            <a:avLst/>
          </a:prstGeom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140822" y="1410541"/>
            <a:ext cx="3317966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cs typeface="Times New Roman" pitchFamily="18" charset="0"/>
              </a:rPr>
              <a:t>Apareció Juan el Bautista en el desierto, predicando un bautismo de conversión para perdón de los pecados. </a:t>
            </a: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175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plain rectangle">
  <a:themeElements>
    <a:clrScheme name="plain rectangle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plain rectang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ain rectangle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rectangle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rectangle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rectangle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rectangle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rectangle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rectangle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rectangle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rectangle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rectangle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rectangle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rectangle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rectangle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rectangle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rectangle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rectangle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1048</TotalTime>
  <Words>1452</Words>
  <Application>Microsoft Office PowerPoint</Application>
  <PresentationFormat>Presentación en pantalla (4:3)</PresentationFormat>
  <Paragraphs>93</Paragraphs>
  <Slides>34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21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56" baseType="lpstr">
      <vt:lpstr>Adobe Caslon Pro Bold</vt:lpstr>
      <vt:lpstr>Agency FB</vt:lpstr>
      <vt:lpstr>Algerian</vt:lpstr>
      <vt:lpstr>AR ESSENCE</vt:lpstr>
      <vt:lpstr>Arial</vt:lpstr>
      <vt:lpstr>Arial Black</vt:lpstr>
      <vt:lpstr>Arial Narrow</vt:lpstr>
      <vt:lpstr>Arial Rounded MT Bold</vt:lpstr>
      <vt:lpstr>Arial Unicode MS</vt:lpstr>
      <vt:lpstr>Berlin Sans FB Demi</vt:lpstr>
      <vt:lpstr>Bradley Hand ITC</vt:lpstr>
      <vt:lpstr>Brush Script Std</vt:lpstr>
      <vt:lpstr>Calibri</vt:lpstr>
      <vt:lpstr>Candara</vt:lpstr>
      <vt:lpstr>Comic Sans MS</vt:lpstr>
      <vt:lpstr>Humanst521 BT</vt:lpstr>
      <vt:lpstr>Poor Richard</vt:lpstr>
      <vt:lpstr>Swis721 BlkCn BT</vt:lpstr>
      <vt:lpstr>Tekton Pro</vt:lpstr>
      <vt:lpstr>Times New Roman</vt:lpstr>
      <vt:lpstr>Wingdings</vt:lpstr>
      <vt:lpstr>plain rectangle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PILAR</dc:creator>
  <cp:lastModifiedBy>Usuario de Windows</cp:lastModifiedBy>
  <cp:revision>123</cp:revision>
  <dcterms:created xsi:type="dcterms:W3CDTF">2017-12-04T18:03:50Z</dcterms:created>
  <dcterms:modified xsi:type="dcterms:W3CDTF">2020-11-30T18:41:15Z</dcterms:modified>
</cp:coreProperties>
</file>