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99" r:id="rId2"/>
    <p:sldId id="338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35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7" r:id="rId34"/>
    <p:sldId id="330" r:id="rId35"/>
    <p:sldId id="333" r:id="rId36"/>
    <p:sldId id="33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7518"/>
    <a:srgbClr val="FEF18B"/>
    <a:srgbClr val="00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88" d="100"/>
          <a:sy n="88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9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2FD01-38FE-4868-8B55-170878AF8C73}" type="datetimeFigureOut">
              <a:rPr lang="en-US" smtClean="0"/>
              <a:t>12/21/2020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01D21-5F48-4FE9-B5C8-27A1CC58C03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74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EB01A3-A3B4-41F8-833B-5BAF595F4BD7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CFD5FE-19CD-4E32-99AB-9EE4A75A609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047836"/>
      </p:ext>
    </p:extLst>
  </p:cSld>
  <p:clrMapOvr>
    <a:masterClrMapping/>
  </p:clrMapOvr>
  <p:transition spd="slow" advClick="0" advTm="6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0E3AC-E571-4493-8189-9C037B98A783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0E61ED-E47C-47D8-8F89-8CD623FED2B1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924203"/>
      </p:ext>
    </p:extLst>
  </p:cSld>
  <p:clrMapOvr>
    <a:masterClrMapping/>
  </p:clrMapOvr>
  <p:transition spd="slow" advClick="0" advTm="6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881BD6-09AD-4764-9C49-DEC9260A2F5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DC43A6-9B70-4EC5-A2DF-75229F8B17E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4495870"/>
      </p:ext>
    </p:extLst>
  </p:cSld>
  <p:clrMapOvr>
    <a:masterClrMapping/>
  </p:clrMapOvr>
  <p:transition spd="slow" advClick="0" advTm="6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0EB233-FF27-41DF-ACDA-8741B8AD6ABB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5C5E3-BFEF-4385-B25B-69461C868F82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621878"/>
      </p:ext>
    </p:extLst>
  </p:cSld>
  <p:clrMapOvr>
    <a:masterClrMapping/>
  </p:clrMapOvr>
  <p:transition spd="slow" advClick="0" advTm="6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B28105-A4BB-446B-BE0B-84CB71523A2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7D03BFA-25FC-4584-A083-74C37A571C1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4571036"/>
      </p:ext>
    </p:extLst>
  </p:cSld>
  <p:clrMapOvr>
    <a:masterClrMapping/>
  </p:clrMapOvr>
  <p:transition spd="slow" advClick="0" advTm="6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4E5166-E4D4-4518-BFEC-312507A80256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368202-52A4-457D-B3DF-F99EFA4C146B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4556276"/>
      </p:ext>
    </p:extLst>
  </p:cSld>
  <p:clrMapOvr>
    <a:masterClrMapping/>
  </p:clrMapOvr>
  <p:transition spd="slow" advClick="0" advTm="6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F25B59-98B9-4C4D-834F-E85CBB8AD0AD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19853-6586-40B8-9F7F-967F85849EC6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8006316"/>
      </p:ext>
    </p:extLst>
  </p:cSld>
  <p:clrMapOvr>
    <a:masterClrMapping/>
  </p:clrMapOvr>
  <p:transition spd="slow" advClick="0" advTm="6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A38FE6-56B6-4CB4-997A-B5DFA1EBA950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9C3A3C-72E4-4019-B280-657D7E76A99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370478"/>
      </p:ext>
    </p:extLst>
  </p:cSld>
  <p:clrMapOvr>
    <a:masterClrMapping/>
  </p:clrMapOvr>
  <p:transition spd="slow" advClick="0" advTm="6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CD1E60-69A4-4626-BD02-18E1E7AA019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3FD2B9-87C6-497C-85EE-066BDC9D2FF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712252"/>
      </p:ext>
    </p:extLst>
  </p:cSld>
  <p:clrMapOvr>
    <a:masterClrMapping/>
  </p:clrMapOvr>
  <p:transition spd="slow" advClick="0" advTm="6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291933-CE81-414B-B582-9BD78632D52E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3F03F0-EE1E-493D-B091-CB4D584F02E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273235"/>
      </p:ext>
    </p:extLst>
  </p:cSld>
  <p:clrMapOvr>
    <a:masterClrMapping/>
  </p:clrMapOvr>
  <p:transition spd="slow" advClick="0" advTm="6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0F02A8-549F-43E3-AB6A-FC887B355F35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7BD3DE-B7FA-4FBC-9500-C3007F1D32F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577858"/>
      </p:ext>
    </p:extLst>
  </p:cSld>
  <p:clrMapOvr>
    <a:masterClrMapping/>
  </p:clrMapOvr>
  <p:transition spd="slow" advClick="0" advTm="6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F2B4DE-8935-420E-A705-8604E7A03531}" type="datetimeFigureOut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21/12/2020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66779A-7AB1-4889-B9C4-7B949FDA2BC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732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6000">
    <p:pull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18" y="248526"/>
            <a:ext cx="8508273" cy="633515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70263" y="6278881"/>
            <a:ext cx="905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Imagen portada: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6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P. Érick Félix</a:t>
            </a:r>
            <a:endParaRPr lang="es-PE" sz="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35225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urtains"/>
        <p:sndAc>
          <p:stSnd loop="1">
            <p:snd r:embed="rId2" name="10. O come all ye faithful.wav"/>
          </p:stSnd>
        </p:sndAc>
      </p:transition>
    </mc:Choice>
    <mc:Fallback>
      <p:transition spd="slow">
        <p:fade/>
        <p:sndAc>
          <p:stSnd loop="1">
            <p:snd r:embed="rId2" name="10. O come all ye faithfu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5154" y="247857"/>
            <a:ext cx="8561293" cy="6344356"/>
          </a:xfrm>
          <a:prstGeom prst="rect">
            <a:avLst/>
          </a:prstGeom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678213" y="2237231"/>
            <a:ext cx="4178234" cy="409342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Había recibido un oráculo del Espíritu Santo: 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que no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vería la muerte antes 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 ver al Mesías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del  Señor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Impulsado por el Espíritu, fue al templo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. Cuando  entraban con el niño Jesús sus padres para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cumplir con 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él lo previsto por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la 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Ley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omic Sans MS" panose="030F0702030302020204" pitchFamily="66" charset="0"/>
              </a:rPr>
              <a:t>, 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 sz="2400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21217" y="5212344"/>
            <a:ext cx="7907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05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Jesus Presented at the Temple - YouTub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38" y="261258"/>
            <a:ext cx="8524053" cy="63787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474155" y="203566"/>
            <a:ext cx="3248297" cy="649408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Simeón lo tomó en  brazos y bendijo a Dios diciendo:  ”Ahora, Señor, según tu promesa, puedes dejar a tu siervo irse en paz.</a:t>
            </a:r>
            <a:r>
              <a:rPr lang="es-ES" altLang="es-PE" sz="2600" baseline="300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altLang="es-PE" sz="26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Porque mis ojos han visto a tu Salvador, </a:t>
            </a:r>
            <a:r>
              <a:rPr lang="es-PE" altLang="es-PE" sz="2600" dirty="0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quien has presentado  ante todos los pueblos: Luz para alumbrar a  las naciones  y gloria de tu pueblo </a:t>
            </a:r>
            <a:r>
              <a:rPr lang="es-PE" altLang="es-PE" sz="2600" dirty="0" err="1">
                <a:solidFill>
                  <a:schemeClr val="bg1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Israe</a:t>
            </a:r>
            <a:endParaRPr lang="es-ES" altLang="es-PE" sz="2600" dirty="0">
              <a:solidFill>
                <a:schemeClr val="bg1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4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l niño Jesús es presentado en el templo - Presentación del niño Jesús en  el templo - Lucas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55" y="204995"/>
            <a:ext cx="8547108" cy="63649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26719" y="178868"/>
            <a:ext cx="8540509" cy="124649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Su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padre y su madre estaban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admirados por lo que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decía del niño. Simeón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los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bendijo, diciendo a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María,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su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madre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</a:t>
            </a:r>
            <a:endParaRPr lang="es-ES" altLang="es-PE" sz="2500" dirty="0">
              <a:solidFill>
                <a:schemeClr val="bg1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8190" y="2935131"/>
            <a:ext cx="4034176" cy="355481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“Mira, este niño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                está puesto para que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muchos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en Israel caigan  y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levanten; será como una bandera discutida: así quedará clara la actitud de muchos corazones.                    Y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ti, una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espada te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traspasará </a:t>
            </a:r>
            <a:r>
              <a:rPr lang="es-ES" altLang="es-PE" sz="2500" dirty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el </a:t>
            </a:r>
            <a:r>
              <a:rPr lang="es-ES" altLang="es-PE" sz="2500" dirty="0" smtClean="0">
                <a:solidFill>
                  <a:schemeClr val="bg1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alma”.</a:t>
            </a:r>
            <a:endParaRPr lang="es-ES" altLang="es-PE" sz="2500" dirty="0">
              <a:solidFill>
                <a:schemeClr val="bg1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6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" y="238327"/>
            <a:ext cx="8577072" cy="638134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283464" y="139334"/>
            <a:ext cx="8552545" cy="6370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Había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también una profetisa, Ana, hija de </a:t>
            </a:r>
            <a:r>
              <a:rPr lang="es-ES" altLang="es-PE" sz="2400" b="1" i="1" dirty="0" err="1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Fanuel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de la tribu de </a:t>
            </a:r>
            <a:r>
              <a:rPr lang="es-ES" altLang="es-PE" sz="2400" b="1" i="1" dirty="0" err="1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Aser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Era una mujer muy anciana;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 smtClean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b="1" i="1" dirty="0">
              <a:ln>
                <a:solidFill>
                  <a:srgbClr val="000000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 jovencita había vivido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siete años,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casada, y  luego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viuda hasta los ochenta y cuatro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años; no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 apartaba del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templo día y noche, sirviendo a Dios con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ayunos y oraciones.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Acercándose en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aquel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momento, daba gracias a Dios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hablaba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del niño a todos los que </a:t>
            </a:r>
            <a:r>
              <a:rPr lang="es-ES" altLang="es-PE" sz="2400" b="1" i="1" dirty="0" smtClean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aguardaban la </a:t>
            </a:r>
            <a:r>
              <a:rPr lang="es-ES" altLang="es-PE" sz="2400" b="1" i="1" dirty="0">
                <a:ln>
                  <a:solidFill>
                    <a:srgbClr val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liberación de Jerusalén. </a:t>
            </a:r>
          </a:p>
        </p:txBody>
      </p:sp>
    </p:spTree>
    <p:extLst>
      <p:ext uri="{BB962C8B-B14F-4D97-AF65-F5344CB8AC3E}">
        <p14:creationId xmlns:p14="http://schemas.microsoft.com/office/powerpoint/2010/main" val="326012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22" y="219014"/>
            <a:ext cx="8574387" cy="6530127"/>
          </a:xfrm>
          <a:prstGeom prst="rect">
            <a:avLst/>
          </a:prstGeom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387852" y="219014"/>
            <a:ext cx="7276564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Y cuando </a:t>
            </a:r>
            <a:r>
              <a:rPr lang="es-ES" altLang="es-PE" sz="2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cumplieron </a:t>
            </a:r>
            <a:r>
              <a:rPr lang="es-ES" altLang="es-PE" sz="2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todo lo que prescribía </a:t>
            </a:r>
            <a:r>
              <a:rPr lang="es-ES" altLang="es-PE" sz="2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la </a:t>
            </a:r>
            <a:r>
              <a:rPr lang="es-ES" altLang="es-PE" sz="2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Ley del Señor, se volvieron a </a:t>
            </a:r>
            <a:r>
              <a:rPr lang="es-ES" altLang="es-PE" sz="2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Galilea, a su ciudad de Nazaret. </a:t>
            </a:r>
            <a:endParaRPr lang="es-ES" altLang="es-PE" sz="2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8900" dist="114300" dir="2400000" sx="99000" sy="990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4658" y="5570430"/>
            <a:ext cx="875211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El niño iba  creciendo  y robusteciéndose, y se llenaba </a:t>
            </a:r>
            <a:r>
              <a:rPr lang="es-ES" altLang="es-PE" sz="2600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de sabiduría, </a:t>
            </a:r>
            <a:r>
              <a:rPr lang="es-ES" altLang="es-PE" sz="2600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8900" dist="114300" dir="2400000" sx="99000" sy="990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y la gracia de Dios lo acompañaba.   </a:t>
            </a:r>
            <a:endParaRPr lang="es-ES" altLang="es-PE" sz="2600" dirty="0"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8900" dist="114300" dir="2400000" sx="99000" sy="990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24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84" y="146304"/>
            <a:ext cx="8790432" cy="65653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7596" name="WordArt 12"/>
          <p:cNvSpPr>
            <a:spLocks noChangeArrowheads="1" noChangeShapeType="1" noTextEdit="1"/>
          </p:cNvSpPr>
          <p:nvPr/>
        </p:nvSpPr>
        <p:spPr bwMode="auto">
          <a:xfrm>
            <a:off x="736451" y="5437193"/>
            <a:ext cx="7489825" cy="92006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Inverted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¿Por qué razón van María y José a Jerusalén?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636832" y="738718"/>
            <a:ext cx="58528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Preguntas para la lectura:</a:t>
            </a:r>
            <a:endParaRPr lang="es-PE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30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157" y="236438"/>
            <a:ext cx="8539626" cy="6373368"/>
          </a:xfrm>
          <a:prstGeom prst="rect">
            <a:avLst/>
          </a:prstGeom>
        </p:spPr>
      </p:pic>
      <p:sp>
        <p:nvSpPr>
          <p:cNvPr id="67597" name="WordArt 13"/>
          <p:cNvSpPr>
            <a:spLocks noChangeArrowheads="1" noChangeShapeType="1" noTextEdit="1"/>
          </p:cNvSpPr>
          <p:nvPr/>
        </p:nvSpPr>
        <p:spPr bwMode="auto">
          <a:xfrm>
            <a:off x="4197531" y="1281876"/>
            <a:ext cx="4180114" cy="1644203"/>
          </a:xfrm>
          <a:prstGeom prst="rect">
            <a:avLst/>
          </a:prstGeom>
          <a:noFill/>
          <a:extLst/>
        </p:spPr>
        <p:txBody>
          <a:bodyPr wrap="none" fromWordArt="1">
            <a:prstTxWarp prst="textWave2">
              <a:avLst/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¿Qué rasgos </a:t>
            </a:r>
            <a:endParaRPr lang="es-PE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caracterizan </a:t>
            </a:r>
            <a:endParaRPr lang="es-PE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a </a:t>
            </a:r>
            <a:r>
              <a:rPr lang="es-PE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Simeón y Ana?</a:t>
            </a:r>
          </a:p>
        </p:txBody>
      </p:sp>
    </p:spTree>
    <p:extLst>
      <p:ext uri="{BB962C8B-B14F-4D97-AF65-F5344CB8AC3E}">
        <p14:creationId xmlns:p14="http://schemas.microsoft.com/office/powerpoint/2010/main" val="395321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7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48" y="262128"/>
            <a:ext cx="8569235" cy="6382512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83230" y="633358"/>
            <a:ext cx="31173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es-ES_tradnl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¿</a:t>
            </a:r>
            <a:r>
              <a:rPr lang="es-ES_tradnl" sz="36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Qué gestos </a:t>
            </a:r>
            <a:r>
              <a:rPr lang="es-ES_tradnl" sz="36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proféticos realizan?</a:t>
            </a:r>
            <a:endParaRPr lang="es-PE" sz="4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29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75" y="297199"/>
            <a:ext cx="8516547" cy="6338732"/>
          </a:xfrm>
          <a:prstGeom prst="rect">
            <a:avLst/>
          </a:prstGeom>
        </p:spPr>
      </p:pic>
      <p:sp>
        <p:nvSpPr>
          <p:cNvPr id="67599" name="WordArt 15"/>
          <p:cNvSpPr>
            <a:spLocks noChangeArrowheads="1" noChangeShapeType="1" noTextEdit="1"/>
          </p:cNvSpPr>
          <p:nvPr/>
        </p:nvSpPr>
        <p:spPr bwMode="auto">
          <a:xfrm>
            <a:off x="943721" y="5365588"/>
            <a:ext cx="7082819" cy="111154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285750" indent="-28575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es-PE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¿Cuál es la causa de alegría y la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alabanza de estos dos </a:t>
            </a:r>
            <a:r>
              <a:rPr lang="es-PE" sz="20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99"/>
                </a:solidFill>
                <a:latin typeface="Arial Black" panose="020B0A04020102020204" pitchFamily="34" charset="0"/>
              </a:rPr>
              <a:t>personajes ?</a:t>
            </a:r>
            <a:endParaRPr lang="es-PE" sz="20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8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75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ÀTIMA Y EL SANTO ROSARIO: MEDITACIÓN: PROFECÍA DE SIMEON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38" y="236537"/>
            <a:ext cx="8509454" cy="63906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700836" y="330579"/>
            <a:ext cx="7572308" cy="10540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hevron">
              <a:avLst/>
            </a:prstTxWarp>
          </a:bodyPr>
          <a:lstStyle/>
          <a:p>
            <a:pPr algn="ctr"/>
            <a:r>
              <a:rPr lang="es-PE" sz="3600" b="1" kern="10" dirty="0">
                <a:solidFill>
                  <a:schemeClr val="bg1"/>
                </a:solidFill>
                <a:latin typeface="Algerian" pitchFamily="82" charset="0"/>
              </a:rPr>
              <a:t>¿Qué futuro </a:t>
            </a:r>
            <a:r>
              <a:rPr lang="es-PE" sz="3600" b="1" kern="10" dirty="0" smtClean="0">
                <a:solidFill>
                  <a:schemeClr val="bg1"/>
                </a:solidFill>
                <a:latin typeface="Algerian" pitchFamily="82" charset="0"/>
              </a:rPr>
              <a:t>anuncia Simeón al </a:t>
            </a:r>
            <a:r>
              <a:rPr lang="es-PE" sz="3600" b="1" kern="10" dirty="0">
                <a:solidFill>
                  <a:schemeClr val="bg1"/>
                </a:solidFill>
                <a:latin typeface="Algerian" pitchFamily="82" charset="0"/>
              </a:rPr>
              <a:t>niño?</a:t>
            </a:r>
          </a:p>
        </p:txBody>
      </p:sp>
    </p:spTree>
    <p:extLst>
      <p:ext uri="{BB962C8B-B14F-4D97-AF65-F5344CB8AC3E}">
        <p14:creationId xmlns:p14="http://schemas.microsoft.com/office/powerpoint/2010/main" val="267366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arroquia Bajadilla (Algeciras): LA SAGRADA FAMILIA DE NAZARET: JESÚS,  MARÍA Y JOSÉ. | Sagrada familia de nazaret, Sagrada familia, Familia de  jes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87" y="306018"/>
            <a:ext cx="8598778" cy="63962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6119664" y="306018"/>
            <a:ext cx="30243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400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Lucas 2, 22-40.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676503" y="6257891"/>
            <a:ext cx="40330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99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27 </a:t>
            </a:r>
            <a:r>
              <a:rPr lang="es-ES" altLang="es-PE" b="1" dirty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diciembre </a:t>
            </a:r>
            <a:r>
              <a:rPr lang="es-ES" altLang="es-PE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Comic Sans MS" panose="030F0702030302020204" pitchFamily="66" charset="0"/>
              </a:rPr>
              <a:t>2020</a:t>
            </a:r>
            <a:endParaRPr lang="es-ES" altLang="es-PE" b="1" dirty="0">
              <a:solidFill>
                <a:srgbClr val="FFFF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WordArt 20" descr="go1182"/>
          <p:cNvSpPr>
            <a:spLocks noChangeArrowheads="1" noChangeShapeType="1" noTextEdit="1"/>
          </p:cNvSpPr>
          <p:nvPr/>
        </p:nvSpPr>
        <p:spPr bwMode="auto">
          <a:xfrm>
            <a:off x="4190790" y="4482348"/>
            <a:ext cx="5004470" cy="1504957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s-PE" sz="40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/>
              </a:rPr>
              <a:t>Dios se da    </a:t>
            </a:r>
          </a:p>
          <a:p>
            <a:pPr algn="ctr"/>
            <a:r>
              <a:rPr lang="es-PE" sz="4000" b="1" kern="1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/>
              </a:rPr>
              <a:t>a los Niños</a:t>
            </a:r>
            <a:endParaRPr lang="es-PE" sz="40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/>
            </a:endParaRPr>
          </a:p>
        </p:txBody>
      </p:sp>
      <p:grpSp>
        <p:nvGrpSpPr>
          <p:cNvPr id="7" name="Group 209"/>
          <p:cNvGrpSpPr>
            <a:grpSpLocks/>
          </p:cNvGrpSpPr>
          <p:nvPr/>
        </p:nvGrpSpPr>
        <p:grpSpPr bwMode="auto">
          <a:xfrm>
            <a:off x="360598" y="288226"/>
            <a:ext cx="4437825" cy="654050"/>
            <a:chOff x="1171" y="65"/>
            <a:chExt cx="6710" cy="1030"/>
          </a:xfrm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1171" y="370"/>
              <a:ext cx="6710" cy="703"/>
            </a:xfrm>
            <a:prstGeom prst="rect">
              <a:avLst/>
            </a:prstGeom>
            <a:solidFill>
              <a:srgbClr val="FFC000"/>
            </a:solidFill>
            <a:ln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/>
            </a:p>
          </p:txBody>
        </p:sp>
        <p:sp>
          <p:nvSpPr>
            <p:cNvPr id="9" name="Text Box 29"/>
            <p:cNvSpPr txBox="1">
              <a:spLocks noChangeArrowheads="1"/>
            </p:cNvSpPr>
            <p:nvPr/>
          </p:nvSpPr>
          <p:spPr bwMode="auto">
            <a:xfrm>
              <a:off x="2218" y="116"/>
              <a:ext cx="5097" cy="7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>
                <a:spcAft>
                  <a:spcPts val="0"/>
                </a:spcAft>
              </a:pPr>
              <a:r>
                <a:rPr lang="es-ES_tradnl" sz="1100" b="1" dirty="0">
                  <a:solidFill>
                    <a:srgbClr val="C00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–SAGRADA FAMILIA- “B”</a:t>
              </a:r>
              <a:endParaRPr 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indent="19050" algn="r">
                <a:spcAft>
                  <a:spcPts val="0"/>
                </a:spcAft>
              </a:pPr>
              <a:r>
                <a:rPr lang="es-ES_tradnl" sz="1000" b="1" dirty="0">
                  <a:solidFill>
                    <a:srgbClr val="C00000"/>
                  </a:solidFill>
                  <a:effectLst/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DIOS SE DA A LOS NIÑOS </a:t>
              </a:r>
              <a:endParaRPr lang="en-US" sz="12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pic>
          <p:nvPicPr>
            <p:cNvPr id="10" name="Picture 208" descr="XMS-1055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" y="65"/>
              <a:ext cx="837" cy="10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19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00"/>
                            </p:stCondLst>
                            <p:childTnLst>
                              <p:par>
                                <p:cTn id="1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LA PRESENTACION DE JESUS EN EL TEMPLO - YouTub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30925" y="274514"/>
            <a:ext cx="8472627" cy="63352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330924" y="1539510"/>
            <a:ext cx="3927567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2600" b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Motivación: </a:t>
            </a:r>
            <a:r>
              <a:rPr 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María y José no lo tuvieron todo claro desde el principio. </a:t>
            </a:r>
            <a:endParaRPr lang="es-ES" sz="26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5" y="274514"/>
            <a:ext cx="8472627" cy="1031772"/>
          </a:xfrm>
          <a:prstGeom prst="rect">
            <a:avLst/>
          </a:prstGeom>
        </p:spPr>
      </p:pic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15034" y="499552"/>
            <a:ext cx="8188518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MEDITATIO </a:t>
            </a:r>
            <a:r>
              <a:rPr lang="es-PE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 dice el texto? </a:t>
            </a:r>
            <a:endParaRPr lang="es-P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718560" y="3917260"/>
            <a:ext cx="5212529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PE" sz="26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Fueron </a:t>
            </a:r>
            <a:r>
              <a:rPr 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creciendo en la fe y dejándose ayudar por las personas que Dios ponía en su camino, como Simeón y </a:t>
            </a:r>
            <a:r>
              <a:rPr lang="es-PE" sz="26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Ana. Así </a:t>
            </a:r>
            <a:r>
              <a:rPr 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fueron configurando una familia abierta a </a:t>
            </a:r>
            <a:r>
              <a:rPr lang="es-PE" sz="26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la </a:t>
            </a:r>
            <a:r>
              <a:rPr 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andara" panose="020E0502030303020204" pitchFamily="34" charset="0"/>
              </a:rPr>
              <a:t>voluntad de Dios. </a:t>
            </a:r>
            <a:endParaRPr lang="es-ES" sz="26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Candara" panose="020E0502030303020204" pitchFamily="34" charset="0"/>
            </a:endParaRPr>
          </a:p>
        </p:txBody>
      </p:sp>
      <p:pic>
        <p:nvPicPr>
          <p:cNvPr id="9218" name="Picture 2" descr="Wreath Navidad - Adornos PNG – Stunning free transparent png clipart images  free downloa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480464"/>
            <a:ext cx="954638" cy="7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09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1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29" y="273884"/>
            <a:ext cx="8543980" cy="6370755"/>
          </a:xfrm>
          <a:prstGeom prst="rect">
            <a:avLst/>
          </a:prstGeom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774620" y="1620156"/>
            <a:ext cx="3370662" cy="290261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es-ES_tradnl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¿Espero en mi vida al Salvador</a:t>
            </a:r>
            <a:r>
              <a:rPr lang="es-ES_tradnl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  <a:p>
            <a:pPr algn="ctr"/>
            <a:r>
              <a:rPr lang="es-ES_tradnl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¿Cómo? </a:t>
            </a:r>
            <a:r>
              <a:rPr lang="es-ES_tradnl" sz="36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¿Dónde?</a:t>
            </a:r>
            <a:endParaRPr lang="es-ES_tradnl" sz="36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677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75" y="266918"/>
            <a:ext cx="8539624" cy="636901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156753" y="5204284"/>
            <a:ext cx="8682445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es-ES_tradnl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¿Lo acojo con los brazos abiertos </a:t>
            </a:r>
            <a:r>
              <a:rPr lang="es-ES_tradnl" sz="36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como Simeón y </a:t>
            </a:r>
            <a:r>
              <a:rPr lang="es-ES_tradnl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Ana?</a:t>
            </a:r>
          </a:p>
        </p:txBody>
      </p:sp>
    </p:spTree>
    <p:extLst>
      <p:ext uri="{BB962C8B-B14F-4D97-AF65-F5344CB8AC3E}">
        <p14:creationId xmlns:p14="http://schemas.microsoft.com/office/powerpoint/2010/main" val="416181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1" y="261256"/>
            <a:ext cx="8543446" cy="638338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70664" name="Text Box 8"/>
          <p:cNvSpPr txBox="1">
            <a:spLocks noChangeArrowheads="1"/>
          </p:cNvSpPr>
          <p:nvPr/>
        </p:nvSpPr>
        <p:spPr bwMode="auto">
          <a:xfrm>
            <a:off x="831682" y="193698"/>
            <a:ext cx="7223747" cy="107721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¿Hasta qué punto la familia de Nazaret </a:t>
            </a:r>
            <a:r>
              <a:rPr lang="es-ES_tradnl" altLang="es-PE" sz="3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   es modelo de fe</a:t>
            </a:r>
            <a:endParaRPr lang="es-ES_tradnl" altLang="es-PE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60276" y="5854804"/>
            <a:ext cx="7352204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PE" sz="3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para </a:t>
            </a:r>
            <a:r>
              <a:rPr lang="es-ES_tradnl" alt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 familia, </a:t>
            </a:r>
            <a:r>
              <a:rPr lang="es-ES_tradnl" altLang="es-PE" sz="3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para </a:t>
            </a:r>
            <a:r>
              <a:rPr lang="es-ES_tradnl" alt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mi comunidad?</a:t>
            </a:r>
          </a:p>
        </p:txBody>
      </p:sp>
    </p:spTree>
    <p:extLst>
      <p:ext uri="{BB962C8B-B14F-4D97-AF65-F5344CB8AC3E}">
        <p14:creationId xmlns:p14="http://schemas.microsoft.com/office/powerpoint/2010/main" val="25440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4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9" y="261013"/>
            <a:ext cx="8583169" cy="6392336"/>
          </a:xfrm>
          <a:prstGeom prst="rect">
            <a:avLst/>
          </a:prstGeom>
        </p:spPr>
      </p:pic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146784" y="5144492"/>
            <a:ext cx="7039274" cy="132343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prstTxWarp prst="textChevronInverted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PE" sz="40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¿</a:t>
            </a:r>
            <a:r>
              <a:rPr lang="es-ES_tradnl" altLang="es-PE" sz="40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qué pasos concretos me invita a dar en mi vida familiar?</a:t>
            </a:r>
          </a:p>
        </p:txBody>
      </p:sp>
      <p:sp>
        <p:nvSpPr>
          <p:cNvPr id="71691" name="Text Box 11"/>
          <p:cNvSpPr txBox="1">
            <a:spLocks noChangeArrowheads="1"/>
          </p:cNvSpPr>
          <p:nvPr/>
        </p:nvSpPr>
        <p:spPr bwMode="auto">
          <a:xfrm>
            <a:off x="2077608" y="483040"/>
            <a:ext cx="4948030" cy="175432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571500" indent="-5715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El ejemplo de la </a:t>
            </a:r>
            <a:endParaRPr lang="es-ES_tradnl" altLang="es-PE" sz="36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Sagrada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PE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Familia</a:t>
            </a:r>
            <a:r>
              <a:rPr lang="es-ES_tradnl" altLang="es-PE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          </a:t>
            </a:r>
          </a:p>
        </p:txBody>
      </p:sp>
    </p:spTree>
    <p:extLst>
      <p:ext uri="{BB962C8B-B14F-4D97-AF65-F5344CB8AC3E}">
        <p14:creationId xmlns:p14="http://schemas.microsoft.com/office/powerpoint/2010/main" val="132342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16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91" y="276268"/>
            <a:ext cx="8555300" cy="6368371"/>
          </a:xfrm>
          <a:prstGeom prst="rect">
            <a:avLst/>
          </a:prstGeom>
        </p:spPr>
      </p:pic>
      <p:sp>
        <p:nvSpPr>
          <p:cNvPr id="72720" name="Text Box 16"/>
          <p:cNvSpPr txBox="1">
            <a:spLocks noChangeArrowheads="1"/>
          </p:cNvSpPr>
          <p:nvPr/>
        </p:nvSpPr>
        <p:spPr bwMode="auto">
          <a:xfrm>
            <a:off x="370232" y="250142"/>
            <a:ext cx="8277379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altLang="es-PE" sz="3200" b="1" dirty="0">
                <a:solidFill>
                  <a:srgbClr val="FFFF99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latin typeface="Berlin Sans FB Demi" panose="020E0802020502020306" pitchFamily="34" charset="0"/>
                <a:cs typeface="Calibri" panose="020F0502020204030204" pitchFamily="34" charset="0"/>
              </a:rPr>
              <a:t>¿Cómo podemos ayudarnos para formar una familia abierta y comprometida en la construcción de una sociedad mejor?</a:t>
            </a:r>
            <a:endParaRPr lang="es-ES" altLang="es-PE" sz="3200" b="1" dirty="0">
              <a:solidFill>
                <a:srgbClr val="FFFF99"/>
              </a:solidFill>
              <a:effectLst>
                <a:outerShdw blurRad="50800" dist="63500" algn="l" rotWithShape="0">
                  <a:prstClr val="black"/>
                </a:outerShdw>
              </a:effectLst>
              <a:latin typeface="Berlin Sans FB Demi" panose="020E0802020502020306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9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i.pinimg.com/564x/27/b8/79/27b8796ab907d2b52fadb4772556827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1257" y="1158239"/>
            <a:ext cx="8560525" cy="546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8" name="Text Box 12"/>
          <p:cNvSpPr txBox="1">
            <a:spLocks noChangeArrowheads="1"/>
          </p:cNvSpPr>
          <p:nvPr/>
        </p:nvSpPr>
        <p:spPr bwMode="auto">
          <a:xfrm>
            <a:off x="252547" y="4539043"/>
            <a:ext cx="857794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_tradnl" altLang="es-PE" sz="2400" b="1" u="sng" dirty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Motivación</a:t>
            </a:r>
            <a:r>
              <a:rPr lang="es-ES_tradnl" altLang="es-PE" sz="2400" b="1" dirty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: </a:t>
            </a:r>
            <a:r>
              <a:rPr lang="es-ES" altLang="es-PE" sz="2400" b="1" dirty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Mirando a la Familia de Nazaret habremos recordado a las familias que no pueden estar juntas por peleas, problemas de trabajo, migración</a:t>
            </a:r>
            <a:r>
              <a:rPr lang="es-ES" altLang="es-PE" sz="2400" b="1" dirty="0" smtClean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… También </a:t>
            </a:r>
            <a:r>
              <a:rPr lang="es-ES" altLang="es-PE" sz="2400" b="1" dirty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habremos recordado los valores familiares que luchan por sobrevivir en nuestra sociedad. Agradezcamos y alabemos a Dios por nuestras familias, pidamos fuer</a:t>
            </a:r>
            <a:r>
              <a:rPr lang="es-ES_tradnl" altLang="es-PE" sz="2400" b="1" dirty="0">
                <a:solidFill>
                  <a:schemeClr val="bg1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zas para el compromiso</a:t>
            </a:r>
            <a:endParaRPr lang="es-ES" altLang="es-PE" sz="2400" b="1" dirty="0">
              <a:solidFill>
                <a:schemeClr val="bg1"/>
              </a:solidFill>
              <a:effectLst>
                <a:outerShdw blurRad="76200" dist="63500" dir="18900000" algn="bl" rotWithShape="0">
                  <a:srgbClr val="000000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5523028" y="3530226"/>
            <a:ext cx="35096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_tradnl" altLang="es-PE" sz="2400" dirty="0" smtClean="0">
                <a:solidFill>
                  <a:srgbClr val="FFFF99"/>
                </a:solidFill>
                <a:effectLst>
                  <a:outerShdw blurRad="76200" dist="63500" dir="18900000" algn="bl" rotWithShape="0">
                    <a:srgbClr val="000000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s-ES" altLang="es-PE" sz="2400" dirty="0">
              <a:solidFill>
                <a:srgbClr val="FFFF99"/>
              </a:solidFill>
              <a:effectLst>
                <a:outerShdw blurRad="76200" dist="63500" dir="18900000" algn="bl" rotWithShape="0">
                  <a:srgbClr val="000000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7" y="237691"/>
            <a:ext cx="8560525" cy="90313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AutoShape 3"/>
          <p:cNvSpPr>
            <a:spLocks noChangeArrowheads="1"/>
          </p:cNvSpPr>
          <p:nvPr/>
        </p:nvSpPr>
        <p:spPr bwMode="auto">
          <a:xfrm>
            <a:off x="400595" y="463042"/>
            <a:ext cx="8421187" cy="666311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ORATIO</a:t>
            </a:r>
            <a:r>
              <a:rPr lang="es-PE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¿</a:t>
            </a:r>
            <a:r>
              <a:rPr lang="es-PE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le digo al Señor motivado por su Palabra?</a:t>
            </a:r>
            <a:endParaRPr lang="es-PE" sz="2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686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11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5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8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Elementos de fondo de navidad, Navidad, fondo, bolita png | Klipartz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5" y="296091"/>
            <a:ext cx="8477250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035" y="235131"/>
            <a:ext cx="8591550" cy="6357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31185" y="551517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PE" sz="20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•	En el espíritu de acción de gracias y de contemplación de la vida familiar de tantos padres y madres de familia que siguen el ejemplo de José y de María, hacemos nuestro el salmo </a:t>
            </a:r>
            <a:r>
              <a:rPr lang="es-PE" sz="20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127 </a:t>
            </a:r>
            <a:r>
              <a:rPr lang="es-PE" sz="20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Dichoso los </a:t>
            </a:r>
            <a:r>
              <a:rPr lang="es-PE" sz="24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anose="02020603050405020304" pitchFamily="18" charset="0"/>
              </a:rPr>
              <a:t>que temen al Señor</a:t>
            </a:r>
            <a:endParaRPr lang="es-PE" sz="2400" b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2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44" y="234653"/>
            <a:ext cx="8529816" cy="63945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592551" y="5121834"/>
            <a:ext cx="4032068" cy="1384995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800" b="1" i="1" dirty="0" smtClean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Dichosos los que temen </a:t>
            </a:r>
            <a:r>
              <a:rPr lang="es-ES_tradnl" altLang="es-PE" sz="2800" b="1" i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al </a:t>
            </a:r>
            <a:r>
              <a:rPr lang="es-ES_tradnl" altLang="es-PE" sz="2800" b="1" i="1" dirty="0" smtClean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Señor                               y siguen sus </a:t>
            </a:r>
            <a:r>
              <a:rPr lang="es-ES_tradnl" altLang="es-PE" sz="2800" b="1" i="1" dirty="0">
                <a:solidFill>
                  <a:srgbClr val="FFFF99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caminos.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410765" y="3690673"/>
            <a:ext cx="8278973" cy="143116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31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altLang="es-PE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Dichoso el que </a:t>
            </a:r>
            <a:r>
              <a:rPr lang="es-ES" altLang="es-PE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teme </a:t>
            </a:r>
            <a:r>
              <a:rPr lang="es-ES" altLang="es-PE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al Señor y sigue sus caminos</a:t>
            </a:r>
            <a:r>
              <a:rPr lang="es-ES" altLang="es-PE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 Comerás </a:t>
            </a:r>
            <a:r>
              <a:rPr lang="es-ES" altLang="es-PE" sz="28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del </a:t>
            </a:r>
            <a:r>
              <a:rPr lang="es-ES" altLang="es-PE" sz="28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fruto de su trabajo, serás dichoso, te irá bien.  </a:t>
            </a:r>
            <a:endParaRPr lang="es-ES_tradnl" altLang="es-PE" sz="2800" b="1" i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18533" y="657654"/>
            <a:ext cx="14760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altLang="es-PE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Salmo 127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4257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60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0" grpId="0" build="p"/>
      <p:bldP spid="8602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tholic.net - Orar en Fami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327" y="243839"/>
            <a:ext cx="8544290" cy="640198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112256" y="5318662"/>
            <a:ext cx="6622326" cy="107721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Dichosos los que temen al Señor</a:t>
            </a:r>
            <a:br>
              <a:rPr lang="es-ES_tradnl" altLang="es-PE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</a:br>
            <a:r>
              <a:rPr lang="es-ES_tradnl" altLang="es-PE" sz="32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siguen sus caminos.</a:t>
            </a:r>
            <a:endParaRPr lang="es-ES_tradnl" altLang="es-PE" sz="32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640025" y="243840"/>
            <a:ext cx="7862769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es-ES" altLang="es-PE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Tu </a:t>
            </a:r>
            <a:r>
              <a:rPr lang="es-ES" altLang="es-PE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mujer, como parra fecunda, en medio </a:t>
            </a:r>
            <a:r>
              <a:rPr lang="es-ES" altLang="es-PE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de tu casa</a:t>
            </a:r>
            <a:r>
              <a:rPr lang="es-ES" altLang="es-PE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; tus </a:t>
            </a:r>
            <a:r>
              <a:rPr lang="es-ES" altLang="es-PE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hijos, como brotes de </a:t>
            </a:r>
            <a:r>
              <a:rPr lang="es-ES" altLang="es-PE" sz="28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olivo, alrededor de tu mesa</a:t>
            </a:r>
            <a:r>
              <a:rPr lang="es-ES" altLang="es-PE" sz="28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50800" dist="38100" dir="18900000" algn="bl" rotWithShape="0">
                    <a:prstClr val="black"/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es-ES_tradnl" altLang="es-PE" sz="28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63500">
                  <a:srgbClr val="C00000">
                    <a:alpha val="40000"/>
                  </a:srgbClr>
                </a:glow>
                <a:outerShdw blurRad="50800" dist="38100" dir="18900000" algn="bl" rotWithShape="0">
                  <a:prstClr val="black"/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95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348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  <p:bldP spid="870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215972"/>
            <a:ext cx="8543109" cy="6393833"/>
          </a:xfrm>
          <a:prstGeom prst="rect">
            <a:avLst/>
          </a:prstGeom>
        </p:spPr>
      </p:pic>
      <p:sp>
        <p:nvSpPr>
          <p:cNvPr id="2" name="2 Marcador de contenido"/>
          <p:cNvSpPr txBox="1">
            <a:spLocks/>
          </p:cNvSpPr>
          <p:nvPr/>
        </p:nvSpPr>
        <p:spPr>
          <a:xfrm>
            <a:off x="458506" y="205957"/>
            <a:ext cx="8503923" cy="7084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base">
              <a:spcBef>
                <a:spcPct val="0"/>
              </a:spcBef>
            </a:pPr>
            <a:r>
              <a:rPr lang="es-ES_tradnl" sz="20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 </a:t>
            </a:r>
            <a:r>
              <a:rPr lang="es-ES_tradnl" sz="2000" b="1" dirty="0" smtClean="0">
                <a:solidFill>
                  <a:srgbClr val="FFFF00"/>
                </a:solidFill>
                <a:latin typeface="Arial Narrow" panose="020B0606020202030204" pitchFamily="34" charset="0"/>
                <a:cs typeface="Tahoma" panose="020B0604030504040204" pitchFamily="34" charset="0"/>
              </a:rPr>
              <a:t>A</a:t>
            </a:r>
            <a:r>
              <a:rPr lang="es-ES_tradnl" sz="2000" b="1" dirty="0" smtClean="0"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mbientación: </a:t>
            </a:r>
            <a:r>
              <a:rPr lang="es-PE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D4D4D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Cuadro </a:t>
            </a:r>
            <a:r>
              <a:rPr lang="es-PE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D4D4D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de la Sagrada Familia; imágenes del nacimiento y al centro un cirio </a:t>
            </a:r>
            <a:r>
              <a:rPr lang="es-PE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4D4D4D">
                    <a:lumMod val="20000"/>
                    <a:lumOff val="80000"/>
                  </a:srgbClr>
                </a:solidFill>
                <a:effectLst>
                  <a:outerShdw blurRad="50800" dist="63500" dir="18900000" algn="bl" rotWithShape="0">
                    <a:prstClr val="black"/>
                  </a:outerShdw>
                </a:effectLst>
              </a:rPr>
              <a:t>adornado.    </a:t>
            </a:r>
            <a:r>
              <a:rPr lang="es-ES_tradnl" b="1" dirty="0" smtClean="0"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Cantos </a:t>
            </a:r>
            <a:r>
              <a:rPr lang="es-ES_tradnl" b="1" dirty="0">
                <a:solidFill>
                  <a:srgbClr val="FFFF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sugeridos</a:t>
            </a:r>
            <a:r>
              <a:rPr lang="es-ES_tradnl" b="1" dirty="0">
                <a:solidFill>
                  <a:srgbClr val="FFC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: </a:t>
            </a:r>
            <a:r>
              <a:rPr lang="es-ES_tradnl" dirty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Vamos pastores vamos; Noche de </a:t>
            </a:r>
            <a:r>
              <a:rPr lang="es-ES_tradnl" dirty="0" smtClean="0">
                <a:latin typeface="Arial Narrow" panose="020B060602020203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paz.</a:t>
            </a:r>
            <a:endParaRPr lang="es-ES_tradnl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4D4D4D">
                  <a:lumMod val="20000"/>
                  <a:lumOff val="80000"/>
                </a:srgbClr>
              </a:solidFill>
              <a:effectLst>
                <a:outerShdw blurRad="50800" dist="63500" dir="18900000" algn="bl" rotWithShape="0">
                  <a:prstClr val="black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58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orando - Medjugorje - Virgen de Medjugorj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13" y="255494"/>
            <a:ext cx="8526870" cy="63630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Rectangle 3"/>
          <p:cNvSpPr>
            <a:spLocks noChangeArrowheads="1"/>
          </p:cNvSpPr>
          <p:nvPr/>
        </p:nvSpPr>
        <p:spPr bwMode="auto">
          <a:xfrm>
            <a:off x="582299" y="3563032"/>
            <a:ext cx="4275498" cy="23083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3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Dichosos los que temen al Señor y siguen sus caminos.</a:t>
            </a:r>
            <a:endParaRPr lang="es-ES_tradnl" altLang="es-PE" sz="3600" b="1" i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4570411" y="1629199"/>
            <a:ext cx="3613083" cy="46166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2400" i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endParaRPr lang="es-ES" altLang="es-PE" sz="24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391887" y="255494"/>
            <a:ext cx="8525690" cy="206210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altLang="es-PE" sz="3200" b="1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PE" altLang="es-PE" sz="3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Ésta es la bendición del hombre que teme al Señor. Qué el Señor te bendiga desde </a:t>
            </a:r>
            <a:r>
              <a:rPr lang="es-PE" altLang="es-PE" sz="3200" b="1" i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Sión</a:t>
            </a:r>
            <a:r>
              <a:rPr lang="es-PE" altLang="es-PE" sz="3200" b="1" i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, que veas la prosperidad de Jerusalén todos los días de tu vida.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altLang="es-PE" sz="3200" b="1" i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848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5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70" y="1251421"/>
            <a:ext cx="8597846" cy="538886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31" y="287969"/>
            <a:ext cx="8536885" cy="932973"/>
          </a:xfrm>
          <a:prstGeom prst="rect">
            <a:avLst/>
          </a:prstGeom>
        </p:spPr>
      </p:pic>
      <p:sp>
        <p:nvSpPr>
          <p:cNvPr id="49166" name="Text Box 14"/>
          <p:cNvSpPr txBox="1">
            <a:spLocks noChangeArrowheads="1"/>
          </p:cNvSpPr>
          <p:nvPr/>
        </p:nvSpPr>
        <p:spPr bwMode="auto">
          <a:xfrm>
            <a:off x="258770" y="1129504"/>
            <a:ext cx="88852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400" b="1" dirty="0">
                <a:solidFill>
                  <a:schemeClr val="bg1"/>
                </a:solidFill>
                <a:effectLst>
                  <a:outerShdw blurRad="50800" dist="63500" algn="l" rotWithShape="0">
                    <a:prstClr val="black"/>
                  </a:outerShdw>
                </a:effectLst>
                <a:cs typeface="Times New Roman" panose="02020603050405020304" pitchFamily="18" charset="0"/>
              </a:rPr>
              <a:t>Motivación: Para San Vicente la caridad, el amor, es el elemento esencial que anima la vida de toda comunidad y, por qué no decirlo, de toda familia</a:t>
            </a:r>
            <a:endParaRPr lang="es-ES" altLang="es-PE" sz="2400" b="1" dirty="0">
              <a:solidFill>
                <a:schemeClr val="bg1"/>
              </a:solidFill>
              <a:effectLst>
                <a:outerShdw blurRad="50800" dist="63500" algn="l" rotWithShape="0">
                  <a:prstClr val="black"/>
                </a:outerShdw>
              </a:effectLst>
              <a:cs typeface="Times New Roman" panose="02020603050405020304" pitchFamily="18" charset="0"/>
            </a:endParaRPr>
          </a:p>
        </p:txBody>
      </p:sp>
      <p:sp>
        <p:nvSpPr>
          <p:cNvPr id="49167" name="Text Box 15"/>
          <p:cNvSpPr txBox="1">
            <a:spLocks noChangeArrowheads="1"/>
          </p:cNvSpPr>
          <p:nvPr/>
        </p:nvSpPr>
        <p:spPr bwMode="auto">
          <a:xfrm>
            <a:off x="319731" y="2643339"/>
            <a:ext cx="2353800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s-ES" altLang="es-PE" sz="2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“La caridad </a:t>
            </a:r>
            <a:r>
              <a:rPr lang="es-ES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es </a:t>
            </a:r>
            <a:r>
              <a:rPr lang="es-ES" altLang="es-PE" sz="2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el alma de </a:t>
            </a:r>
            <a:r>
              <a:rPr lang="es-ES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las virtudes </a:t>
            </a:r>
            <a:r>
              <a:rPr lang="es-ES" altLang="es-PE" sz="2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y </a:t>
            </a:r>
            <a:r>
              <a:rPr lang="es-ES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         el cielo </a:t>
            </a:r>
            <a:r>
              <a:rPr lang="es-ES" altLang="es-PE" sz="2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de las comunidades. La casa de San Lázaro será un cielo si hay caridad; el cielo no es más que amor, caridad; </a:t>
            </a:r>
          </a:p>
        </p:txBody>
      </p:sp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506849" y="463102"/>
            <a:ext cx="8082973" cy="538385"/>
          </a:xfrm>
          <a:prstGeom prst="roundRect">
            <a:avLst>
              <a:gd name="adj" fmla="val 16667"/>
            </a:avLst>
          </a:prstGeom>
          <a:noFill/>
          <a:ln w="28575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CONTEMPLATIO ¿</a:t>
            </a:r>
            <a:r>
              <a:rPr lang="es-PE" sz="28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Qué me lleva a hacer el texto?</a:t>
            </a:r>
            <a:endParaRPr lang="es-PE" sz="5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6644640" y="2407567"/>
            <a:ext cx="2211976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la </a:t>
            </a:r>
            <a:r>
              <a:rPr lang="es-ES" altLang="es-PE" sz="22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felicidad principal de la vida eterna consiste en amar… no hay nada más deseable que vivir con los que uno ama y se siente amado”. </a:t>
            </a:r>
            <a:r>
              <a:rPr lang="es-ES" altLang="es-PE" sz="22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          </a:t>
            </a:r>
            <a:r>
              <a:rPr lang="es-ES" altLang="es-PE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(San Vicente de Paúl, XI</a:t>
            </a:r>
            <a:r>
              <a:rPr lang="es-ES" altLang="es-PE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, 763</a:t>
            </a:r>
            <a:r>
              <a:rPr lang="es-ES" altLang="es-PE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endParaRPr lang="es-ES" altLang="es-PE" b="1" dirty="0">
              <a:solidFill>
                <a:schemeClr val="bg1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7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9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9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9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4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6" grpId="0"/>
      <p:bldP spid="49167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0" name="Picture 6" descr="https://i.pinimg.com/564x/e1/12/17/e11217a2762429e4497c37fb1b1554d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054" y="249691"/>
            <a:ext cx="8542146" cy="636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1576251" y="849118"/>
            <a:ext cx="376233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"El verdadero vínculo es siempre con el Señor. Todas las familias, tienen necesidad de Dios: todas, ¡todas! Necesidad de su ayuda, de su fuerza, de su bendición, de su misericordia, de su perdón. Y se requiere sencillez. ¡Para rezar en familia se requiere sencillez! Cuando la familia reza unida, el vínculo se </a:t>
            </a:r>
            <a:r>
              <a:rPr lang="es-ES" alt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     hace </a:t>
            </a:r>
            <a:r>
              <a:rPr lang="es-ES" altLang="es-PE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fuerte" </a:t>
            </a:r>
            <a:r>
              <a:rPr lang="es-ES" altLang="es-PE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es-ES" altLang="es-PE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Papa Francisco)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8586" y="383176"/>
            <a:ext cx="2654613" cy="391015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31661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1" y="233390"/>
            <a:ext cx="8552688" cy="6376416"/>
          </a:xfrm>
          <a:prstGeom prst="rect">
            <a:avLst/>
          </a:prstGeom>
        </p:spPr>
      </p:pic>
      <p:sp>
        <p:nvSpPr>
          <p:cNvPr id="5" name="Text Box 15"/>
          <p:cNvSpPr txBox="1">
            <a:spLocks noChangeArrowheads="1"/>
          </p:cNvSpPr>
          <p:nvPr/>
        </p:nvSpPr>
        <p:spPr bwMode="auto">
          <a:xfrm>
            <a:off x="496389" y="1580252"/>
            <a:ext cx="365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5400" b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•</a:t>
            </a:r>
            <a:r>
              <a:rPr lang="es-ES" altLang="es-PE" sz="54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	</a:t>
            </a:r>
            <a:r>
              <a:rPr lang="es-ES" altLang="es-PE" sz="6000" b="1" dirty="0">
                <a:solidFill>
                  <a:srgbClr val="FFFF00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Acción: </a:t>
            </a:r>
            <a:endParaRPr lang="es-ES" altLang="es-PE" sz="6000" b="1" dirty="0" smtClean="0">
              <a:solidFill>
                <a:srgbClr val="FFFF00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3827417" y="4055988"/>
            <a:ext cx="400158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40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promover </a:t>
            </a:r>
            <a:r>
              <a:rPr lang="es-ES" altLang="es-PE" sz="4000" b="1" dirty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un momento de oración en </a:t>
            </a:r>
            <a:r>
              <a:rPr lang="es-ES" altLang="es-PE" sz="4000" b="1" dirty="0" smtClean="0">
                <a:solidFill>
                  <a:schemeClr val="bg1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familia</a:t>
            </a:r>
            <a:endParaRPr lang="es-ES" altLang="es-PE" sz="4000" b="1" dirty="0">
              <a:solidFill>
                <a:schemeClr val="bg1"/>
              </a:solidFill>
              <a:effectLst>
                <a:outerShdw blurRad="50800" dist="76200" algn="l" rotWithShape="0">
                  <a:prstClr val="black"/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077576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6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0" y="285658"/>
            <a:ext cx="8577944" cy="6298022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78378" y="285658"/>
            <a:ext cx="19420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spcAft>
                <a:spcPts val="0"/>
              </a:spcAft>
            </a:pPr>
            <a:r>
              <a:rPr lang="es-ES_tradnl" sz="16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s-ES_tradnl" sz="28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</a:t>
            </a:r>
            <a:r>
              <a:rPr lang="es-ES_tradnl" sz="28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final </a:t>
            </a:r>
            <a:endParaRPr lang="es-PE" sz="24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602706" y="285658"/>
            <a:ext cx="6455826" cy="584775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Jesús, María y José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en ustedes contemplamos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el esplendor del verdadero amor,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a ustedes, confiados, nos dirigimos.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Santa Familia de Nazaret,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que nunca más haya en las familias episodios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de violencia, de cerrazón y división;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que quien haya sido herido o escandalizado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sea pronto consolado y curado.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Santa Familia de Nazaret,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haz tomar conciencia a </a:t>
            </a:r>
            <a:r>
              <a:rPr lang="es-ES" altLang="es-P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todos del</a:t>
            </a:r>
            <a:endParaRPr lang="es-ES" altLang="es-PE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carácter </a:t>
            </a: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sagrado e inviolable de la familia,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de su belleza en el proyecto de Dios.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Jesús, María y José,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escuchen, acojan </a:t>
            </a:r>
            <a:endParaRPr lang="es-ES" altLang="es-PE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nuestra </a:t>
            </a:r>
            <a:r>
              <a:rPr lang="es-ES" altLang="es-PE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súplica. </a:t>
            </a:r>
            <a:endParaRPr lang="es-ES" altLang="es-PE" sz="2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anose="02020603050405020304" pitchFamily="18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ES" altLang="es-PE" sz="2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kton Pro" panose="020F0603020208020904" pitchFamily="34" charset="0"/>
                <a:cs typeface="Times New Roman" panose="02020603050405020304" pitchFamily="18" charset="0"/>
              </a:rPr>
              <a:t>Amén.</a:t>
            </a:r>
            <a:endParaRPr lang="es-ES" altLang="es-PE" sz="2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kton Pro" panose="020F06030202080209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5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eb/5e/63/eb5e633423fd2f611c8f2fcd698107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21" y="188258"/>
            <a:ext cx="8553244" cy="640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171544" y="6303356"/>
            <a:ext cx="6746321" cy="46166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Lectio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Divina:     Padre César Chávez  Alva (Chuno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)</a:t>
            </a:r>
            <a:r>
              <a:rPr lang="it-IT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Edición: D. Vero Urbina, </a:t>
            </a:r>
            <a:r>
              <a:rPr lang="es-PE" sz="12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de la Misión.</a:t>
            </a:r>
          </a:p>
          <a:p>
            <a:pPr algn="ctr" fontAlgn="base">
              <a:spcAft>
                <a:spcPct val="0"/>
              </a:spcAft>
              <a:defRPr/>
            </a:pP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395090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7" y="242887"/>
            <a:ext cx="8543925" cy="637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" y="252548"/>
            <a:ext cx="8525691" cy="63659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04800" y="4717930"/>
            <a:ext cx="837966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altLang="es-PE" sz="2600" b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SemiLight SemiConde" panose="020B0502040204020203" pitchFamily="34" charset="0"/>
              </a:rPr>
              <a:t>AMBIENTACIÓN: </a:t>
            </a:r>
            <a:r>
              <a:rPr lang="es-PE" alt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SemiLight SemiConde" panose="020B0502040204020203" pitchFamily="34" charset="0"/>
              </a:rPr>
              <a:t>La promesa hecha a Abrahán encuentra su pleno cumplimiento en Jesús y ante él, los ancianos Simeón y Ana confiesan su fe. María y José son ejemplo de la confianza que se hace </a:t>
            </a:r>
            <a:r>
              <a:rPr lang="es-PE" altLang="es-PE" sz="2600" b="1" i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SemiLight SemiConde" panose="020B0502040204020203" pitchFamily="34" charset="0"/>
              </a:rPr>
              <a:t>admiración</a:t>
            </a:r>
            <a:r>
              <a:rPr lang="es-PE" altLang="es-PE" sz="26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SemiLight SemiConde" panose="020B0502040204020203" pitchFamily="34" charset="0"/>
              </a:rPr>
              <a:t> y escucha de la voluntad de Dios</a:t>
            </a:r>
            <a:r>
              <a:rPr lang="es-PE" altLang="es-PE" sz="26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Bahnschrift SemiLight SemiConde" panose="020B0502040204020203" pitchFamily="34" charset="0"/>
              </a:rPr>
              <a:t>.</a:t>
            </a:r>
            <a:endParaRPr lang="es-ES" altLang="es-PE" sz="26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Bahnschrift SemiLight SemiConde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31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05" y="247423"/>
            <a:ext cx="8592189" cy="636315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368931" y="403407"/>
            <a:ext cx="2741456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</a:pPr>
            <a:r>
              <a:rPr lang="es-ES_tradnl" altLang="es-PE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 1.Oración inicial</a:t>
            </a:r>
            <a:endParaRPr lang="es-ES" altLang="es-PE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078582" y="578839"/>
            <a:ext cx="294349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acoja y se respete la vida: una comunidad de amor abierta a la fe y a </a:t>
            </a: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 esperanza, un hogar en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que </a:t>
            </a: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reinen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comprensión, </a:t>
            </a: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solidaridad; y en </a:t>
            </a: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que  se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viva la alegría de la reconciliación y de la paz</a:t>
            </a: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s-ES" alt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68931" y="867369"/>
            <a:ext cx="2635528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Sagrada Familia de Nazaret, </a:t>
            </a:r>
          </a:p>
          <a:p>
            <a:pPr algn="ctr" fontAlgn="base">
              <a:spcAft>
                <a:spcPct val="0"/>
              </a:spcAft>
            </a:pP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comunión de amor de Jesús, María y José, </a:t>
            </a:r>
          </a:p>
          <a:p>
            <a:pPr algn="ctr" fontAlgn="base">
              <a:spcAft>
                <a:spcPct val="0"/>
              </a:spcAft>
            </a:pP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modelo e ideal de toda familia cristiana, </a:t>
            </a:r>
          </a:p>
          <a:p>
            <a:pPr algn="ctr" fontAlgn="base">
              <a:spcAft>
                <a:spcPct val="0"/>
              </a:spcAft>
            </a:pP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a </a:t>
            </a:r>
            <a:r>
              <a:rPr lang="es-PE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 confiamos nuestras familias. </a:t>
            </a:r>
            <a:endParaRPr lang="es-PE" altLang="es-PE" sz="2400" b="1" dirty="0" smtClean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 fontAlgn="base">
              <a:spcAft>
                <a:spcPct val="0"/>
              </a:spcAft>
            </a:pPr>
            <a:r>
              <a:rPr lang="es-PE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Haz de cada familia un santuario en el </a:t>
            </a:r>
            <a:endParaRPr lang="es-PE" alt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1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14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51" y="249989"/>
            <a:ext cx="8549640" cy="635110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9545" y="249989"/>
            <a:ext cx="821094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Concédenos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todas nuestras familias tengan una vivienda digna en la que nunca falten el pan suficiente y lo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necesario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una vida verdaderamente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humana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r" fontAlgn="base">
              <a:spcAft>
                <a:spcPct val="0"/>
              </a:spcAft>
            </a:pP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Abre el corazón de nuestros hogares a la oración,                           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la acogida de la Palabra de Dios y al testimonio cristiano;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que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cada una de nuestras familias sea una auténtica Iglesia doméstica en la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que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viva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 anuncie el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Evangelio </a:t>
            </a:r>
            <a:r>
              <a:rPr lang="es-ES" alt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Jesucristo. </a:t>
            </a: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</a:p>
          <a:p>
            <a:pPr algn="ctr" fontAlgn="base">
              <a:spcAft>
                <a:spcPct val="0"/>
              </a:spcAft>
            </a:pPr>
            <a:r>
              <a:rPr lang="es-ES" alt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Amén</a:t>
            </a:r>
            <a:endParaRPr lang="es-ES" alt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9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i.pinimg.com/564x/56/14/40/561440306ffb2f2e35f438d8b8a6918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74" y="1401615"/>
            <a:ext cx="8531182" cy="523431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12" y="261663"/>
            <a:ext cx="8352792" cy="1139952"/>
          </a:xfrm>
          <a:prstGeom prst="rect">
            <a:avLst/>
          </a:prstGeom>
        </p:spPr>
      </p:pic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266374" y="1981140"/>
            <a:ext cx="263415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Aft>
                <a:spcPct val="0"/>
              </a:spcAft>
            </a:pPr>
            <a:r>
              <a:rPr lang="es-ES_tradnl" altLang="es-PE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El </a:t>
            </a:r>
            <a:r>
              <a:rPr lang="es-ES_tradnl" altLang="es-PE" sz="2400" b="1" i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Evangelio de hoy nos va a presentar a la Sagrada Familia viajando al templo de Jerusalén para cumplir con los ritos previstos por la ley</a:t>
            </a:r>
            <a:r>
              <a:rPr lang="es-ES_tradnl" altLang="es-PE" sz="2400" b="1" i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.  </a:t>
            </a:r>
            <a:endParaRPr lang="es-ES" alt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625876" y="546433"/>
            <a:ext cx="8188518" cy="570413"/>
          </a:xfrm>
          <a:prstGeom prst="roundRect">
            <a:avLst>
              <a:gd name="adj" fmla="val 20321"/>
            </a:avLst>
          </a:prstGeom>
          <a:noFill/>
          <a:ln w="38100">
            <a:noFill/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LECTIO :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¿</a:t>
            </a:r>
            <a:r>
              <a:rPr lang="es-PE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Qué dice el texto? </a:t>
            </a:r>
            <a:r>
              <a:rPr lang="es-PE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Lucas  2, 22-40 </a:t>
            </a:r>
            <a:endParaRPr lang="es-PE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Wreath Navidad - Adornos PNG – Stunning free transparent png clipart images  free download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61" y="480464"/>
            <a:ext cx="954638" cy="72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625876" y="1424774"/>
            <a:ext cx="2465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es-PE" sz="2800" b="1" spc="5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</a:rPr>
              <a:t>Motivación: </a:t>
            </a:r>
            <a:r>
              <a:rPr lang="es-ES" altLang="es-PE" sz="2800" b="1" spc="5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ekton Pro" panose="020F0603020208020904" pitchFamily="34" charset="0"/>
              </a:rPr>
              <a:t> </a:t>
            </a:r>
            <a:endParaRPr lang="en-US" sz="2800" dirty="0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6093157" y="1756615"/>
            <a:ext cx="263415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Aft>
                <a:spcPct val="0"/>
              </a:spcAft>
            </a:pP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Ana </a:t>
            </a:r>
            <a:r>
              <a:rPr lang="es-ES_tradnl" altLang="es-PE" sz="2400" b="1" i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y Simeón, representantes del Antiguo testamento, </a:t>
            </a: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son </a:t>
            </a:r>
            <a:r>
              <a:rPr lang="es-ES_tradnl" altLang="es-PE" sz="2400" b="1" i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capaces de reconocer la </a:t>
            </a: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novedad  que </a:t>
            </a:r>
            <a:r>
              <a:rPr lang="es-ES_tradnl" altLang="es-PE" sz="2400" b="1" i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significa Jesús, </a:t>
            </a: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 quien </a:t>
            </a:r>
            <a:r>
              <a:rPr lang="es-ES_tradnl" altLang="es-PE" sz="2400" b="1" i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ha venido </a:t>
            </a: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como </a:t>
            </a:r>
            <a:r>
              <a:rPr lang="es-ES_tradnl" altLang="es-PE" sz="2400" b="1" i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luz al </a:t>
            </a:r>
            <a:r>
              <a:rPr lang="es-ES_tradnl" altLang="es-PE" sz="2400" b="1" i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</a:rPr>
              <a:t>mundo. Escuchemos:</a:t>
            </a:r>
            <a:endParaRPr lang="es-ES" altLang="es-PE" sz="2400" b="1" dirty="0">
              <a:ln w="66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589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634" y="261257"/>
            <a:ext cx="8521030" cy="6365965"/>
          </a:xfrm>
          <a:prstGeom prst="rect">
            <a:avLst/>
          </a:prstGeom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39634" y="1290563"/>
            <a:ext cx="3248297" cy="489364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 smtClean="0">
                <a:solidFill>
                  <a:schemeClr val="bg1"/>
                </a:solidFill>
                <a:effectLst>
                  <a:outerShdw blurRad="50800" dist="88900" algn="l" rotWithShape="0">
                    <a:srgbClr val="000000"/>
                  </a:outerShdw>
                </a:effectLst>
                <a:latin typeface="Comic Sans MS" panose="030F0702030302020204" pitchFamily="66" charset="0"/>
              </a:rPr>
              <a:t>Cuando llegó el tiempo de la purificación, según la Ley de Moisés, los padres de Jesús lo llevaron a Jerusalén, para presentarlo al Señor, </a:t>
            </a:r>
            <a:r>
              <a:rPr lang="es-ES" altLang="es-PE" sz="2600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 acuerdo con lo escrito en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            la Ley </a:t>
            </a:r>
            <a:r>
              <a:rPr lang="es-ES" altLang="es-PE" sz="2600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del Señor: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altLang="es-PE" sz="2600" dirty="0">
              <a:solidFill>
                <a:schemeClr val="bg1"/>
              </a:solidFill>
              <a:effectLst>
                <a:outerShdw blurRad="50800" dist="88900" algn="l" rotWithShape="0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39634" y="337676"/>
            <a:ext cx="29835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32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FrugalSans-Bold" charset="0"/>
              </a:rPr>
              <a:t>Lucas 2, 22-40</a:t>
            </a:r>
            <a:endParaRPr lang="es-ES" altLang="es-PE" sz="3200" b="1" dirty="0">
              <a:ln w="6600">
                <a:solidFill>
                  <a:srgbClr val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 descr="Download Decoraciones De Navidad - Adornos Navidad Png PNG Image with No  Background - PNGkey.c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8722" y="-16976"/>
            <a:ext cx="2481942" cy="52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5783460" y="2310395"/>
            <a:ext cx="2920450" cy="409342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600" dirty="0" smtClean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“Todo </a:t>
            </a:r>
            <a:r>
              <a:rPr lang="es-ES" altLang="es-PE" sz="2600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primogénito varón será consagrado al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Señor”, y para hacer la ofrenda que manda la Ley </a:t>
            </a:r>
            <a:r>
              <a:rPr lang="es-ES" altLang="es-PE" sz="2600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del Señor: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“un </a:t>
            </a:r>
            <a:r>
              <a:rPr lang="es-ES" altLang="es-PE" sz="2600" dirty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par de tórtolas o dos </a:t>
            </a:r>
            <a:r>
              <a:rPr lang="es-ES" altLang="es-PE" sz="2600" dirty="0" smtClean="0">
                <a:solidFill>
                  <a:schemeClr val="bg1"/>
                </a:solidFill>
                <a:effectLst>
                  <a:outerShdw blurRad="38100" dist="1016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pichones”. </a:t>
            </a:r>
            <a:endParaRPr lang="es-ES" altLang="es-PE" sz="2600" dirty="0">
              <a:solidFill>
                <a:schemeClr val="bg1"/>
              </a:solidFill>
              <a:effectLst>
                <a:outerShdw blurRad="38100" dist="1016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19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7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niño Jesús es presentado en el templo - Presentación del niño Jesús en  el templo - Lucas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93" y="277256"/>
            <a:ext cx="8597817" cy="634996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-92075" y="4232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PE" altLang="es-PE" sz="2400">
              <a:solidFill>
                <a:srgbClr val="000000"/>
              </a:solidFill>
            </a:endParaRP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721217" y="5212344"/>
            <a:ext cx="79076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000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altLang="es-PE" sz="24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593669" y="323610"/>
            <a:ext cx="6052457" cy="2246769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altLang="es-PE" sz="28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Vivía entonces en </a:t>
            </a:r>
            <a:r>
              <a:rPr lang="es-ES" altLang="es-PE" sz="28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Jerusalén un hombre llamado Simeón</a:t>
            </a:r>
            <a:r>
              <a:rPr lang="es-ES" altLang="es-PE" sz="28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, hombre </a:t>
            </a:r>
            <a:r>
              <a:rPr lang="es-ES" altLang="es-PE" sz="28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justo y piadoso, que </a:t>
            </a:r>
            <a:r>
              <a:rPr lang="es-ES" altLang="es-PE" sz="28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aguardaba el </a:t>
            </a:r>
            <a:r>
              <a:rPr lang="es-ES" altLang="es-PE" sz="28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consuelo de </a:t>
            </a:r>
            <a:r>
              <a:rPr lang="es-ES" altLang="es-PE" sz="28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Israel; y el </a:t>
            </a:r>
            <a:r>
              <a:rPr lang="es-ES" altLang="es-PE" sz="2800" b="1" dirty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Espíritu </a:t>
            </a:r>
            <a:r>
              <a:rPr lang="es-ES" altLang="es-PE" sz="2800" b="1" dirty="0" smtClean="0">
                <a:ln w="6600">
                  <a:solidFill>
                    <a:srgbClr val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Santo moraba en él.  </a:t>
            </a:r>
          </a:p>
        </p:txBody>
      </p:sp>
    </p:spTree>
    <p:extLst>
      <p:ext uri="{BB962C8B-B14F-4D97-AF65-F5344CB8AC3E}">
        <p14:creationId xmlns:p14="http://schemas.microsoft.com/office/powerpoint/2010/main" val="172877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9" grpId="0" autoUpdateAnimBg="0"/>
      <p:bldP spid="7" grpId="0"/>
    </p:bld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1450</TotalTime>
  <Words>1479</Words>
  <Application>Microsoft Office PowerPoint</Application>
  <PresentationFormat>Presentación en pantalla (4:3)</PresentationFormat>
  <Paragraphs>108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54" baseType="lpstr">
      <vt:lpstr>Algerian</vt:lpstr>
      <vt:lpstr>Arial</vt:lpstr>
      <vt:lpstr>Arial Black</vt:lpstr>
      <vt:lpstr>Arial Narrow</vt:lpstr>
      <vt:lpstr>Arial Rounded MT Bold</vt:lpstr>
      <vt:lpstr>Bahnschrift SemiLight SemiConde</vt:lpstr>
      <vt:lpstr>Berlin Sans FB Demi</vt:lpstr>
      <vt:lpstr>Calibri</vt:lpstr>
      <vt:lpstr>Candara</vt:lpstr>
      <vt:lpstr>Comic Sans MS</vt:lpstr>
      <vt:lpstr>FrugalSans-Bold</vt:lpstr>
      <vt:lpstr>Kristen ITC</vt:lpstr>
      <vt:lpstr>Poor Richard</vt:lpstr>
      <vt:lpstr>Tahoma</vt:lpstr>
      <vt:lpstr>Tekton Pro</vt:lpstr>
      <vt:lpstr>Times New Roman</vt:lpstr>
      <vt:lpstr>Wingdings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181</cp:revision>
  <dcterms:created xsi:type="dcterms:W3CDTF">2019-12-23T18:14:37Z</dcterms:created>
  <dcterms:modified xsi:type="dcterms:W3CDTF">2020-12-21T20:55:45Z</dcterms:modified>
</cp:coreProperties>
</file>