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2A8E7D-E9CC-47C8-A7D1-1636430EB4E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7461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57E69D-CD0B-473D-987A-3AF1E29D4784}"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8523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9BD133-9F3F-4840-AA42-63223143FC02}"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2301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A25B3A-B9E3-4433-BB7C-842A601D90A0}"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7624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6BFD50-C6F9-4615-AE3A-C0DFDE08E70F}"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0230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E3898D-8F57-4BC9-867E-901A37ECBF7F}"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180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495F51-3BA6-440A-879C-2CEC62BC5B8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92049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9C4028-95B8-49C6-90B6-15FA07105321}"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4955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CEC1B0-B85B-49D3-B69C-C58DDBA13D1B}"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69222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FC249C-3AB4-4B1F-B6D9-9404793329D5}"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1231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728F50-BFAC-472C-B77F-0860B318B149}"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41335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B133DBB-76A4-4617-9DFF-FC37A2EE3715}"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577091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76. Cantad, canta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4" name="Imagen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8972" y="492625"/>
            <a:ext cx="8177348" cy="5852022"/>
          </a:xfrm>
          <a:prstGeom prst="rect">
            <a:avLst/>
          </a:prstGeom>
          <a:scene3d>
            <a:camera prst="orthographicFront"/>
            <a:lightRig rig="threePt" dir="t"/>
          </a:scene3d>
          <a:sp3d>
            <a:bevelT prst="convex"/>
          </a:sp3d>
        </p:spPr>
      </p:pic>
      <p:pic>
        <p:nvPicPr>
          <p:cNvPr id="2" name="Imagen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9966" y="5930083"/>
            <a:ext cx="1255885" cy="414564"/>
          </a:xfrm>
          <a:prstGeom prst="rect">
            <a:avLst/>
          </a:prstGeom>
        </p:spPr>
      </p:pic>
    </p:spTree>
    <p:extLst>
      <p:ext uri="{BB962C8B-B14F-4D97-AF65-F5344CB8AC3E}">
        <p14:creationId xmlns:p14="http://schemas.microsoft.com/office/powerpoint/2010/main" val="119342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ombre al Agua...: Cinco prudentes y cinco insensa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1" y="487680"/>
            <a:ext cx="8204657" cy="5886993"/>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 name="Rectangle 11"/>
          <p:cNvSpPr>
            <a:spLocks noChangeArrowheads="1"/>
          </p:cNvSpPr>
          <p:nvPr/>
        </p:nvSpPr>
        <p:spPr bwMode="auto">
          <a:xfrm>
            <a:off x="457752" y="400693"/>
            <a:ext cx="8207276" cy="1569660"/>
          </a:xfrm>
          <a:prstGeom prst="rect">
            <a:avLst/>
          </a:prstGeom>
          <a:noFill/>
          <a:ln>
            <a:noFill/>
          </a:ln>
          <a:effectLst/>
          <a:extLst>
            <a:ext uri="{909E8E84-426E-40DD-AFC4-6F175D3DCCD1}">
              <a14:hiddenFill xmlns:a14="http://schemas.microsoft.com/office/drawing/2010/main">
                <a:solidFill>
                  <a:schemeClr val="tx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Cinco de ellas eran necias y cinco prudentes. Las </a:t>
            </a:r>
            <a:r>
              <a:rPr kumimoji="0" lang="es-PE" sz="32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necias, al tomar las lámparas, no se proveyeron de aceite; </a:t>
            </a:r>
            <a:endParaRPr kumimoji="0" lang="es-ES" sz="32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endParaRPr>
          </a:p>
        </p:txBody>
      </p:sp>
      <p:sp>
        <p:nvSpPr>
          <p:cNvPr id="4" name="Rectangle 11"/>
          <p:cNvSpPr>
            <a:spLocks noChangeArrowheads="1"/>
          </p:cNvSpPr>
          <p:nvPr/>
        </p:nvSpPr>
        <p:spPr bwMode="auto">
          <a:xfrm>
            <a:off x="5009070" y="3431176"/>
            <a:ext cx="3721995" cy="2554545"/>
          </a:xfrm>
          <a:prstGeom prst="rect">
            <a:avLst/>
          </a:prstGeom>
          <a:noFill/>
          <a:ln>
            <a:noFill/>
          </a:ln>
          <a:effectLst/>
          <a:extLst>
            <a:ext uri="{909E8E84-426E-40DD-AFC4-6F175D3DCCD1}">
              <a14:hiddenFill xmlns:a14="http://schemas.microsoft.com/office/drawing/2010/main">
                <a:solidFill>
                  <a:schemeClr val="tx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pitchFamily="18" charset="0"/>
              </a:rPr>
              <a:t>en cambio, las prudentes llevaron consigo frascos de aceite con las lámparas.</a:t>
            </a:r>
            <a:endParaRPr kumimoji="0" lang="es-ES" sz="32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pitchFamily="18" charset="0"/>
            </a:endParaRPr>
          </a:p>
        </p:txBody>
      </p:sp>
    </p:spTree>
    <p:extLst>
      <p:ext uri="{BB962C8B-B14F-4D97-AF65-F5344CB8AC3E}">
        <p14:creationId xmlns:p14="http://schemas.microsoft.com/office/powerpoint/2010/main" val="36926229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36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8971" y="461554"/>
            <a:ext cx="8203476" cy="5947955"/>
          </a:xfrm>
          <a:prstGeom prst="rect">
            <a:avLst/>
          </a:prstGeom>
        </p:spPr>
      </p:pic>
      <p:sp>
        <p:nvSpPr>
          <p:cNvPr id="11274" name="Rectangle 10"/>
          <p:cNvSpPr>
            <a:spLocks noChangeArrowheads="1"/>
          </p:cNvSpPr>
          <p:nvPr/>
        </p:nvSpPr>
        <p:spPr bwMode="auto">
          <a:xfrm>
            <a:off x="1102530" y="2295798"/>
            <a:ext cx="695441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pitchFamily="18" charset="0"/>
              </a:rPr>
              <a:t>El novio tardaba, les entró sueño a todas y se durmieron.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pitchFamily="18" charset="0"/>
              </a:rPr>
              <a:t>A media noche se oyó una voz:</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pitchFamily="18" charset="0"/>
              </a:rPr>
              <a:t>“¡Ya viene el novio, salgan a recibirlo</a:t>
            </a:r>
            <a:r>
              <a:rPr kumimoji="0" lang="es-PE" sz="32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pitchFamily="18" charset="0"/>
              </a:rPr>
              <a:t>!”.</a:t>
            </a:r>
            <a:endParaRPr kumimoji="0" lang="es-ES" sz="32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pitchFamily="18" charset="0"/>
            </a:endParaRPr>
          </a:p>
        </p:txBody>
      </p:sp>
    </p:spTree>
    <p:extLst>
      <p:ext uri="{BB962C8B-B14F-4D97-AF65-F5344CB8AC3E}">
        <p14:creationId xmlns:p14="http://schemas.microsoft.com/office/powerpoint/2010/main" val="29012034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274"/>
                                        </p:tgtEl>
                                        <p:attrNameLst>
                                          <p:attrName>style.visibility</p:attrName>
                                        </p:attrNameLst>
                                      </p:cBhvr>
                                      <p:to>
                                        <p:strVal val="visible"/>
                                      </p:to>
                                    </p:set>
                                    <p:anim calcmode="discrete" valueType="clr">
                                      <p:cBhvr override="childStyle">
                                        <p:cTn id="7" dur="80"/>
                                        <p:tgtEl>
                                          <p:spTgt spid="112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74"/>
                                        </p:tgtEl>
                                        <p:attrNameLst>
                                          <p:attrName>fillcolor</p:attrName>
                                        </p:attrNameLst>
                                      </p:cBhvr>
                                      <p:tavLst>
                                        <p:tav tm="0">
                                          <p:val>
                                            <p:clrVal>
                                              <a:schemeClr val="accent2"/>
                                            </p:clrVal>
                                          </p:val>
                                        </p:tav>
                                        <p:tav tm="50000">
                                          <p:val>
                                            <p:clrVal>
                                              <a:schemeClr val="hlink"/>
                                            </p:clrVal>
                                          </p:val>
                                        </p:tav>
                                      </p:tavLst>
                                    </p:anim>
                                    <p:set>
                                      <p:cBhvr>
                                        <p:cTn id="9" dur="80"/>
                                        <p:tgtEl>
                                          <p:spTgt spid="112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n relacionad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33155" y="478972"/>
            <a:ext cx="8231872" cy="5930538"/>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14346" name="Rectangle 10"/>
          <p:cNvSpPr>
            <a:spLocks noChangeArrowheads="1"/>
          </p:cNvSpPr>
          <p:nvPr/>
        </p:nvSpPr>
        <p:spPr bwMode="auto">
          <a:xfrm>
            <a:off x="433160" y="384109"/>
            <a:ext cx="8205742" cy="1384995"/>
          </a:xfrm>
          <a:prstGeom prst="rect">
            <a:avLst/>
          </a:prstGeom>
          <a:noFill/>
          <a:ln>
            <a:noFill/>
          </a:ln>
          <a:effectLst/>
          <a:scene3d>
            <a:camera prst="orthographicFront"/>
            <a:lightRig rig="threePt" dir="t"/>
          </a:scene3d>
          <a:sp3d>
            <a:bevelT prst="angle"/>
          </a:sp3d>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Entonces se despertaron todas aquellas muchachas y se pusieron a preparar sus lámparas</a:t>
            </a:r>
            <a:r>
              <a:rPr kumimoji="0" lang="es-PE" sz="28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Y </a:t>
            </a:r>
            <a:r>
              <a:rPr kumimoji="0" lang="es-PE" sz="28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las necias dijeron a las prudentes: </a:t>
            </a:r>
            <a:endParaRPr kumimoji="0" lang="es-ES" sz="2800" b="0"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endParaRPr>
          </a:p>
        </p:txBody>
      </p:sp>
      <p:sp>
        <p:nvSpPr>
          <p:cNvPr id="4" name="Rectangle 10"/>
          <p:cNvSpPr>
            <a:spLocks noChangeArrowheads="1"/>
          </p:cNvSpPr>
          <p:nvPr/>
        </p:nvSpPr>
        <p:spPr bwMode="auto">
          <a:xfrm>
            <a:off x="526870" y="4602717"/>
            <a:ext cx="5351416" cy="1569660"/>
          </a:xfrm>
          <a:prstGeom prst="rect">
            <a:avLst/>
          </a:prstGeom>
          <a:noFill/>
          <a:ln>
            <a:noFill/>
          </a:ln>
          <a:effectLst/>
          <a:scene3d>
            <a:camera prst="orthographicFront"/>
            <a:lightRig rig="threePt" dir="t"/>
          </a:scene3d>
          <a:sp3d>
            <a:bevelT prst="angle"/>
          </a:sp3d>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0"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a:t>
            </a:r>
            <a:r>
              <a:rPr kumimoji="0" lang="es-PE" sz="3200" b="0"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Dennos un poco de su aceite porque nuestras </a:t>
            </a:r>
            <a:endParaRPr kumimoji="0" lang="es-PE" sz="3200" b="0"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0"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lámparas se están </a:t>
            </a:r>
            <a:r>
              <a:rPr kumimoji="0" lang="es-PE" sz="3200" b="0"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apagando</a:t>
            </a:r>
            <a:r>
              <a:rPr kumimoji="0" lang="es-PE" sz="3200" b="0"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a:t>
            </a:r>
            <a:endParaRPr kumimoji="0" lang="es-ES" sz="3200" b="0"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endParaRPr>
          </a:p>
        </p:txBody>
      </p:sp>
    </p:spTree>
    <p:extLst>
      <p:ext uri="{BB962C8B-B14F-4D97-AF65-F5344CB8AC3E}">
        <p14:creationId xmlns:p14="http://schemas.microsoft.com/office/powerpoint/2010/main" val="28727614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346"/>
                                        </p:tgtEl>
                                        <p:attrNameLst>
                                          <p:attrName>style.visibility</p:attrName>
                                        </p:attrNameLst>
                                      </p:cBhvr>
                                      <p:to>
                                        <p:strVal val="visible"/>
                                      </p:to>
                                    </p:set>
                                    <p:anim calcmode="discrete" valueType="clr">
                                      <p:cBhvr override="childStyle">
                                        <p:cTn id="7" dur="80"/>
                                        <p:tgtEl>
                                          <p:spTgt spid="143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6"/>
                                        </p:tgtEl>
                                        <p:attrNameLst>
                                          <p:attrName>fillcolor</p:attrName>
                                        </p:attrNameLst>
                                      </p:cBhvr>
                                      <p:tavLst>
                                        <p:tav tm="0">
                                          <p:val>
                                            <p:clrVal>
                                              <a:schemeClr val="accent2"/>
                                            </p:clrVal>
                                          </p:val>
                                        </p:tav>
                                        <p:tav tm="50000">
                                          <p:val>
                                            <p:clrVal>
                                              <a:schemeClr val="hlink"/>
                                            </p:clrVal>
                                          </p:val>
                                        </p:tav>
                                      </p:tavLst>
                                    </p:anim>
                                    <p:set>
                                      <p:cBhvr>
                                        <p:cTn id="9" dur="80"/>
                                        <p:tgtEl>
                                          <p:spTgt spid="14346"/>
                                        </p:tgtEl>
                                        <p:attrNameLst>
                                          <p:attrName>fill.type</p:attrName>
                                        </p:attrNameLst>
                                      </p:cBhvr>
                                      <p:to>
                                        <p:strVal val="solid"/>
                                      </p:to>
                                    </p:set>
                                  </p:childTnLst>
                                </p:cTn>
                              </p:par>
                            </p:childTnLst>
                          </p:cTn>
                        </p:par>
                        <p:par>
                          <p:cTn id="10" fill="hold">
                            <p:stCondLst>
                              <p:cond delay="42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n relacionad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70262" y="487680"/>
            <a:ext cx="8192681" cy="593054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10"/>
          <p:cNvSpPr>
            <a:spLocks noChangeArrowheads="1"/>
          </p:cNvSpPr>
          <p:nvPr/>
        </p:nvSpPr>
        <p:spPr bwMode="auto">
          <a:xfrm>
            <a:off x="410221" y="398963"/>
            <a:ext cx="8270140" cy="1815882"/>
          </a:xfrm>
          <a:prstGeom prst="rect">
            <a:avLst/>
          </a:prstGeom>
          <a:noFill/>
          <a:ln>
            <a:noFill/>
          </a:ln>
          <a:effectLs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Pero las prudentes contestaron: </a:t>
            </a:r>
            <a:r>
              <a:rPr kumimoji="0" lang="es-PE" sz="2800" b="0"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“No porque </a:t>
            </a:r>
            <a:r>
              <a:rPr kumimoji="0" lang="es-PE" sz="2800" b="0"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no </a:t>
            </a:r>
            <a:r>
              <a:rPr kumimoji="0" lang="es-PE" sz="2800" b="0"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va a alcanzar para </a:t>
            </a:r>
            <a:r>
              <a:rPr kumimoji="0" lang="es-PE" sz="2800" b="0"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ustedes y para </a:t>
            </a:r>
            <a:r>
              <a:rPr kumimoji="0" lang="es-PE" sz="2800" b="0"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nosotras, </a:t>
            </a:r>
            <a:endParaRPr kumimoji="0" lang="es-PE" sz="2800" b="0"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mejor </a:t>
            </a:r>
            <a:r>
              <a:rPr kumimoji="0" lang="es-PE" sz="2800" b="0"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es </a:t>
            </a:r>
            <a:r>
              <a:rPr kumimoji="0" lang="es-PE" sz="2800" b="0"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que vayan </a:t>
            </a:r>
            <a:r>
              <a:rPr kumimoji="0" lang="es-PE" sz="2800" b="0"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a la tienda </a:t>
            </a:r>
            <a:endParaRPr kumimoji="0" lang="es-PE" sz="2800" b="0"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y </a:t>
            </a:r>
            <a:r>
              <a:rPr kumimoji="0" lang="es-PE" sz="2800" b="0"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lo </a:t>
            </a:r>
            <a:r>
              <a:rPr kumimoji="0" lang="es-PE" sz="2800" b="0"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compren”.</a:t>
            </a:r>
            <a:endParaRPr kumimoji="0" lang="es-ES" sz="2800" b="0"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endParaRPr>
          </a:p>
        </p:txBody>
      </p:sp>
    </p:spTree>
    <p:extLst>
      <p:ext uri="{BB962C8B-B14F-4D97-AF65-F5344CB8AC3E}">
        <p14:creationId xmlns:p14="http://schemas.microsoft.com/office/powerpoint/2010/main" val="16385629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arábola de las diez vírgenes | Ministerio de Recursos Cristi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57199"/>
            <a:ext cx="8214901" cy="592567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2299" name="Rectangle 11"/>
          <p:cNvSpPr>
            <a:spLocks noChangeArrowheads="1"/>
          </p:cNvSpPr>
          <p:nvPr/>
        </p:nvSpPr>
        <p:spPr bwMode="auto">
          <a:xfrm>
            <a:off x="502388" y="422363"/>
            <a:ext cx="6743143" cy="3108543"/>
          </a:xfrm>
          <a:prstGeom prst="rect">
            <a:avLst/>
          </a:prstGeom>
          <a:noFill/>
          <a:ln>
            <a:noFill/>
          </a:ln>
          <a:effectLs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Mientras iban a comprarlo, llegó el novio, y las que estaban preparadas </a:t>
            </a:r>
            <a:endParaRPr kumimoji="0" lang="es-PE" sz="28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entraron </a:t>
            </a:r>
            <a:r>
              <a:rPr kumimoji="0" lang="es-PE" sz="28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con él </a:t>
            </a:r>
            <a:endParaRPr kumimoji="0" lang="es-PE" sz="28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al </a:t>
            </a:r>
            <a:r>
              <a:rPr kumimoji="0" lang="es-PE" sz="28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banquete </a:t>
            </a:r>
            <a:endParaRPr kumimoji="0" lang="es-PE" sz="28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de </a:t>
            </a:r>
            <a:r>
              <a:rPr kumimoji="0" lang="es-PE" sz="28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bodas, y </a:t>
            </a:r>
            <a:endParaRPr kumimoji="0" lang="es-PE" sz="28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se </a:t>
            </a:r>
            <a:r>
              <a:rPr kumimoji="0" lang="es-PE" sz="28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cerró </a:t>
            </a:r>
            <a:r>
              <a:rPr kumimoji="0" lang="es-PE" sz="28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la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puerta.</a:t>
            </a:r>
            <a:endParaRPr kumimoji="0" lang="es-ES" sz="28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endParaRPr>
          </a:p>
        </p:txBody>
      </p:sp>
    </p:spTree>
    <p:extLst>
      <p:ext uri="{BB962C8B-B14F-4D97-AF65-F5344CB8AC3E}">
        <p14:creationId xmlns:p14="http://schemas.microsoft.com/office/powerpoint/2010/main" val="1003802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2299"/>
                                        </p:tgtEl>
                                        <p:attrNameLst>
                                          <p:attrName>style.visibility</p:attrName>
                                        </p:attrNameLst>
                                      </p:cBhvr>
                                      <p:to>
                                        <p:strVal val="visible"/>
                                      </p:to>
                                    </p:set>
                                    <p:anim calcmode="discrete" valueType="clr">
                                      <p:cBhvr override="childStyle">
                                        <p:cTn id="7" dur="80"/>
                                        <p:tgtEl>
                                          <p:spTgt spid="122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9"/>
                                        </p:tgtEl>
                                        <p:attrNameLst>
                                          <p:attrName>fillcolor</p:attrName>
                                        </p:attrNameLst>
                                      </p:cBhvr>
                                      <p:tavLst>
                                        <p:tav tm="0">
                                          <p:val>
                                            <p:clrVal>
                                              <a:schemeClr val="accent2"/>
                                            </p:clrVal>
                                          </p:val>
                                        </p:tav>
                                        <p:tav tm="50000">
                                          <p:val>
                                            <p:clrVal>
                                              <a:schemeClr val="hlink"/>
                                            </p:clrVal>
                                          </p:val>
                                        </p:tav>
                                      </p:tavLst>
                                    </p:anim>
                                    <p:set>
                                      <p:cBhvr>
                                        <p:cTn id="9" dur="80"/>
                                        <p:tgtEl>
                                          <p:spTgt spid="122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El esposo y las vírgenes necias - Colección - Museo Nacional del Prado"/>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61554" y="487678"/>
            <a:ext cx="8220892" cy="591312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2299" name="Rectangle 11"/>
          <p:cNvSpPr>
            <a:spLocks noChangeArrowheads="1"/>
          </p:cNvSpPr>
          <p:nvPr/>
        </p:nvSpPr>
        <p:spPr bwMode="auto">
          <a:xfrm>
            <a:off x="461554" y="4187936"/>
            <a:ext cx="8136904" cy="1938992"/>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0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Más </a:t>
            </a:r>
            <a:r>
              <a:rPr kumimoji="0" lang="es-PE" sz="30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tarde llegaron también las otras muchachas, diciendo</a:t>
            </a:r>
            <a:r>
              <a:rPr kumimoji="0" lang="es-PE" sz="30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 </a:t>
            </a:r>
            <a:r>
              <a:rPr kumimoji="0" lang="es-PE" sz="3000" b="0"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a:t>
            </a:r>
            <a:r>
              <a:rPr kumimoji="0" lang="es-PE" sz="3000" b="0"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Señor, Señor, ábrenos</a:t>
            </a:r>
            <a:r>
              <a:rPr kumimoji="0" lang="es-PE" sz="3000" b="0"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a:t>
            </a:r>
            <a:r>
              <a:rPr kumimoji="0" lang="es-PE" sz="30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                                        Pero </a:t>
            </a:r>
            <a:r>
              <a:rPr kumimoji="0" lang="es-PE" sz="30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él respondió: </a:t>
            </a:r>
            <a:r>
              <a:rPr kumimoji="0" lang="es-PE" sz="3000" b="0"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a:t>
            </a:r>
            <a:r>
              <a:rPr kumimoji="0" lang="es-PE" sz="3000" b="0"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Les aseguro que no las conozco</a:t>
            </a:r>
            <a:r>
              <a:rPr kumimoji="0" lang="es-PE" sz="3000" b="0"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rPr>
              <a:t>”.</a:t>
            </a:r>
            <a:endParaRPr kumimoji="0" lang="es-ES" sz="3000" b="0"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pitchFamily="18" charset="0"/>
            </a:endParaRPr>
          </a:p>
        </p:txBody>
      </p:sp>
    </p:spTree>
    <p:extLst>
      <p:ext uri="{BB962C8B-B14F-4D97-AF65-F5344CB8AC3E}">
        <p14:creationId xmlns:p14="http://schemas.microsoft.com/office/powerpoint/2010/main" val="39697480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2299"/>
                                        </p:tgtEl>
                                        <p:attrNameLst>
                                          <p:attrName>style.visibility</p:attrName>
                                        </p:attrNameLst>
                                      </p:cBhvr>
                                      <p:to>
                                        <p:strVal val="visible"/>
                                      </p:to>
                                    </p:set>
                                    <p:anim calcmode="discrete" valueType="clr">
                                      <p:cBhvr override="childStyle">
                                        <p:cTn id="7" dur="80"/>
                                        <p:tgtEl>
                                          <p:spTgt spid="122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9"/>
                                        </p:tgtEl>
                                        <p:attrNameLst>
                                          <p:attrName>fillcolor</p:attrName>
                                        </p:attrNameLst>
                                      </p:cBhvr>
                                      <p:tavLst>
                                        <p:tav tm="0">
                                          <p:val>
                                            <p:clrVal>
                                              <a:schemeClr val="accent2"/>
                                            </p:clrVal>
                                          </p:val>
                                        </p:tav>
                                        <p:tav tm="50000">
                                          <p:val>
                                            <p:clrVal>
                                              <a:schemeClr val="hlink"/>
                                            </p:clrVal>
                                          </p:val>
                                        </p:tav>
                                      </p:tavLst>
                                    </p:anim>
                                    <p:set>
                                      <p:cBhvr>
                                        <p:cTn id="9" dur="80"/>
                                        <p:tgtEl>
                                          <p:spTgt spid="122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rudentes o insensatas? - Universal Ecuador - Universal Ecu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58" y="461103"/>
            <a:ext cx="8266363" cy="5922280"/>
          </a:xfrm>
          <a:prstGeom prst="rect">
            <a:avLst/>
          </a:prstGeom>
          <a:noFill/>
          <a:extLst>
            <a:ext uri="{909E8E84-426E-40DD-AFC4-6F175D3DCCD1}">
              <a14:hiddenFill xmlns:a14="http://schemas.microsoft.com/office/drawing/2010/main">
                <a:solidFill>
                  <a:srgbClr val="FFFFFF"/>
                </a:solidFill>
              </a14:hiddenFill>
            </a:ext>
          </a:extLst>
        </p:spPr>
      </p:pic>
      <p:sp>
        <p:nvSpPr>
          <p:cNvPr id="12299" name="Rectangle 11"/>
          <p:cNvSpPr>
            <a:spLocks noChangeArrowheads="1"/>
          </p:cNvSpPr>
          <p:nvPr/>
        </p:nvSpPr>
        <p:spPr bwMode="auto">
          <a:xfrm>
            <a:off x="450759" y="500330"/>
            <a:ext cx="8266363" cy="1077218"/>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Times New Roman" pitchFamily="18" charset="0"/>
              </a:rPr>
              <a:t> </a:t>
            </a:r>
            <a:r>
              <a:rPr kumimoji="0" lang="es-PE"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Times New Roman" pitchFamily="18" charset="0"/>
              </a:rPr>
              <a:t>Por tanto, estén preparados, porque no saben ni el día ni la hora.</a:t>
            </a:r>
            <a:endParaRPr kumimoji="0" lang="es-E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Times New Roman" pitchFamily="18" charset="0"/>
            </a:endParaRPr>
          </a:p>
        </p:txBody>
      </p:sp>
      <p:sp>
        <p:nvSpPr>
          <p:cNvPr id="4" name="3 CuadroTexto"/>
          <p:cNvSpPr txBox="1"/>
          <p:nvPr/>
        </p:nvSpPr>
        <p:spPr>
          <a:xfrm>
            <a:off x="3346709" y="5675284"/>
            <a:ext cx="5017369" cy="646331"/>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3600" b="1" i="1" u="none" strike="noStrike" kern="1200" cap="none" spc="0" normalizeH="0" baseline="0" noProof="0" dirty="0">
                <a:ln w="12700">
                  <a:solidFill>
                    <a:srgbClr val="0066FF"/>
                  </a:solidFill>
                  <a:prstDash val="solid"/>
                </a:ln>
                <a:solidFill>
                  <a:srgbClr val="FFFFFF"/>
                </a:solidFill>
                <a:effectLst>
                  <a:outerShdw dist="38100" dir="2640000" algn="bl" rotWithShape="0">
                    <a:srgbClr val="0066FF"/>
                  </a:outerShdw>
                </a:effectLst>
                <a:uLnTx/>
                <a:uFillTx/>
                <a:latin typeface="Berlin Sans FB" panose="020E0602020502020306" pitchFamily="34" charset="0"/>
                <a:ea typeface="+mn-ea"/>
                <a:cs typeface="Times New Roman" pitchFamily="18" charset="0"/>
              </a:rPr>
              <a:t>Palabra </a:t>
            </a:r>
            <a:r>
              <a:rPr kumimoji="0" lang="es-PE" sz="3600" b="1" i="1" u="none" strike="noStrike" kern="1200" cap="none" spc="0" normalizeH="0" baseline="0" noProof="0" dirty="0" smtClean="0">
                <a:ln w="12700">
                  <a:solidFill>
                    <a:srgbClr val="0066FF"/>
                  </a:solidFill>
                  <a:prstDash val="solid"/>
                </a:ln>
                <a:solidFill>
                  <a:srgbClr val="FFFFFF"/>
                </a:solidFill>
                <a:effectLst>
                  <a:outerShdw dist="38100" dir="2640000" algn="bl" rotWithShape="0">
                    <a:srgbClr val="0066FF"/>
                  </a:outerShdw>
                </a:effectLst>
                <a:uLnTx/>
                <a:uFillTx/>
                <a:latin typeface="Berlin Sans FB" panose="020E0602020502020306" pitchFamily="34" charset="0"/>
                <a:ea typeface="+mn-ea"/>
                <a:cs typeface="Times New Roman" pitchFamily="18" charset="0"/>
              </a:rPr>
              <a:t>del Señor</a:t>
            </a:r>
            <a:endParaRPr kumimoji="0" lang="es-PE" sz="3600" b="1" i="1" u="none" strike="noStrike" kern="1200" cap="none" spc="0" normalizeH="0" baseline="0" noProof="0" dirty="0">
              <a:ln w="12700">
                <a:solidFill>
                  <a:srgbClr val="0066FF"/>
                </a:solidFill>
                <a:prstDash val="solid"/>
              </a:ln>
              <a:solidFill>
                <a:srgbClr val="FFFFFF"/>
              </a:solidFill>
              <a:effectLst>
                <a:outerShdw dist="38100" dir="2640000" algn="bl" rotWithShape="0">
                  <a:srgbClr val="0066FF"/>
                </a:outerShdw>
              </a:effectLst>
              <a:uLnTx/>
              <a:uFillTx/>
              <a:latin typeface="Berlin Sans FB" panose="020E0602020502020306" pitchFamily="34" charset="0"/>
              <a:ea typeface="+mn-ea"/>
              <a:cs typeface="Times New Roman" pitchFamily="18" charset="0"/>
            </a:endParaRPr>
          </a:p>
        </p:txBody>
      </p:sp>
    </p:spTree>
    <p:extLst>
      <p:ext uri="{BB962C8B-B14F-4D97-AF65-F5344CB8AC3E}">
        <p14:creationId xmlns:p14="http://schemas.microsoft.com/office/powerpoint/2010/main" val="37817881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2299"/>
                                        </p:tgtEl>
                                        <p:attrNameLst>
                                          <p:attrName>style.visibility</p:attrName>
                                        </p:attrNameLst>
                                      </p:cBhvr>
                                      <p:to>
                                        <p:strVal val="visible"/>
                                      </p:to>
                                    </p:set>
                                    <p:anim calcmode="discrete" valueType="clr">
                                      <p:cBhvr override="childStyle">
                                        <p:cTn id="7" dur="80"/>
                                        <p:tgtEl>
                                          <p:spTgt spid="122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9"/>
                                        </p:tgtEl>
                                        <p:attrNameLst>
                                          <p:attrName>fillcolor</p:attrName>
                                        </p:attrNameLst>
                                      </p:cBhvr>
                                      <p:tavLst>
                                        <p:tav tm="0">
                                          <p:val>
                                            <p:clrVal>
                                              <a:schemeClr val="accent2"/>
                                            </p:clrVal>
                                          </p:val>
                                        </p:tav>
                                        <p:tav tm="50000">
                                          <p:val>
                                            <p:clrVal>
                                              <a:schemeClr val="hlink"/>
                                            </p:clrVal>
                                          </p:val>
                                        </p:tav>
                                      </p:tavLst>
                                    </p:anim>
                                    <p:set>
                                      <p:cBhvr>
                                        <p:cTn id="9" dur="80"/>
                                        <p:tgtEl>
                                          <p:spTgt spid="12299"/>
                                        </p:tgtEl>
                                        <p:attrNameLst>
                                          <p:attrName>fill.type</p:attrName>
                                        </p:attrNameLst>
                                      </p:cBhvr>
                                      <p:to>
                                        <p:strVal val="solid"/>
                                      </p:to>
                                    </p:set>
                                  </p:childTnLst>
                                </p:cTn>
                              </p:par>
                            </p:childTnLst>
                          </p:cTn>
                        </p:par>
                        <p:par>
                          <p:cTn id="10" fill="hold">
                            <p:stCondLst>
                              <p:cond delay="22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fényt tettem rá, és egy kis színt, cs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248" y="476517"/>
            <a:ext cx="8213363" cy="591430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Parábola de las 10 vírgenes. Mateo 25:1-1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558834" y="1134766"/>
            <a:ext cx="5791199" cy="3680683"/>
          </a:xfrm>
          <a:prstGeom prst="ellipse">
            <a:avLst/>
          </a:prstGeom>
          <a:noFill/>
          <a:extLst>
            <a:ext uri="{909E8E84-426E-40DD-AFC4-6F175D3DCCD1}">
              <a14:hiddenFill xmlns:a14="http://schemas.microsoft.com/office/drawing/2010/main">
                <a:solidFill>
                  <a:srgbClr val="FFFFFF"/>
                </a:solidFill>
              </a14:hiddenFill>
            </a:ext>
          </a:extLst>
        </p:spPr>
      </p:pic>
      <p:sp>
        <p:nvSpPr>
          <p:cNvPr id="343045" name="WordArt 5"/>
          <p:cNvSpPr>
            <a:spLocks noChangeArrowheads="1" noChangeShapeType="1" noTextEdit="1"/>
          </p:cNvSpPr>
          <p:nvPr/>
        </p:nvSpPr>
        <p:spPr bwMode="auto">
          <a:xfrm>
            <a:off x="513805" y="4885696"/>
            <a:ext cx="7994469" cy="1114525"/>
          </a:xfrm>
          <a:prstGeom prst="rect">
            <a:avLst/>
          </a:prstGeom>
        </p:spPr>
        <p:txBody>
          <a:bodyPr wrap="none" fromWordArt="1">
            <a:prstTxWarp prst="textStop">
              <a:avLst/>
            </a:prstTxWarp>
          </a:bodyPr>
          <a:lstStyle/>
          <a:p>
            <a:pPr marL="742950" marR="0" lvl="0" indent="-74295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PE" sz="3600" b="0" i="0" u="none" strike="noStrike" kern="10" cap="none" spc="0" normalizeH="0" baseline="0" noProof="0" dirty="0">
                <a:ln w="18415" cmpd="sng">
                  <a:solidFill>
                    <a:srgbClr val="FFFFFF"/>
                  </a:solidFill>
                  <a:prstDash val="solid"/>
                </a:ln>
                <a:solidFill>
                  <a:srgbClr val="FFFF00"/>
                </a:solidFill>
                <a:effectLst>
                  <a:glow rad="101600">
                    <a:srgbClr val="000000">
                      <a:satMod val="175000"/>
                      <a:alpha val="40000"/>
                    </a:srgbClr>
                  </a:glow>
                  <a:outerShdw blurRad="63500" dir="3600000" algn="tl" rotWithShape="0">
                    <a:srgbClr val="000000">
                      <a:alpha val="70000"/>
                    </a:srgbClr>
                  </a:outerShdw>
                </a:effectLst>
                <a:uLnTx/>
                <a:uFillTx/>
                <a:latin typeface="Comic Sans MS" panose="030F0702030302020204" pitchFamily="66" charset="0"/>
                <a:ea typeface="+mn-ea"/>
                <a:cs typeface="+mn-cs"/>
              </a:rPr>
              <a:t>	¿Con </a:t>
            </a:r>
            <a:r>
              <a:rPr kumimoji="0" lang="es-PE" sz="3600" b="0" i="0" u="none" strike="noStrike" kern="10" cap="none" spc="0" normalizeH="0" baseline="0" noProof="0" dirty="0" smtClean="0">
                <a:ln w="18415" cmpd="sng">
                  <a:solidFill>
                    <a:srgbClr val="FFFFFF"/>
                  </a:solidFill>
                  <a:prstDash val="solid"/>
                </a:ln>
                <a:solidFill>
                  <a:srgbClr val="FFFF00"/>
                </a:solidFill>
                <a:effectLst>
                  <a:glow rad="101600">
                    <a:srgbClr val="000000">
                      <a:satMod val="175000"/>
                      <a:alpha val="40000"/>
                    </a:srgbClr>
                  </a:glow>
                  <a:outerShdw blurRad="63500" dir="3600000" algn="tl" rotWithShape="0">
                    <a:srgbClr val="000000">
                      <a:alpha val="70000"/>
                    </a:srgbClr>
                  </a:outerShdw>
                </a:effectLst>
                <a:uLnTx/>
                <a:uFillTx/>
                <a:latin typeface="Comic Sans MS" panose="030F0702030302020204" pitchFamily="66" charset="0"/>
                <a:ea typeface="+mn-ea"/>
                <a:cs typeface="+mn-cs"/>
              </a:rPr>
              <a:t>qué compara</a:t>
            </a:r>
            <a:r>
              <a:rPr kumimoji="0" lang="es-PE" sz="3600" b="0" i="0" u="none" strike="noStrike" kern="10" cap="none" spc="0" normalizeH="0" baseline="0" noProof="0" dirty="0">
                <a:ln w="18415" cmpd="sng">
                  <a:solidFill>
                    <a:srgbClr val="FFFFFF"/>
                  </a:solidFill>
                  <a:prstDash val="solid"/>
                </a:ln>
                <a:solidFill>
                  <a:srgbClr val="FFFF00"/>
                </a:solidFill>
                <a:effectLst>
                  <a:glow rad="101600">
                    <a:srgbClr val="000000">
                      <a:satMod val="175000"/>
                      <a:alpha val="40000"/>
                    </a:srgbClr>
                  </a:glow>
                  <a:outerShdw blurRad="63500" dir="3600000" algn="tl" rotWithShape="0">
                    <a:srgbClr val="000000">
                      <a:alpha val="70000"/>
                    </a:srgbClr>
                  </a:outerShdw>
                </a:effectLst>
                <a:uLnTx/>
                <a:uFillTx/>
                <a:latin typeface="Comic Sans MS" panose="030F0702030302020204" pitchFamily="66" charset="0"/>
                <a:ea typeface="+mn-ea"/>
                <a:cs typeface="+mn-cs"/>
              </a:rPr>
              <a:t>, </a:t>
            </a:r>
            <a:endParaRPr kumimoji="0" lang="es-PE" sz="3600" b="0" i="0" u="none" strike="noStrike" kern="10" cap="none" spc="0" normalizeH="0" baseline="0" noProof="0" dirty="0" smtClean="0">
              <a:ln w="18415" cmpd="sng">
                <a:solidFill>
                  <a:srgbClr val="FFFFFF"/>
                </a:solidFill>
                <a:prstDash val="solid"/>
              </a:ln>
              <a:solidFill>
                <a:srgbClr val="FFFF00"/>
              </a:solidFill>
              <a:effectLst>
                <a:glow rad="101600">
                  <a:srgbClr val="000000">
                    <a:satMod val="175000"/>
                    <a:alpha val="40000"/>
                  </a:srgbClr>
                </a:glow>
                <a:outerShdw blurRad="63500" dir="3600000" algn="tl" rotWithShape="0">
                  <a:srgbClr val="000000">
                    <a:alpha val="70000"/>
                  </a:srgbClr>
                </a:outerShdw>
              </a:effectLst>
              <a:uLnTx/>
              <a:uFillTx/>
              <a:latin typeface="Comic Sans MS" panose="030F0702030302020204" pitchFamily="66"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0" i="0" u="none" strike="noStrike" kern="10" cap="none" spc="0" normalizeH="0" baseline="0" noProof="0" dirty="0" smtClean="0">
                <a:ln w="18415" cmpd="sng">
                  <a:solidFill>
                    <a:srgbClr val="FFFFFF"/>
                  </a:solidFill>
                  <a:prstDash val="solid"/>
                </a:ln>
                <a:solidFill>
                  <a:srgbClr val="FFFF00"/>
                </a:solidFill>
                <a:effectLst>
                  <a:glow rad="101600">
                    <a:srgbClr val="000000">
                      <a:satMod val="175000"/>
                      <a:alpha val="40000"/>
                    </a:srgbClr>
                  </a:glow>
                  <a:outerShdw blurRad="63500" dir="3600000" algn="tl" rotWithShape="0">
                    <a:srgbClr val="000000">
                      <a:alpha val="70000"/>
                    </a:srgbClr>
                  </a:outerShdw>
                </a:effectLst>
                <a:uLnTx/>
                <a:uFillTx/>
                <a:latin typeface="Comic Sans MS" panose="030F0702030302020204" pitchFamily="66" charset="0"/>
                <a:ea typeface="+mn-ea"/>
                <a:cs typeface="+mn-cs"/>
              </a:rPr>
              <a:t>Jesús, el Reino de los  </a:t>
            </a:r>
            <a:r>
              <a:rPr kumimoji="0" lang="es-PE" sz="3600" b="0" i="0" u="none" strike="noStrike" kern="10" cap="none" spc="0" normalizeH="0" baseline="0" noProof="0" dirty="0">
                <a:ln w="18415" cmpd="sng">
                  <a:solidFill>
                    <a:srgbClr val="FFFFFF"/>
                  </a:solidFill>
                  <a:prstDash val="solid"/>
                </a:ln>
                <a:solidFill>
                  <a:srgbClr val="FFFF00"/>
                </a:solidFill>
                <a:effectLst>
                  <a:glow rad="101600">
                    <a:srgbClr val="000000">
                      <a:satMod val="175000"/>
                      <a:alpha val="40000"/>
                    </a:srgbClr>
                  </a:glow>
                  <a:outerShdw blurRad="63500" dir="3600000" algn="tl" rotWithShape="0">
                    <a:srgbClr val="000000">
                      <a:alpha val="70000"/>
                    </a:srgbClr>
                  </a:outerShdw>
                </a:effectLst>
                <a:uLnTx/>
                <a:uFillTx/>
                <a:latin typeface="Comic Sans MS" panose="030F0702030302020204" pitchFamily="66" charset="0"/>
                <a:ea typeface="+mn-ea"/>
                <a:cs typeface="+mn-cs"/>
              </a:rPr>
              <a:t>cielos?</a:t>
            </a:r>
          </a:p>
        </p:txBody>
      </p:sp>
      <p:sp>
        <p:nvSpPr>
          <p:cNvPr id="2" name="1 Rectángulo"/>
          <p:cNvSpPr/>
          <p:nvPr/>
        </p:nvSpPr>
        <p:spPr>
          <a:xfrm>
            <a:off x="818606" y="476517"/>
            <a:ext cx="7473189" cy="5232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all" spc="0" normalizeH="0" baseline="0" noProof="0" dirty="0">
                <a:ln/>
                <a:solidFill>
                  <a:srgbClr val="FFFF00"/>
                </a:solidFill>
                <a:effectLst>
                  <a:outerShdw blurRad="19685" dist="12700" dir="5400000" algn="tl" rotWithShape="0">
                    <a:srgbClr val="0066FF">
                      <a:satMod val="130000"/>
                      <a:alpha val="60000"/>
                    </a:srgbClr>
                  </a:outerShdw>
                  <a:reflection blurRad="10000" stA="55000" endPos="48000" dist="500" dir="5400000" sy="-100000" algn="bl" rotWithShape="0"/>
                </a:effectLst>
                <a:uLnTx/>
                <a:uFillTx/>
                <a:latin typeface="Snap ITC" panose="04040A07060A02020202" pitchFamily="82" charset="0"/>
                <a:ea typeface="+mn-ea"/>
                <a:cs typeface="Times New Roman" pitchFamily="18" charset="0"/>
              </a:rPr>
              <a:t>Preguntas para la Lectura</a:t>
            </a:r>
          </a:p>
        </p:txBody>
      </p:sp>
    </p:spTree>
    <p:extLst>
      <p:ext uri="{BB962C8B-B14F-4D97-AF65-F5344CB8AC3E}">
        <p14:creationId xmlns:p14="http://schemas.microsoft.com/office/powerpoint/2010/main" val="6069593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343045"/>
                                        </p:tgtEl>
                                        <p:attrNameLst>
                                          <p:attrName>style.visibility</p:attrName>
                                        </p:attrNameLst>
                                      </p:cBhvr>
                                      <p:to>
                                        <p:strVal val="visible"/>
                                      </p:to>
                                    </p:set>
                                    <p:anim calcmode="lin" valueType="num">
                                      <p:cBhvr>
                                        <p:cTn id="7" dur="500" fill="hold"/>
                                        <p:tgtEl>
                                          <p:spTgt spid="343045"/>
                                        </p:tgtEl>
                                        <p:attrNameLst>
                                          <p:attrName>ppt_w</p:attrName>
                                        </p:attrNameLst>
                                      </p:cBhvr>
                                      <p:tavLst>
                                        <p:tav tm="0">
                                          <p:val>
                                            <p:fltVal val="0"/>
                                          </p:val>
                                        </p:tav>
                                        <p:tav tm="100000">
                                          <p:val>
                                            <p:strVal val="#ppt_w"/>
                                          </p:val>
                                        </p:tav>
                                      </p:tavLst>
                                    </p:anim>
                                    <p:anim calcmode="lin" valueType="num">
                                      <p:cBhvr>
                                        <p:cTn id="8" dur="500" fill="hold"/>
                                        <p:tgtEl>
                                          <p:spTgt spid="343045"/>
                                        </p:tgtEl>
                                        <p:attrNameLst>
                                          <p:attrName>ppt_h</p:attrName>
                                        </p:attrNameLst>
                                      </p:cBhvr>
                                      <p:tavLst>
                                        <p:tav tm="0">
                                          <p:val>
                                            <p:fltVal val="0"/>
                                          </p:val>
                                        </p:tav>
                                        <p:tav tm="100000">
                                          <p:val>
                                            <p:strVal val="#ppt_h"/>
                                          </p:val>
                                        </p:tav>
                                      </p:tavLst>
                                    </p:anim>
                                    <p:anim calcmode="lin" valueType="num">
                                      <p:cBhvr>
                                        <p:cTn id="9" dur="500" fill="hold"/>
                                        <p:tgtEl>
                                          <p:spTgt spid="343045"/>
                                        </p:tgtEl>
                                        <p:attrNameLst>
                                          <p:attrName>style.rotation</p:attrName>
                                        </p:attrNameLst>
                                      </p:cBhvr>
                                      <p:tavLst>
                                        <p:tav tm="0">
                                          <p:val>
                                            <p:fltVal val="360"/>
                                          </p:val>
                                        </p:tav>
                                        <p:tav tm="100000">
                                          <p:val>
                                            <p:fltVal val="0"/>
                                          </p:val>
                                        </p:tav>
                                      </p:tavLst>
                                    </p:anim>
                                    <p:animEffect transition="in" filter="fade">
                                      <p:cBhvr>
                                        <p:cTn id="10" dur="500"/>
                                        <p:tgtEl>
                                          <p:spTgt spid="343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ANTO EVANGELIO ¡Que llega el esposo, salid a recibirlo! Lectura del santo Evangelio según san Mateo 25, 1-13  En aquel tiempo, dijo Jesús a sus discípulos esta parábola:  «El reino de los cielos se parece a diez vírgenes que tomaron sus lámparas y salieron al encuentro del esposo.  Cinco de ellas eran necias y cinco eran prudentes.  Las necias, al tomar las lámparas, no se proveyeron de aceite; en cambio, las prudentes se llevaron alcuzas de aceite con las lámparas.  El esposo tardaba, les en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12" y="468481"/>
            <a:ext cx="8226433" cy="5941028"/>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870368" y="0"/>
            <a:ext cx="7555998" cy="342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srgbClr val="CC99FF"/>
              </a:solidFill>
              <a:effectLst/>
              <a:uLnTx/>
              <a:uFillTx/>
              <a:latin typeface="Arial"/>
              <a:ea typeface="+mn-ea"/>
              <a:cs typeface="+mn-cs"/>
            </a:endParaRPr>
          </a:p>
        </p:txBody>
      </p:sp>
      <p:sp>
        <p:nvSpPr>
          <p:cNvPr id="3" name="Rectángulo 2"/>
          <p:cNvSpPr/>
          <p:nvPr/>
        </p:nvSpPr>
        <p:spPr>
          <a:xfrm>
            <a:off x="482139" y="468480"/>
            <a:ext cx="7730043" cy="646331"/>
          </a:xfrm>
          <a:prstGeom prst="rect">
            <a:avLst/>
          </a:prstGeom>
        </p:spPr>
        <p:txBody>
          <a:bodyPr wrap="square">
            <a:spAutoFit/>
          </a:bodyPr>
          <a:lstStyle/>
          <a:p>
            <a:pPr marL="457200" marR="0" lvl="0" indent="-457200" algn="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PE" sz="3600" b="1" i="0" u="none" strike="noStrike" kern="10" cap="none" spc="50" normalizeH="0" baseline="0" noProof="0" dirty="0">
                <a:ln w="11430"/>
                <a:solidFill>
                  <a:srgbClr val="FFFF00"/>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¿Con qué adjetivos </a:t>
            </a:r>
            <a:r>
              <a:rPr kumimoji="0" lang="es-PE" sz="3600" b="1" i="0" u="none" strike="noStrike" kern="10" cap="none" spc="50" normalizeH="0" baseline="0" noProof="0" dirty="0" smtClean="0">
                <a:ln w="11430"/>
                <a:solidFill>
                  <a:srgbClr val="FFFF00"/>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caracteriza Jesús </a:t>
            </a:r>
            <a:endParaRPr kumimoji="0" lang="es-PE" sz="3600" b="1" i="0" u="none" strike="noStrike" kern="10" cap="none" spc="50" normalizeH="0" baseline="0" noProof="0" dirty="0">
              <a:ln w="11430"/>
              <a:solidFill>
                <a:srgbClr val="FFFF00"/>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p:txBody>
      </p:sp>
      <p:sp>
        <p:nvSpPr>
          <p:cNvPr id="6" name="Rectángulo 5"/>
          <p:cNvSpPr/>
          <p:nvPr/>
        </p:nvSpPr>
        <p:spPr>
          <a:xfrm>
            <a:off x="2438400" y="4532660"/>
            <a:ext cx="4911634" cy="954107"/>
          </a:xfrm>
          <a:prstGeom prst="rect">
            <a:avLst/>
          </a:prstGeom>
        </p:spPr>
        <p:txBody>
          <a:bodyPr wrap="square">
            <a:prstTxWarp prst="textSto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0" cap="none" spc="50" normalizeH="0" baseline="0" noProof="0" dirty="0" smtClean="0">
                <a:ln w="11430"/>
                <a:solidFill>
                  <a:srgbClr val="FFFF00"/>
                </a:solidFill>
                <a:effectLst>
                  <a:glow rad="63500">
                    <a:srgbClr val="000000">
                      <a:satMod val="175000"/>
                      <a:alpha val="40000"/>
                    </a:srgbClr>
                  </a:glow>
                  <a:outerShdw blurRad="50800" dist="38100" algn="l" rotWithShape="0">
                    <a:prstClr val="black"/>
                  </a:outerShdw>
                </a:effectLst>
                <a:uLnTx/>
                <a:uFillTx/>
                <a:latin typeface="AR JULIAN" panose="02000000000000000000" pitchFamily="2" charset="0"/>
                <a:ea typeface="+mn-ea"/>
                <a:cs typeface="+mn-cs"/>
              </a:rPr>
              <a:t>a </a:t>
            </a:r>
            <a:r>
              <a:rPr kumimoji="0" lang="es-PE" sz="2800" b="1" i="0" u="none" strike="noStrike" kern="10" cap="none" spc="50" normalizeH="0" baseline="0" noProof="0" dirty="0">
                <a:ln w="11430"/>
                <a:solidFill>
                  <a:srgbClr val="FFFF00"/>
                </a:solidFill>
                <a:effectLst>
                  <a:glow rad="63500">
                    <a:srgbClr val="000000">
                      <a:satMod val="175000"/>
                      <a:alpha val="40000"/>
                    </a:srgbClr>
                  </a:glow>
                  <a:outerShdw blurRad="50800" dist="38100" algn="l" rotWithShape="0">
                    <a:prstClr val="black"/>
                  </a:outerShdw>
                </a:effectLst>
                <a:uLnTx/>
                <a:uFillTx/>
                <a:latin typeface="AR JULIAN" panose="02000000000000000000" pitchFamily="2" charset="0"/>
                <a:ea typeface="+mn-ea"/>
                <a:cs typeface="+mn-cs"/>
              </a:rPr>
              <a:t>las jóvenes </a:t>
            </a:r>
            <a:endParaRPr kumimoji="0" lang="es-PE" sz="2800" b="1" i="0" u="none" strike="noStrike" kern="10" cap="none" spc="50" normalizeH="0" baseline="0" noProof="0" dirty="0" smtClean="0">
              <a:ln w="11430"/>
              <a:solidFill>
                <a:srgbClr val="FFFF00"/>
              </a:solidFill>
              <a:effectLst>
                <a:glow rad="63500">
                  <a:srgbClr val="000000">
                    <a:satMod val="175000"/>
                    <a:alpha val="40000"/>
                  </a:srgbClr>
                </a:glow>
                <a:outerShdw blurRad="50800" dist="38100" algn="l" rotWithShape="0">
                  <a:prstClr val="black"/>
                </a:outerShdw>
              </a:effectLst>
              <a:uLnTx/>
              <a:uFillTx/>
              <a:latin typeface="AR JULIAN" panose="02000000000000000000" pitchFamily="2"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0" cap="none" spc="50" normalizeH="0" baseline="0" noProof="0" dirty="0" smtClean="0">
                <a:ln w="11430"/>
                <a:solidFill>
                  <a:srgbClr val="FFFF00"/>
                </a:solidFill>
                <a:effectLst>
                  <a:glow rad="63500">
                    <a:srgbClr val="000000">
                      <a:satMod val="175000"/>
                      <a:alpha val="40000"/>
                    </a:srgbClr>
                  </a:glow>
                  <a:outerShdw blurRad="50800" dist="38100" algn="l" rotWithShape="0">
                    <a:prstClr val="black"/>
                  </a:outerShdw>
                </a:effectLst>
                <a:uLnTx/>
                <a:uFillTx/>
                <a:latin typeface="AR JULIAN" panose="02000000000000000000" pitchFamily="2" charset="0"/>
                <a:ea typeface="+mn-ea"/>
                <a:cs typeface="+mn-cs"/>
              </a:rPr>
              <a:t>de </a:t>
            </a:r>
            <a:r>
              <a:rPr kumimoji="0" lang="es-PE" sz="2800" b="1" i="0" u="none" strike="noStrike" kern="10" cap="none" spc="50" normalizeH="0" baseline="0" noProof="0" dirty="0">
                <a:ln w="11430"/>
                <a:solidFill>
                  <a:srgbClr val="FFFF00"/>
                </a:solidFill>
                <a:effectLst>
                  <a:glow rad="63500">
                    <a:srgbClr val="000000">
                      <a:satMod val="175000"/>
                      <a:alpha val="40000"/>
                    </a:srgbClr>
                  </a:glow>
                  <a:outerShdw blurRad="50800" dist="38100" algn="l" rotWithShape="0">
                    <a:prstClr val="black"/>
                  </a:outerShdw>
                </a:effectLst>
                <a:uLnTx/>
                <a:uFillTx/>
                <a:latin typeface="AR JULIAN" panose="02000000000000000000" pitchFamily="2" charset="0"/>
                <a:ea typeface="+mn-ea"/>
                <a:cs typeface="+mn-cs"/>
              </a:rPr>
              <a:t>la </a:t>
            </a:r>
            <a:r>
              <a:rPr kumimoji="0" lang="es-PE" sz="2800" b="1" i="0" u="none" strike="noStrike" kern="10" cap="none" spc="50" normalizeH="0" baseline="0" noProof="0" dirty="0">
                <a:ln w="11430"/>
                <a:solidFill>
                  <a:srgbClr val="FFFF00"/>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parábola</a:t>
            </a:r>
            <a:r>
              <a:rPr kumimoji="0" lang="es-PE" sz="2800" b="1" i="0" u="none" strike="noStrike" kern="10" cap="none" spc="50" normalizeH="0" baseline="0" noProof="0" dirty="0">
                <a:ln w="11430"/>
                <a:solidFill>
                  <a:srgbClr val="FFFF00"/>
                </a:solidFill>
                <a:effectLst>
                  <a:glow rad="63500">
                    <a:srgbClr val="000000">
                      <a:satMod val="175000"/>
                      <a:alpha val="40000"/>
                    </a:srgbClr>
                  </a:glow>
                  <a:outerShdw blurRad="50800" dist="38100" algn="l" rotWithShape="0">
                    <a:prstClr val="black"/>
                  </a:outerShdw>
                </a:effectLst>
                <a:uLnTx/>
                <a:uFillTx/>
                <a:latin typeface="AR JULIAN" panose="02000000000000000000" pitchFamily="2" charset="0"/>
                <a:ea typeface="+mn-ea"/>
                <a:cs typeface="+mn-cs"/>
              </a:rPr>
              <a:t>?</a:t>
            </a:r>
          </a:p>
        </p:txBody>
      </p:sp>
    </p:spTree>
    <p:extLst>
      <p:ext uri="{BB962C8B-B14F-4D97-AF65-F5344CB8AC3E}">
        <p14:creationId xmlns:p14="http://schemas.microsoft.com/office/powerpoint/2010/main" val="92133906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205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ARABOLA DE LAS DIEZ VIRGENES – Aposento Alto Chí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56" y="507138"/>
            <a:ext cx="8256907" cy="586753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44076" name="WordArt 12"/>
          <p:cNvSpPr>
            <a:spLocks noChangeArrowheads="1" noChangeShapeType="1" noTextEdit="1"/>
          </p:cNvSpPr>
          <p:nvPr/>
        </p:nvSpPr>
        <p:spPr bwMode="auto">
          <a:xfrm>
            <a:off x="1027611" y="3979816"/>
            <a:ext cx="6453052" cy="17939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hevronInverted">
              <a:avLst/>
            </a:prstTxWarp>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PE" sz="3200" b="1" i="0" u="none" strike="noStrike" kern="10" cap="none" spc="0" normalizeH="0" baseline="0" noProof="0" dirty="0" smtClean="0">
                <a:ln w="6600">
                  <a:solidFill>
                    <a:srgbClr val="CCCCFF"/>
                  </a:solidFill>
                  <a:prstDash val="solid"/>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a:t>
            </a:r>
            <a:r>
              <a:rPr kumimoji="0" lang="es-PE" sz="3200" b="1" i="0" u="none" strike="noStrike" kern="10" cap="none" spc="0" normalizeH="0" baseline="0" noProof="0" dirty="0">
                <a:ln w="6600">
                  <a:solidFill>
                    <a:srgbClr val="CCCCFF"/>
                  </a:solidFill>
                  <a:prstDash val="solid"/>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Por qué razón </a:t>
            </a:r>
            <a:endParaRPr kumimoji="0" lang="es-PE" sz="3200" b="1" i="0" u="none" strike="noStrike" kern="10" cap="none" spc="0" normalizeH="0" baseline="0" noProof="0" dirty="0" smtClean="0">
              <a:ln w="6600">
                <a:solidFill>
                  <a:srgbClr val="CCCCFF"/>
                </a:solidFill>
                <a:prstDash val="solid"/>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0" cap="none" spc="0" normalizeH="0" baseline="0" noProof="0" dirty="0" smtClean="0">
                <a:ln w="6600">
                  <a:solidFill>
                    <a:srgbClr val="CCCCFF"/>
                  </a:solidFill>
                  <a:prstDash val="solid"/>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las “</a:t>
            </a:r>
            <a:r>
              <a:rPr kumimoji="0" lang="es-PE" sz="3200" b="1" i="0" u="none" strike="noStrike" kern="10" cap="none" spc="0" normalizeH="0" baseline="0" noProof="0" dirty="0">
                <a:ln w="6600">
                  <a:solidFill>
                    <a:srgbClr val="CCCCFF"/>
                  </a:solidFill>
                  <a:prstDash val="solid"/>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necias” no participan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0" cap="none" spc="0" normalizeH="0" baseline="0" noProof="0" dirty="0">
                <a:ln w="6600">
                  <a:solidFill>
                    <a:srgbClr val="CCCCFF"/>
                  </a:solidFill>
                  <a:prstDash val="solid"/>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del banquete nupcial?</a:t>
            </a:r>
          </a:p>
        </p:txBody>
      </p:sp>
    </p:spTree>
    <p:extLst>
      <p:ext uri="{BB962C8B-B14F-4D97-AF65-F5344CB8AC3E}">
        <p14:creationId xmlns:p14="http://schemas.microsoft.com/office/powerpoint/2010/main" val="75221359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44076"/>
                                        </p:tgtEl>
                                        <p:attrNameLst>
                                          <p:attrName>style.visibility</p:attrName>
                                        </p:attrNameLst>
                                      </p:cBhvr>
                                      <p:to>
                                        <p:strVal val="visible"/>
                                      </p:to>
                                    </p:set>
                                    <p:anim calcmode="lin" valueType="num">
                                      <p:cBhvr>
                                        <p:cTn id="7" dur="1000" fill="hold"/>
                                        <p:tgtEl>
                                          <p:spTgt spid="344076"/>
                                        </p:tgtEl>
                                        <p:attrNameLst>
                                          <p:attrName>ppt_w</p:attrName>
                                        </p:attrNameLst>
                                      </p:cBhvr>
                                      <p:tavLst>
                                        <p:tav tm="0">
                                          <p:val>
                                            <p:fltVal val="0"/>
                                          </p:val>
                                        </p:tav>
                                        <p:tav tm="100000">
                                          <p:val>
                                            <p:strVal val="#ppt_w"/>
                                          </p:val>
                                        </p:tav>
                                      </p:tavLst>
                                    </p:anim>
                                    <p:anim calcmode="lin" valueType="num">
                                      <p:cBhvr>
                                        <p:cTn id="8" dur="1000" fill="hold"/>
                                        <p:tgtEl>
                                          <p:spTgt spid="344076"/>
                                        </p:tgtEl>
                                        <p:attrNameLst>
                                          <p:attrName>ppt_h</p:attrName>
                                        </p:attrNameLst>
                                      </p:cBhvr>
                                      <p:tavLst>
                                        <p:tav tm="0">
                                          <p:val>
                                            <p:fltVal val="0"/>
                                          </p:val>
                                        </p:tav>
                                        <p:tav tm="100000">
                                          <p:val>
                                            <p:strVal val="#ppt_h"/>
                                          </p:val>
                                        </p:tav>
                                      </p:tavLst>
                                    </p:anim>
                                    <p:anim calcmode="lin" valueType="num">
                                      <p:cBhvr>
                                        <p:cTn id="9" dur="1000" fill="hold"/>
                                        <p:tgtEl>
                                          <p:spTgt spid="344076"/>
                                        </p:tgtEl>
                                        <p:attrNameLst>
                                          <p:attrName>style.rotation</p:attrName>
                                        </p:attrNameLst>
                                      </p:cBhvr>
                                      <p:tavLst>
                                        <p:tav tm="0">
                                          <p:val>
                                            <p:fltVal val="90"/>
                                          </p:val>
                                        </p:tav>
                                        <p:tav tm="100000">
                                          <p:val>
                                            <p:fltVal val="0"/>
                                          </p:val>
                                        </p:tav>
                                      </p:tavLst>
                                    </p:anim>
                                    <p:animEffect transition="in" filter="fade">
                                      <p:cBhvr>
                                        <p:cTn id="10" dur="1000"/>
                                        <p:tgtEl>
                                          <p:spTgt spid="344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ómo oyen la voz de Dios y reciben la segunda venida de Cristo las vírgenes  prudentes de la profecía bíbl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19" y="487939"/>
            <a:ext cx="8240834" cy="58954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7"/>
          <p:cNvSpPr txBox="1">
            <a:spLocks noChangeArrowheads="1"/>
          </p:cNvSpPr>
          <p:nvPr/>
        </p:nvSpPr>
        <p:spPr bwMode="auto">
          <a:xfrm>
            <a:off x="4934284" y="7877528"/>
            <a:ext cx="4851593" cy="4616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2400" b="1" i="1" u="none" strike="noStrike" kern="1200" cap="none" spc="0" normalizeH="0" baseline="0" noProof="0" dirty="0">
                <a:ln>
                  <a:noFill/>
                </a:ln>
                <a:solidFill>
                  <a:srgbClr val="FFFF00"/>
                </a:solidFill>
                <a:effectLst/>
                <a:uLnTx/>
                <a:uFillTx/>
                <a:latin typeface="Comic Sans MS" pitchFamily="66" charset="0"/>
                <a:ea typeface="+mn-ea"/>
                <a:cs typeface="+mn-cs"/>
              </a:rPr>
              <a:t>8</a:t>
            </a:r>
            <a:r>
              <a:rPr kumimoji="0" lang="ca-ES" sz="2400" b="1" i="1" u="none" strike="noStrike" kern="1200" cap="none" spc="0" normalizeH="0" baseline="0" noProof="0" dirty="0" smtClean="0">
                <a:ln>
                  <a:noFill/>
                </a:ln>
                <a:solidFill>
                  <a:srgbClr val="FFFF00"/>
                </a:solidFill>
                <a:effectLst/>
                <a:uLnTx/>
                <a:uFillTx/>
                <a:latin typeface="Comic Sans MS" pitchFamily="66" charset="0"/>
                <a:ea typeface="+mn-ea"/>
                <a:cs typeface="+mn-cs"/>
              </a:rPr>
              <a:t> </a:t>
            </a:r>
            <a:r>
              <a:rPr kumimoji="0" lang="ca-ES" sz="2400" b="1" i="1" u="none" strike="noStrike" kern="1200" cap="none" spc="0" normalizeH="0" baseline="0" noProof="0" dirty="0">
                <a:ln>
                  <a:noFill/>
                </a:ln>
                <a:solidFill>
                  <a:srgbClr val="FFFF00"/>
                </a:solidFill>
                <a:effectLst/>
                <a:uLnTx/>
                <a:uFillTx/>
                <a:latin typeface="Comic Sans MS" pitchFamily="66" charset="0"/>
                <a:ea typeface="+mn-ea"/>
                <a:cs typeface="+mn-cs"/>
              </a:rPr>
              <a:t>de </a:t>
            </a:r>
            <a:r>
              <a:rPr kumimoji="0" lang="ca-ES" sz="2400" b="1" i="1" u="none" strike="noStrike" kern="1200" cap="none" spc="0" normalizeH="0" baseline="0" noProof="0" dirty="0" err="1">
                <a:ln>
                  <a:noFill/>
                </a:ln>
                <a:solidFill>
                  <a:srgbClr val="FFFF00"/>
                </a:solidFill>
                <a:effectLst/>
                <a:uLnTx/>
                <a:uFillTx/>
                <a:latin typeface="Comic Sans MS" pitchFamily="66" charset="0"/>
                <a:ea typeface="+mn-ea"/>
                <a:cs typeface="+mn-cs"/>
              </a:rPr>
              <a:t>noviembre</a:t>
            </a:r>
            <a:r>
              <a:rPr kumimoji="0" lang="ca-ES" sz="2400" b="1" i="1" u="none" strike="noStrike" kern="1200" cap="none" spc="0" normalizeH="0" baseline="0" noProof="0" dirty="0">
                <a:ln>
                  <a:noFill/>
                </a:ln>
                <a:solidFill>
                  <a:srgbClr val="FFFF00"/>
                </a:solidFill>
                <a:effectLst/>
                <a:uLnTx/>
                <a:uFillTx/>
                <a:latin typeface="Comic Sans MS" pitchFamily="66" charset="0"/>
                <a:ea typeface="+mn-ea"/>
                <a:cs typeface="+mn-cs"/>
              </a:rPr>
              <a:t> de </a:t>
            </a:r>
            <a:r>
              <a:rPr kumimoji="0" lang="ca-ES" sz="2400" b="1" i="1" u="none" strike="noStrike" kern="1200" cap="none" spc="0" normalizeH="0" baseline="0" noProof="0" dirty="0" smtClean="0">
                <a:ln>
                  <a:noFill/>
                </a:ln>
                <a:solidFill>
                  <a:srgbClr val="FFFF00"/>
                </a:solidFill>
                <a:effectLst/>
                <a:uLnTx/>
                <a:uFillTx/>
                <a:latin typeface="Comic Sans MS" pitchFamily="66" charset="0"/>
                <a:ea typeface="+mn-ea"/>
                <a:cs typeface="+mn-cs"/>
              </a:rPr>
              <a:t>2020</a:t>
            </a:r>
            <a:r>
              <a:rPr kumimoji="0" lang="ca-ES" sz="2400" b="0" i="1" u="none" strike="noStrike" kern="1200" cap="none" spc="0" normalizeH="0" baseline="0" noProof="0" dirty="0" smtClean="0">
                <a:ln>
                  <a:noFill/>
                </a:ln>
                <a:solidFill>
                  <a:srgbClr val="FFFF00"/>
                </a:solidFill>
                <a:effectLst>
                  <a:outerShdw blurRad="38100" dist="38100" dir="2700000" algn="tl">
                    <a:srgbClr val="C0C0C0"/>
                  </a:outerShdw>
                </a:effectLst>
                <a:uLnTx/>
                <a:uFillTx/>
                <a:latin typeface="Comic Sans MS" pitchFamily="66" charset="0"/>
                <a:ea typeface="+mn-ea"/>
                <a:cs typeface="+mn-cs"/>
              </a:rPr>
              <a:t> </a:t>
            </a:r>
            <a:endParaRPr kumimoji="0" lang="ca-ES" sz="2400" b="0" i="1" u="none" strike="noStrike" kern="1200" cap="none" spc="0" normalizeH="0" baseline="0" noProof="0" dirty="0">
              <a:ln>
                <a:noFill/>
              </a:ln>
              <a:solidFill>
                <a:srgbClr val="FFFF00"/>
              </a:solidFill>
              <a:effectLst>
                <a:outerShdw blurRad="38100" dist="38100" dir="2700000" algn="tl">
                  <a:srgbClr val="C0C0C0"/>
                </a:outerShdw>
              </a:effectLst>
              <a:uLnTx/>
              <a:uFillTx/>
              <a:latin typeface="Comic Sans MS" pitchFamily="66" charset="0"/>
              <a:ea typeface="+mn-ea"/>
              <a:cs typeface="+mn-cs"/>
            </a:endParaRPr>
          </a:p>
        </p:txBody>
      </p:sp>
      <p:grpSp>
        <p:nvGrpSpPr>
          <p:cNvPr id="3" name="Group 2"/>
          <p:cNvGrpSpPr>
            <a:grpSpLocks/>
          </p:cNvGrpSpPr>
          <p:nvPr/>
        </p:nvGrpSpPr>
        <p:grpSpPr bwMode="auto">
          <a:xfrm>
            <a:off x="467737" y="492122"/>
            <a:ext cx="4392295" cy="728755"/>
            <a:chOff x="802" y="542"/>
            <a:chExt cx="6917" cy="871"/>
          </a:xfrm>
        </p:grpSpPr>
        <p:sp>
          <p:nvSpPr>
            <p:cNvPr id="4" name="Rectangle 3"/>
            <p:cNvSpPr>
              <a:spLocks noChangeArrowheads="1"/>
            </p:cNvSpPr>
            <p:nvPr/>
          </p:nvSpPr>
          <p:spPr bwMode="auto">
            <a:xfrm>
              <a:off x="802" y="714"/>
              <a:ext cx="6917" cy="699"/>
            </a:xfrm>
            <a:prstGeom prst="rect">
              <a:avLst/>
            </a:prstGeom>
            <a:solidFill>
              <a:srgbClr val="19A00C"/>
            </a:solidFill>
            <a:ln w="12700">
              <a:solidFill>
                <a:srgbClr val="FFFF00"/>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Text Box 4"/>
            <p:cNvSpPr txBox="1">
              <a:spLocks noChangeArrowheads="1"/>
            </p:cNvSpPr>
            <p:nvPr/>
          </p:nvSpPr>
          <p:spPr bwMode="auto">
            <a:xfrm>
              <a:off x="1742" y="611"/>
              <a:ext cx="5582" cy="618"/>
            </a:xfrm>
            <a:prstGeom prst="rect">
              <a:avLst/>
            </a:prstGeom>
            <a:solidFill>
              <a:srgbClr val="FFFFFF"/>
            </a:solidFill>
            <a:ln w="9525">
              <a:solidFill>
                <a:srgbClr val="FFFF00"/>
              </a:solid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1100" b="1" i="0" u="none" strike="noStrike" kern="1200" cap="none" spc="0" normalizeH="0" baseline="0" noProof="0" dirty="0">
                  <a:ln>
                    <a:noFill/>
                  </a:ln>
                  <a:solidFill>
                    <a:srgbClr val="E2CAFF">
                      <a:lumMod val="25000"/>
                    </a:srgbClr>
                  </a:solidFill>
                  <a:effectLst/>
                  <a:uLnTx/>
                  <a:uFillTx/>
                  <a:latin typeface="Arial Rounded MT Bold" panose="020F0704030504030204" pitchFamily="34" charset="0"/>
                  <a:ea typeface="+mn-ea"/>
                  <a:cs typeface="Times New Roman" pitchFamily="18" charset="0"/>
                </a:rPr>
                <a:t>LECTIO DIVINA –DOMINGO  32  TO. - “A”</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s-PE" sz="1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Rounded MT Bold" panose="020F0704030504030204" pitchFamily="34" charset="0"/>
                  <a:ea typeface="+mn-ea"/>
                  <a:cs typeface="Times New Roman" pitchFamily="18" charset="0"/>
                </a:rPr>
                <a:t>¡YA ESTÁ AHÍ EL ESPOSO !</a:t>
              </a:r>
              <a:endParaRPr kumimoji="0" lang="es-PE"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6" name="Imagen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5" y="542"/>
              <a:ext cx="874" cy="866"/>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6"/>
          <p:cNvSpPr txBox="1">
            <a:spLocks noChangeArrowheads="1"/>
          </p:cNvSpPr>
          <p:nvPr/>
        </p:nvSpPr>
        <p:spPr bwMode="auto">
          <a:xfrm>
            <a:off x="4865744" y="574310"/>
            <a:ext cx="3757743" cy="461665"/>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Comic Sans MS" pitchFamily="66" charset="0"/>
                <a:ea typeface="+mn-ea"/>
                <a:cs typeface="Times New Roman" pitchFamily="18" charset="0"/>
              </a:rPr>
              <a:t>S. Mateo 25,1-13</a:t>
            </a:r>
            <a:endParaRPr kumimoji="0" lang="es-ES" sz="24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Comic Sans MS" pitchFamily="66" charset="0"/>
              <a:ea typeface="+mn-ea"/>
              <a:cs typeface="Times New Roman" pitchFamily="18" charset="0"/>
            </a:endParaRPr>
          </a:p>
        </p:txBody>
      </p:sp>
      <p:sp>
        <p:nvSpPr>
          <p:cNvPr id="8" name="WordArt 24" descr="5FM"/>
          <p:cNvSpPr>
            <a:spLocks noChangeArrowheads="1" noChangeShapeType="1" noTextEdit="1"/>
          </p:cNvSpPr>
          <p:nvPr/>
        </p:nvSpPr>
        <p:spPr bwMode="auto">
          <a:xfrm>
            <a:off x="568017" y="3016346"/>
            <a:ext cx="7709145" cy="8489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prstTxWarp>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5400" b="1" i="0" u="none" strike="noStrike" kern="10" cap="none" spc="0" normalizeH="0" baseline="0" noProof="0" dirty="0">
                <a:ln w="50800"/>
                <a:solidFill>
                  <a:srgbClr val="FFFF00"/>
                </a:solidFill>
                <a:effectLst>
                  <a:outerShdw blurRad="38100" dist="38100" dir="2700000" algn="tl">
                    <a:srgbClr val="000000">
                      <a:alpha val="43137"/>
                    </a:srgbClr>
                  </a:outerShdw>
                </a:effectLst>
                <a:uLnTx/>
                <a:uFillTx/>
                <a:latin typeface="Arial"/>
                <a:ea typeface="+mn-ea"/>
                <a:cs typeface="Arial"/>
              </a:rPr>
              <a:t>¡Ya está ahí el esposo!</a:t>
            </a:r>
          </a:p>
        </p:txBody>
      </p:sp>
      <p:sp>
        <p:nvSpPr>
          <p:cNvPr id="13" name="Text Box 7"/>
          <p:cNvSpPr txBox="1">
            <a:spLocks noChangeArrowheads="1"/>
          </p:cNvSpPr>
          <p:nvPr/>
        </p:nvSpPr>
        <p:spPr bwMode="auto">
          <a:xfrm>
            <a:off x="4627835" y="5805264"/>
            <a:ext cx="3922869" cy="4616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2400" b="1" i="1" u="none" strike="noStrike" kern="1200" cap="none" spc="0" normalizeH="0" baseline="0" noProof="0" dirty="0">
                <a:ln>
                  <a:noFill/>
                </a:ln>
                <a:solidFill>
                  <a:srgbClr val="FFFF00"/>
                </a:solidFill>
                <a:effectLst/>
                <a:uLnTx/>
                <a:uFillTx/>
                <a:latin typeface="Comic Sans MS" pitchFamily="66" charset="0"/>
                <a:ea typeface="+mn-ea"/>
                <a:cs typeface="+mn-cs"/>
              </a:rPr>
              <a:t>8</a:t>
            </a:r>
            <a:r>
              <a:rPr kumimoji="0" lang="ca-ES" sz="2400" b="1" i="1" u="none" strike="noStrike" kern="1200" cap="none" spc="0" normalizeH="0" baseline="0" noProof="0" dirty="0" smtClean="0">
                <a:ln>
                  <a:noFill/>
                </a:ln>
                <a:solidFill>
                  <a:srgbClr val="FFFF00"/>
                </a:solidFill>
                <a:effectLst/>
                <a:uLnTx/>
                <a:uFillTx/>
                <a:latin typeface="Comic Sans MS" pitchFamily="66" charset="0"/>
                <a:ea typeface="+mn-ea"/>
                <a:cs typeface="+mn-cs"/>
              </a:rPr>
              <a:t> </a:t>
            </a:r>
            <a:r>
              <a:rPr kumimoji="0" lang="ca-ES" sz="2400" b="1" i="1" u="none" strike="noStrike" kern="1200" cap="none" spc="0" normalizeH="0" baseline="0" noProof="0" dirty="0">
                <a:ln>
                  <a:noFill/>
                </a:ln>
                <a:solidFill>
                  <a:srgbClr val="FFFF00"/>
                </a:solidFill>
                <a:effectLst/>
                <a:uLnTx/>
                <a:uFillTx/>
                <a:latin typeface="Comic Sans MS" pitchFamily="66" charset="0"/>
                <a:ea typeface="+mn-ea"/>
                <a:cs typeface="+mn-cs"/>
              </a:rPr>
              <a:t>de </a:t>
            </a:r>
            <a:r>
              <a:rPr kumimoji="0" lang="ca-ES" sz="2400" b="1" i="1" u="none" strike="noStrike" kern="1200" cap="none" spc="0" normalizeH="0" baseline="0" noProof="0" dirty="0" err="1">
                <a:ln>
                  <a:noFill/>
                </a:ln>
                <a:solidFill>
                  <a:srgbClr val="FFFF00"/>
                </a:solidFill>
                <a:effectLst/>
                <a:uLnTx/>
                <a:uFillTx/>
                <a:latin typeface="Comic Sans MS" pitchFamily="66" charset="0"/>
                <a:ea typeface="+mn-ea"/>
                <a:cs typeface="+mn-cs"/>
              </a:rPr>
              <a:t>noviembre</a:t>
            </a:r>
            <a:r>
              <a:rPr kumimoji="0" lang="ca-ES" sz="2400" b="1" i="1" u="none" strike="noStrike" kern="1200" cap="none" spc="0" normalizeH="0" baseline="0" noProof="0" dirty="0">
                <a:ln>
                  <a:noFill/>
                </a:ln>
                <a:solidFill>
                  <a:srgbClr val="FFFF00"/>
                </a:solidFill>
                <a:effectLst/>
                <a:uLnTx/>
                <a:uFillTx/>
                <a:latin typeface="Comic Sans MS" pitchFamily="66" charset="0"/>
                <a:ea typeface="+mn-ea"/>
                <a:cs typeface="+mn-cs"/>
              </a:rPr>
              <a:t> de </a:t>
            </a:r>
            <a:r>
              <a:rPr kumimoji="0" lang="ca-ES" sz="2400" b="1" i="1" u="none" strike="noStrike" kern="1200" cap="none" spc="0" normalizeH="0" baseline="0" noProof="0" dirty="0" smtClean="0">
                <a:ln>
                  <a:noFill/>
                </a:ln>
                <a:solidFill>
                  <a:srgbClr val="FFFF00"/>
                </a:solidFill>
                <a:effectLst/>
                <a:uLnTx/>
                <a:uFillTx/>
                <a:latin typeface="Comic Sans MS" pitchFamily="66" charset="0"/>
                <a:ea typeface="+mn-ea"/>
                <a:cs typeface="+mn-cs"/>
              </a:rPr>
              <a:t>2020</a:t>
            </a:r>
            <a:r>
              <a:rPr kumimoji="0" lang="ca-ES" sz="2400" b="0" i="1" u="none" strike="noStrike" kern="1200" cap="none" spc="0" normalizeH="0" baseline="0" noProof="0" dirty="0" smtClean="0">
                <a:ln>
                  <a:noFill/>
                </a:ln>
                <a:solidFill>
                  <a:srgbClr val="FFFF00"/>
                </a:solidFill>
                <a:effectLst>
                  <a:outerShdw blurRad="38100" dist="38100" dir="2700000" algn="tl">
                    <a:srgbClr val="C0C0C0"/>
                  </a:outerShdw>
                </a:effectLst>
                <a:uLnTx/>
                <a:uFillTx/>
                <a:latin typeface="Comic Sans MS" pitchFamily="66" charset="0"/>
                <a:ea typeface="+mn-ea"/>
                <a:cs typeface="+mn-cs"/>
              </a:rPr>
              <a:t> </a:t>
            </a:r>
            <a:endParaRPr kumimoji="0" lang="ca-ES" sz="2400" b="0" i="1" u="none" strike="noStrike" kern="1200" cap="none" spc="0" normalizeH="0" baseline="0" noProof="0" dirty="0">
              <a:ln>
                <a:noFill/>
              </a:ln>
              <a:solidFill>
                <a:srgbClr val="FFFF00"/>
              </a:solidFill>
              <a:effectLst>
                <a:outerShdw blurRad="38100" dist="38100" dir="2700000" algn="tl">
                  <a:srgbClr val="C0C0C0"/>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1429840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 by="(-#ppt_w*2)" calcmode="lin" valueType="num">
                                      <p:cBhvr rctx="PPT">
                                        <p:cTn id="10" dur="500" autoRev="1" fill="hold">
                                          <p:stCondLst>
                                            <p:cond delay="0"/>
                                          </p:stCondLst>
                                        </p:cTn>
                                        <p:tgtEl>
                                          <p:spTgt spid="8"/>
                                        </p:tgtEl>
                                        <p:attrNameLst>
                                          <p:attrName>ppt_w</p:attrName>
                                        </p:attrNameLst>
                                      </p:cBhvr>
                                    </p:anim>
                                    <p:anim by="(#ppt_w*0.50)" calcmode="lin" valueType="num">
                                      <p:cBhvr>
                                        <p:cTn id="11" dur="500" decel="50000" autoRev="1" fill="hold">
                                          <p:stCondLst>
                                            <p:cond delay="0"/>
                                          </p:stCondLst>
                                        </p:cTn>
                                        <p:tgtEl>
                                          <p:spTgt spid="8"/>
                                        </p:tgtEl>
                                        <p:attrNameLst>
                                          <p:attrName>ppt_x</p:attrName>
                                        </p:attrNameLst>
                                      </p:cBhvr>
                                    </p:anim>
                                    <p:anim from="(-#ppt_h/2)" to="(#ppt_y)" calcmode="lin" valueType="num">
                                      <p:cBhvr>
                                        <p:cTn id="12" dur="1000" fill="hold">
                                          <p:stCondLst>
                                            <p:cond delay="0"/>
                                          </p:stCondLst>
                                        </p:cTn>
                                        <p:tgtEl>
                                          <p:spTgt spid="8"/>
                                        </p:tgtEl>
                                        <p:attrNameLst>
                                          <p:attrName>ppt_y</p:attrName>
                                        </p:attrNameLst>
                                      </p:cBhvr>
                                    </p:anim>
                                    <p:animRot by="21600000">
                                      <p:cBhvr>
                                        <p:cTn id="13" dur="1000" fill="hold">
                                          <p:stCondLst>
                                            <p:cond delay="0"/>
                                          </p:stCondLst>
                                        </p:cTn>
                                        <p:tgtEl>
                                          <p:spTgt spid="8"/>
                                        </p:tgtEl>
                                        <p:attrNameLst>
                                          <p:attrName>r</p:attrName>
                                        </p:attrNameLst>
                                      </p:cBhvr>
                                    </p:animRot>
                                  </p:childTnLst>
                                </p:cTn>
                              </p:par>
                            </p:childTnLst>
                          </p:cTn>
                        </p:par>
                        <p:par>
                          <p:cTn id="14" fill="hold">
                            <p:stCondLst>
                              <p:cond delay="3300"/>
                            </p:stCondLst>
                            <p:childTnLst>
                              <p:par>
                                <p:cTn id="15" presetID="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38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by="(-#ppt_w*2)" calcmode="lin" valueType="num">
                                      <p:cBhvr rctx="PPT">
                                        <p:cTn id="22" dur="500" autoRev="1" fill="hold">
                                          <p:stCondLst>
                                            <p:cond delay="0"/>
                                          </p:stCondLst>
                                        </p:cTn>
                                        <p:tgtEl>
                                          <p:spTgt spid="13"/>
                                        </p:tgtEl>
                                        <p:attrNameLst>
                                          <p:attrName>ppt_w</p:attrName>
                                        </p:attrNameLst>
                                      </p:cBhvr>
                                    </p:anim>
                                    <p:anim by="(#ppt_w*0.50)" calcmode="lin" valueType="num">
                                      <p:cBhvr>
                                        <p:cTn id="23" dur="500" decel="50000" autoRev="1" fill="hold">
                                          <p:stCondLst>
                                            <p:cond delay="0"/>
                                          </p:stCondLst>
                                        </p:cTn>
                                        <p:tgtEl>
                                          <p:spTgt spid="13"/>
                                        </p:tgtEl>
                                        <p:attrNameLst>
                                          <p:attrName>ppt_x</p:attrName>
                                        </p:attrNameLst>
                                      </p:cBhvr>
                                    </p:anim>
                                    <p:anim from="(-#ppt_h/2)" to="(#ppt_y)" calcmode="lin" valueType="num">
                                      <p:cBhvr>
                                        <p:cTn id="24" dur="1000" fill="hold">
                                          <p:stCondLst>
                                            <p:cond delay="0"/>
                                          </p:stCondLst>
                                        </p:cTn>
                                        <p:tgtEl>
                                          <p:spTgt spid="13"/>
                                        </p:tgtEl>
                                        <p:attrNameLst>
                                          <p:attrName>ppt_y</p:attrName>
                                        </p:attrNameLst>
                                      </p:cBhvr>
                                    </p:anim>
                                    <p:animRot by="21600000">
                                      <p:cBhvr>
                                        <p:cTn id="25"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7" grpId="0"/>
      <p:bldP spid="8"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6720" y="477229"/>
            <a:ext cx="8264434" cy="5906153"/>
          </a:xfrm>
          <a:prstGeom prst="rect">
            <a:avLst/>
          </a:prstGeom>
          <a:scene3d>
            <a:camera prst="orthographicFront"/>
            <a:lightRig rig="threePt" dir="t"/>
          </a:scene3d>
          <a:sp3d>
            <a:bevelT prst="relaxedInset"/>
          </a:sp3d>
        </p:spPr>
      </p:pic>
      <p:sp>
        <p:nvSpPr>
          <p:cNvPr id="2" name="1 Rectángulo"/>
          <p:cNvSpPr/>
          <p:nvPr/>
        </p:nvSpPr>
        <p:spPr>
          <a:xfrm>
            <a:off x="992777" y="4299168"/>
            <a:ext cx="6958149" cy="1569660"/>
          </a:xfrm>
          <a:prstGeom prst="rect">
            <a:avLst/>
          </a:prstGeom>
          <a:noFill/>
        </p:spPr>
        <p:txBody>
          <a:bodyPr wrap="square" lIns="91440" tIns="45720" rIns="91440" bIns="45720">
            <a:prstTxWarp prst="textS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85800" marR="0" lvl="0" indent="-6858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ES" sz="4800" b="1" i="0" u="none" strike="noStrike" kern="1200" cap="none" spc="50" normalizeH="0" baseline="0" noProof="0" dirty="0">
                <a:ln w="11430"/>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pitchFamily="18" charset="0"/>
              </a:rPr>
              <a:t>¿Cuál es </a:t>
            </a:r>
            <a:r>
              <a:rPr kumimoji="0" lang="es-ES" sz="4800" b="1" i="0" u="none" strike="noStrike" kern="1200" cap="none" spc="50" normalizeH="0" baseline="0" noProof="0" dirty="0" smtClean="0">
                <a:ln w="11430"/>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pitchFamily="18" charset="0"/>
              </a:rPr>
              <a:t>el mensaje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800" b="1" i="0" u="none" strike="noStrike" kern="1200" cap="none" spc="50" normalizeH="0" baseline="0" noProof="0" dirty="0" smtClean="0">
                <a:ln w="11430"/>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pitchFamily="18" charset="0"/>
              </a:rPr>
              <a:t>final de la </a:t>
            </a:r>
            <a:r>
              <a:rPr kumimoji="0" lang="es-ES" sz="4800" b="1" i="0" u="none" strike="noStrike" kern="1200" cap="none" spc="50" normalizeH="0" baseline="0" noProof="0" dirty="0">
                <a:ln w="11430"/>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pitchFamily="18" charset="0"/>
              </a:rPr>
              <a:t>parábola?</a:t>
            </a:r>
          </a:p>
        </p:txBody>
      </p:sp>
    </p:spTree>
    <p:extLst>
      <p:ext uri="{BB962C8B-B14F-4D97-AF65-F5344CB8AC3E}">
        <p14:creationId xmlns:p14="http://schemas.microsoft.com/office/powerpoint/2010/main" val="311276504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on las vírgenes prudentes para escuchar la voz de Dios y recibir la  aparición del Señor - Página web de elamordediostodopodero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80" y="453541"/>
            <a:ext cx="8262400" cy="593854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45096" name="WordArt 8"/>
          <p:cNvSpPr>
            <a:spLocks noChangeArrowheads="1" noChangeShapeType="1" noTextEdit="1"/>
          </p:cNvSpPr>
          <p:nvPr/>
        </p:nvSpPr>
        <p:spPr bwMode="auto">
          <a:xfrm>
            <a:off x="1327455" y="908720"/>
            <a:ext cx="6844945" cy="2492833"/>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s-PE" sz="3200" b="0" i="0" u="none" strike="noStrike" kern="10" cap="none" spc="0" normalizeH="0" baseline="0" noProof="0" dirty="0">
              <a:ln>
                <a:noFill/>
              </a:ln>
              <a:solidFill>
                <a:srgbClr val="FFFF00"/>
              </a:solidFill>
              <a:effectLst/>
              <a:uLnTx/>
              <a:uFillTx/>
              <a:latin typeface="Berlin Sans FB" pitchFamily="34" charset="0"/>
              <a:ea typeface="+mn-ea"/>
              <a:cs typeface="+mn-cs"/>
            </a:endParaRPr>
          </a:p>
        </p:txBody>
      </p:sp>
      <p:sp>
        <p:nvSpPr>
          <p:cNvPr id="345097" name="WordArt 9"/>
          <p:cNvSpPr>
            <a:spLocks noChangeArrowheads="1" noChangeShapeType="1" noTextEdit="1"/>
          </p:cNvSpPr>
          <p:nvPr/>
        </p:nvSpPr>
        <p:spPr bwMode="auto">
          <a:xfrm>
            <a:off x="530584" y="3625377"/>
            <a:ext cx="8133195" cy="2219345"/>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sng" strike="noStrike" kern="10" cap="none" spc="0" normalizeH="0" baseline="0" noProof="0" dirty="0" smtClean="0">
                <a:ln>
                  <a:noFill/>
                </a:ln>
                <a:solidFill>
                  <a:srgbClr val="FFFFFF"/>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Motivación</a:t>
            </a:r>
            <a:r>
              <a:rPr kumimoji="0" lang="es-PE" sz="2800" b="1" i="0" u="none" strike="noStrike" kern="10" cap="none" spc="0" normalizeH="0" baseline="0" noProof="0" dirty="0" smtClean="0">
                <a:ln>
                  <a:noFill/>
                </a:ln>
                <a:solidFill>
                  <a:srgbClr val="FFFFFF"/>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 </a:t>
            </a:r>
            <a:r>
              <a:rPr kumimoji="0" lang="es-PE" sz="2800" b="1" i="1" u="none" strike="noStrike" kern="10" cap="none" spc="0" normalizeH="0" baseline="0" noProof="0" dirty="0" smtClean="0">
                <a:ln>
                  <a:noFill/>
                </a:ln>
                <a:solidFill>
                  <a:srgbClr val="FFFFFF"/>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La última venida de Cristo nos invita a estar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1" u="none" strike="noStrike" kern="10" cap="none" spc="0" normalizeH="0" baseline="0" noProof="0" dirty="0" smtClean="0">
                <a:ln>
                  <a:noFill/>
                </a:ln>
                <a:solidFill>
                  <a:srgbClr val="FFFFFF"/>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preparados para un encuentro que, en todo caso, tendrá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1" u="none" strike="noStrike" kern="10" cap="none" spc="0" normalizeH="0" baseline="0" noProof="0" dirty="0" smtClean="0">
                <a:ln>
                  <a:noFill/>
                </a:ln>
                <a:solidFill>
                  <a:srgbClr val="FFFFFF"/>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lugar a la hora de la muerte. Vivir el presente con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1" u="none" strike="noStrike" kern="10" cap="none" spc="0" normalizeH="0" baseline="0" noProof="0" dirty="0" smtClean="0">
                <a:ln>
                  <a:noFill/>
                </a:ln>
                <a:solidFill>
                  <a:srgbClr val="FFFFFF"/>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responsabilidad, traduciendo </a:t>
            </a:r>
            <a:r>
              <a:rPr kumimoji="0" lang="es-PE" sz="2800" b="1" i="1" u="none" strike="noStrike" kern="1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en obras de amor la fe 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1" u="none" strike="noStrike" kern="1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 la esperanza que nos animan, es la actitud </a:t>
            </a:r>
            <a:r>
              <a:rPr kumimoji="0" lang="es-PE" sz="2800" b="1" i="1" u="none" strike="noStrike" kern="10" cap="none" spc="0" normalizeH="0" baseline="0" noProof="0" dirty="0" smtClean="0">
                <a:ln>
                  <a:noFill/>
                </a:ln>
                <a:solidFill>
                  <a:srgbClr val="FFFFFF"/>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verdaderamente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1" u="none" strike="noStrike" kern="10" cap="none" spc="0" normalizeH="0" baseline="0" noProof="0" dirty="0" smtClean="0">
                <a:ln>
                  <a:noFill/>
                </a:ln>
                <a:solidFill>
                  <a:srgbClr val="FFFFFF"/>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sensata </a:t>
            </a:r>
            <a:r>
              <a:rPr kumimoji="0" lang="es-PE" sz="2800" b="1" i="1" u="none" strike="noStrike" kern="1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del </a:t>
            </a:r>
            <a:r>
              <a:rPr kumimoji="0" lang="es-PE" sz="2800" b="1" i="1" u="none" strike="noStrike" kern="10" cap="none" spc="0" normalizeH="0" baseline="0" noProof="0" dirty="0" smtClean="0">
                <a:ln>
                  <a:noFill/>
                </a:ln>
                <a:solidFill>
                  <a:srgbClr val="FFFFFF"/>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que mantiene </a:t>
            </a:r>
            <a:r>
              <a:rPr kumimoji="0" lang="es-PE" sz="2800" b="1" i="1" u="none" strike="noStrike" kern="1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su lámpara siempre encendida.</a:t>
            </a:r>
          </a:p>
        </p:txBody>
      </p:sp>
      <p:sp>
        <p:nvSpPr>
          <p:cNvPr id="9" name="AutoShape 2"/>
          <p:cNvSpPr>
            <a:spLocks noChangeArrowheads="1"/>
          </p:cNvSpPr>
          <p:nvPr/>
        </p:nvSpPr>
        <p:spPr bwMode="auto">
          <a:xfrm>
            <a:off x="3069957" y="470960"/>
            <a:ext cx="2930256" cy="662170"/>
          </a:xfrm>
          <a:prstGeom prst="roundRect">
            <a:avLst>
              <a:gd name="adj" fmla="val 16667"/>
            </a:avLst>
          </a:prstGeom>
          <a:solidFill>
            <a:srgbClr val="0F7E01"/>
          </a:solidFill>
          <a:ln w="5715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14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MEDITATIO</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¿Qué ME dice el texto?</a:t>
            </a:r>
            <a:endParaRPr kumimoji="0" lang="es-PE"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51795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45097"/>
                                        </p:tgtEl>
                                        <p:attrNameLst>
                                          <p:attrName>style.visibility</p:attrName>
                                        </p:attrNameLst>
                                      </p:cBhvr>
                                      <p:to>
                                        <p:strVal val="visible"/>
                                      </p:to>
                                    </p:set>
                                    <p:anim calcmode="lin" valueType="num">
                                      <p:cBhvr>
                                        <p:cTn id="7" dur="1000" fill="hold"/>
                                        <p:tgtEl>
                                          <p:spTgt spid="345097"/>
                                        </p:tgtEl>
                                        <p:attrNameLst>
                                          <p:attrName>ppt_w</p:attrName>
                                        </p:attrNameLst>
                                      </p:cBhvr>
                                      <p:tavLst>
                                        <p:tav tm="0">
                                          <p:val>
                                            <p:fltVal val="0"/>
                                          </p:val>
                                        </p:tav>
                                        <p:tav tm="100000">
                                          <p:val>
                                            <p:strVal val="#ppt_w"/>
                                          </p:val>
                                        </p:tav>
                                      </p:tavLst>
                                    </p:anim>
                                    <p:anim calcmode="lin" valueType="num">
                                      <p:cBhvr>
                                        <p:cTn id="8" dur="1000" fill="hold"/>
                                        <p:tgtEl>
                                          <p:spTgt spid="345097"/>
                                        </p:tgtEl>
                                        <p:attrNameLst>
                                          <p:attrName>ppt_h</p:attrName>
                                        </p:attrNameLst>
                                      </p:cBhvr>
                                      <p:tavLst>
                                        <p:tav tm="0">
                                          <p:val>
                                            <p:fltVal val="0"/>
                                          </p:val>
                                        </p:tav>
                                        <p:tav tm="100000">
                                          <p:val>
                                            <p:strVal val="#ppt_h"/>
                                          </p:val>
                                        </p:tav>
                                      </p:tavLst>
                                    </p:anim>
                                    <p:anim calcmode="lin" valueType="num">
                                      <p:cBhvr>
                                        <p:cTn id="9" dur="1000" fill="hold"/>
                                        <p:tgtEl>
                                          <p:spTgt spid="3450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509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8379" y="492501"/>
            <a:ext cx="8218702" cy="5908300"/>
          </a:xfrm>
          <a:prstGeom prst="rect">
            <a:avLst/>
          </a:prstGeom>
          <a:scene3d>
            <a:camera prst="orthographicFront"/>
            <a:lightRig rig="threePt" dir="t"/>
          </a:scene3d>
          <a:sp3d>
            <a:bevelT prst="convex"/>
          </a:sp3d>
        </p:spPr>
      </p:pic>
      <p:sp>
        <p:nvSpPr>
          <p:cNvPr id="4" name="WordArt 3"/>
          <p:cNvSpPr>
            <a:spLocks noChangeArrowheads="1" noChangeShapeType="1" noTextEdit="1"/>
          </p:cNvSpPr>
          <p:nvPr/>
        </p:nvSpPr>
        <p:spPr bwMode="auto">
          <a:xfrm>
            <a:off x="1004552" y="492501"/>
            <a:ext cx="7225048" cy="18722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3200" b="1" i="0" u="none" strike="noStrike" kern="10" cap="none" spc="0" normalizeH="0" baseline="0" noProof="0" dirty="0">
              <a:ln w="17780" cmpd="sng">
                <a:solidFill>
                  <a:srgbClr val="0066FF">
                    <a:tint val="3000"/>
                  </a:srgbClr>
                </a:solidFill>
                <a:prstDash val="solid"/>
                <a:miter lim="800000"/>
              </a:ln>
              <a:gradFill>
                <a:gsLst>
                  <a:gs pos="10000">
                    <a:srgbClr val="0066FF">
                      <a:tint val="63000"/>
                      <a:sat val="105000"/>
                    </a:srgbClr>
                  </a:gs>
                  <a:gs pos="90000">
                    <a:srgbClr val="0066FF">
                      <a:shade val="50000"/>
                      <a:satMod val="100000"/>
                    </a:srgbClr>
                  </a:gs>
                </a:gsLst>
                <a:lin ang="5400000"/>
              </a:gradFill>
              <a:effectLst>
                <a:outerShdw blurRad="55000" dist="50800" dir="5400000" algn="tl">
                  <a:srgbClr val="000000">
                    <a:alpha val="33000"/>
                  </a:srgbClr>
                </a:outerShdw>
              </a:effectLst>
              <a:uLnTx/>
              <a:uFillTx/>
              <a:latin typeface="Berlin Sans FB" pitchFamily="34" charset="0"/>
              <a:ea typeface="+mn-ea"/>
              <a:cs typeface="+mn-cs"/>
            </a:endParaRPr>
          </a:p>
        </p:txBody>
      </p:sp>
      <p:sp>
        <p:nvSpPr>
          <p:cNvPr id="350211" name="WordArt 3"/>
          <p:cNvSpPr>
            <a:spLocks noChangeArrowheads="1" noChangeShapeType="1" noTextEdit="1"/>
          </p:cNvSpPr>
          <p:nvPr/>
        </p:nvSpPr>
        <p:spPr bwMode="auto">
          <a:xfrm>
            <a:off x="428907" y="388449"/>
            <a:ext cx="8064896" cy="109924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300" b="0" i="0" u="none" strike="noStrike" kern="1200" cap="none" spc="0" normalizeH="0" baseline="0" noProof="0" dirty="0">
                <a:ln>
                  <a:noFill/>
                </a:ln>
                <a:solidFill>
                  <a:srgbClr val="FFFF00"/>
                </a:solidFill>
                <a:effectLst/>
                <a:uLnTx/>
                <a:uFillTx/>
                <a:latin typeface="Berlin Sans FB" pitchFamily="34" charset="0"/>
                <a:ea typeface="+mn-ea"/>
                <a:cs typeface="Times New Roman" pitchFamily="18" charset="0"/>
              </a:rPr>
              <a:t>	</a:t>
            </a:r>
            <a:endParaRPr kumimoji="0" lang="es-ES_tradnl" sz="3300" b="0" i="0" u="none" strike="noStrike" kern="1200" cap="none" spc="0" normalizeH="0" baseline="0" noProof="0" dirty="0">
              <a:ln>
                <a:noFill/>
              </a:ln>
              <a:solidFill>
                <a:srgbClr val="FFFF00"/>
              </a:solidFill>
              <a:effectLst/>
              <a:uLnTx/>
              <a:uFillTx/>
              <a:latin typeface="Berlin Sans FB" pitchFamily="34" charset="0"/>
              <a:ea typeface="+mn-ea"/>
              <a:cs typeface="Times New Roman" pitchFamily="18" charset="0"/>
            </a:endParaRPr>
          </a:p>
        </p:txBody>
      </p:sp>
      <p:sp>
        <p:nvSpPr>
          <p:cNvPr id="5" name="Rectángulo 4"/>
          <p:cNvSpPr/>
          <p:nvPr/>
        </p:nvSpPr>
        <p:spPr>
          <a:xfrm>
            <a:off x="428379" y="766166"/>
            <a:ext cx="4195874" cy="4031873"/>
          </a:xfrm>
          <a:prstGeom prst="rect">
            <a:avLst/>
          </a:prstGeom>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PE" sz="3200" b="1" i="0" u="none" strike="noStrike" kern="1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Berlin Sans FB Demi" panose="020E0802020502020306" pitchFamily="34" charset="0"/>
                <a:ea typeface="+mn-ea"/>
                <a:cs typeface="+mn-cs"/>
              </a:rPr>
              <a:t>¿Qué importancia le doy a mi </a:t>
            </a:r>
            <a:r>
              <a:rPr kumimoji="0" lang="es-PE" sz="3200" b="1" i="0" u="none" strike="noStrike" kern="10" cap="none" spc="50" normalizeH="0" baseline="0" noProof="0" dirty="0" smtClean="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Berlin Sans FB Demi" panose="020E0802020502020306" pitchFamily="34" charset="0"/>
                <a:ea typeface="+mn-ea"/>
                <a:cs typeface="+mn-cs"/>
              </a:rPr>
              <a:t>preparación para </a:t>
            </a:r>
            <a:r>
              <a:rPr kumimoji="0" lang="es-PE" sz="3200" b="1" i="0" u="none" strike="noStrike" kern="1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Berlin Sans FB Demi" panose="020E0802020502020306" pitchFamily="34" charset="0"/>
                <a:ea typeface="+mn-ea"/>
                <a:cs typeface="+mn-cs"/>
              </a:rPr>
              <a:t>la vida futura?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Berlin Sans FB Demi" panose="020E0802020502020306" pitchFamily="34" charset="0"/>
                <a:ea typeface="+mn-ea"/>
                <a:cs typeface="+mn-cs"/>
              </a:rPr>
              <a:t>¿es algo que me interesa 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Berlin Sans FB Demi" panose="020E0802020502020306" pitchFamily="34" charset="0"/>
                <a:ea typeface="+mn-ea"/>
                <a:cs typeface="+mn-cs"/>
              </a:rPr>
              <a:t>que lo tengo siempre presente? </a:t>
            </a:r>
          </a:p>
        </p:txBody>
      </p:sp>
    </p:spTree>
    <p:extLst>
      <p:ext uri="{BB962C8B-B14F-4D97-AF65-F5344CB8AC3E}">
        <p14:creationId xmlns:p14="http://schemas.microsoft.com/office/powerpoint/2010/main" val="10637212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La comparación de las 10 vírgenes (Mateo 25:1-13) | La vida de Jesú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61" y="487677"/>
            <a:ext cx="8203476" cy="5886995"/>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54447" y="513804"/>
            <a:ext cx="3904052" cy="4493538"/>
          </a:xfrm>
          <a:prstGeom prst="rect">
            <a:avLst/>
          </a:prstGeom>
          <a:noFill/>
        </p:spPr>
        <p:txBody>
          <a:bodyPr wrap="square" rtlCol="0">
            <a:spAutoFit/>
          </a:bodyPr>
          <a:lstStyle/>
          <a:p>
            <a:pPr marL="342900" marR="0" lvl="0" indent="-342900" algn="ctr"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PE" sz="2600" b="0" i="0" u="none" strike="noStrike" kern="1200" cap="none" spc="0" normalizeH="0" baseline="0" noProof="0" dirty="0" smtClean="0">
                <a:ln w="18415" cmpd="sng">
                  <a:solidFill>
                    <a:srgbClr val="FFFFFF"/>
                  </a:solid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uLnTx/>
                <a:uFillTx/>
                <a:latin typeface="Square721 BT" panose="020B0504020202060204" pitchFamily="34" charset="0"/>
                <a:ea typeface="+mn-ea"/>
                <a:cs typeface="Times New Roman" pitchFamily="18" charset="0"/>
              </a:rPr>
              <a:t> Si </a:t>
            </a:r>
            <a:r>
              <a:rPr kumimoji="0" lang="es-PE" sz="2600" b="0" i="0" u="none" strike="noStrike" kern="1200" cap="none" spc="0" normalizeH="0" baseline="0" noProof="0" dirty="0">
                <a:ln w="18415" cmpd="sng">
                  <a:solidFill>
                    <a:srgbClr val="FFFFFF"/>
                  </a:solid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uLnTx/>
                <a:uFillTx/>
                <a:latin typeface="Square721 BT" panose="020B0504020202060204" pitchFamily="34" charset="0"/>
                <a:ea typeface="+mn-ea"/>
                <a:cs typeface="Times New Roman" pitchFamily="18" charset="0"/>
              </a:rPr>
              <a:t>tuviera que compararme, ya sea con las vírgenes prudentes o con las </a:t>
            </a:r>
            <a:r>
              <a:rPr kumimoji="0" lang="es-PE" sz="2600" b="0" i="0" u="none" strike="noStrike" kern="1200" cap="none" spc="0" normalizeH="0" baseline="0" noProof="0" dirty="0">
                <a:ln w="18415" cmpd="sng">
                  <a:solidFill>
                    <a:srgbClr val="FFFFFF"/>
                  </a:solidFill>
                  <a:prstDash val="solid"/>
                </a:ln>
                <a:solidFill>
                  <a:srgbClr val="FFFFFF"/>
                </a:solidFill>
                <a:effectLst>
                  <a:glow rad="101600">
                    <a:srgbClr val="000000">
                      <a:satMod val="175000"/>
                      <a:alpha val="40000"/>
                    </a:srgbClr>
                  </a:glow>
                  <a:outerShdw blurRad="50800" dist="38100" algn="l" rotWithShape="0">
                    <a:prstClr val="black"/>
                  </a:outerShdw>
                </a:effectLst>
                <a:uLnTx/>
                <a:uFillTx/>
                <a:latin typeface="Square721 BT" panose="020B0504020202060204" pitchFamily="34" charset="0"/>
                <a:ea typeface="+mn-ea"/>
                <a:cs typeface="Times New Roman" pitchFamily="18" charset="0"/>
              </a:rPr>
              <a:t>necias</a:t>
            </a:r>
            <a:r>
              <a:rPr kumimoji="0" lang="es-PE" sz="2600" b="0" i="0" u="none" strike="noStrike" kern="1200" cap="none" spc="0" normalizeH="0" baseline="0" noProof="0" dirty="0">
                <a:ln w="18415" cmpd="sng">
                  <a:solidFill>
                    <a:srgbClr val="FFFFFF"/>
                  </a:solid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uLnTx/>
                <a:uFillTx/>
                <a:latin typeface="Square721 BT" panose="020B0504020202060204" pitchFamily="34" charset="0"/>
                <a:ea typeface="+mn-ea"/>
                <a:cs typeface="Times New Roman" pitchFamily="18" charset="0"/>
              </a:rPr>
              <a:t>, </a:t>
            </a:r>
            <a:r>
              <a:rPr kumimoji="0" lang="es-PE" sz="2600" b="0" i="0" u="none" strike="noStrike" kern="1200" cap="none" spc="0" normalizeH="0" baseline="0" noProof="0" dirty="0" smtClean="0">
                <a:ln w="18415" cmpd="sng">
                  <a:solidFill>
                    <a:srgbClr val="FFFFFF"/>
                  </a:solid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uLnTx/>
                <a:uFillTx/>
                <a:latin typeface="Square721 BT" panose="020B0504020202060204" pitchFamily="34" charset="0"/>
                <a:ea typeface="+mn-ea"/>
                <a:cs typeface="Times New Roman" pitchFamily="18" charset="0"/>
              </a:rPr>
              <a:t>¿</a:t>
            </a:r>
            <a:r>
              <a:rPr kumimoji="0" lang="es-PE" sz="2600" b="0" i="0" u="none" strike="noStrike" kern="1200" cap="none" spc="0" normalizeH="0" baseline="0" noProof="0" dirty="0">
                <a:ln w="18415" cmpd="sng">
                  <a:solidFill>
                    <a:srgbClr val="FFFFFF"/>
                  </a:solid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uLnTx/>
                <a:uFillTx/>
                <a:latin typeface="Square721 BT" panose="020B0504020202060204" pitchFamily="34" charset="0"/>
                <a:ea typeface="+mn-ea"/>
                <a:cs typeface="Times New Roman" pitchFamily="18" charset="0"/>
              </a:rPr>
              <a:t>con cuál me identificaría? </a:t>
            </a:r>
            <a:r>
              <a:rPr kumimoji="0" lang="es-PE" sz="2600" b="0" i="0" u="none" strike="noStrike" kern="1200" cap="none" spc="0" normalizeH="0" baseline="0" noProof="0" dirty="0" smtClean="0">
                <a:ln w="18415" cmpd="sng">
                  <a:solidFill>
                    <a:srgbClr val="FFFFFF"/>
                  </a:solid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uLnTx/>
                <a:uFillTx/>
                <a:latin typeface="Square721 BT" panose="020B0504020202060204" pitchFamily="34" charset="0"/>
                <a:ea typeface="+mn-ea"/>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600" b="0" i="0" u="none" strike="noStrike" kern="1200" cap="none" spc="0" normalizeH="0" baseline="0" noProof="0" dirty="0">
              <a:ln w="18415" cmpd="sng">
                <a:solidFill>
                  <a:srgbClr val="FFFFFF"/>
                </a:solid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uLnTx/>
              <a:uFillTx/>
              <a:latin typeface="Square721 BT" panose="020B0504020202060204"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600" b="0" i="0" u="none" strike="noStrike" kern="1200" cap="none" spc="0" normalizeH="0" baseline="0" noProof="0" dirty="0" smtClean="0">
              <a:ln w="18415" cmpd="sng">
                <a:solidFill>
                  <a:srgbClr val="FFFFFF"/>
                </a:solid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uLnTx/>
              <a:uFillTx/>
              <a:latin typeface="Square721 BT" panose="020B0504020202060204"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b="0" i="0" u="none" strike="noStrike" kern="1200" cap="none" spc="0" normalizeH="0" baseline="0" noProof="0" dirty="0" smtClean="0">
                <a:ln w="18415" cmpd="sng">
                  <a:solidFill>
                    <a:srgbClr val="FFFFFF"/>
                  </a:solid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uLnTx/>
                <a:uFillTx/>
                <a:latin typeface="Square721 BT" panose="020B0504020202060204" pitchFamily="34" charset="0"/>
                <a:ea typeface="+mn-ea"/>
                <a:cs typeface="Times New Roman" pitchFamily="18" charset="0"/>
              </a:rPr>
              <a:t>¿</a:t>
            </a:r>
            <a:r>
              <a:rPr kumimoji="0" lang="es-PE" sz="2600" b="0" i="0" u="none" strike="noStrike" kern="1200" cap="none" spc="0" normalizeH="0" baseline="0" noProof="0" dirty="0">
                <a:ln w="18415" cmpd="sng">
                  <a:solidFill>
                    <a:srgbClr val="FFFFFF"/>
                  </a:solid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uLnTx/>
                <a:uFillTx/>
                <a:latin typeface="Square721 BT" panose="020B0504020202060204" pitchFamily="34" charset="0"/>
                <a:ea typeface="+mn-ea"/>
                <a:cs typeface="Times New Roman" pitchFamily="18" charset="0"/>
              </a:rPr>
              <a:t>qué es aquello que  me lleva a sentirme identificado con ellas</a:t>
            </a:r>
            <a:r>
              <a:rPr kumimoji="0" lang="es-PE" sz="2600" b="0" i="0" u="none" strike="noStrike" kern="1200" cap="none" spc="0" normalizeH="0" baseline="0" noProof="0" dirty="0" smtClean="0">
                <a:ln w="18415" cmpd="sng">
                  <a:solidFill>
                    <a:srgbClr val="FFFFFF"/>
                  </a:solid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uLnTx/>
                <a:uFillTx/>
                <a:latin typeface="Square721 BT" panose="020B0504020202060204" pitchFamily="34" charset="0"/>
                <a:ea typeface="+mn-ea"/>
                <a:cs typeface="Times New Roman" pitchFamily="18" charset="0"/>
              </a:rPr>
              <a:t>?</a:t>
            </a:r>
            <a:endParaRPr kumimoji="0" lang="es-PE" sz="2600" b="0" i="0" u="none" strike="noStrike" kern="1200" cap="none" spc="0" normalizeH="0" baseline="0" noProof="0" dirty="0">
              <a:ln w="18415" cmpd="sng">
                <a:solidFill>
                  <a:srgbClr val="FFFFFF"/>
                </a:solid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uLnTx/>
              <a:uFillTx/>
              <a:latin typeface="Square721 BT" panose="020B0504020202060204" pitchFamily="34" charset="0"/>
              <a:ea typeface="+mn-ea"/>
              <a:cs typeface="Times New Roman" pitchFamily="18" charset="0"/>
            </a:endParaRPr>
          </a:p>
        </p:txBody>
      </p:sp>
      <p:sp>
        <p:nvSpPr>
          <p:cNvPr id="5" name="4 CuadroTexto"/>
          <p:cNvSpPr txBox="1"/>
          <p:nvPr/>
        </p:nvSpPr>
        <p:spPr>
          <a:xfrm>
            <a:off x="3455592" y="2399006"/>
            <a:ext cx="3891645" cy="707886"/>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4000" b="1" i="0" u="none" strike="noStrike" kern="1200" cap="none" spc="0" normalizeH="0" baseline="0" noProof="0" dirty="0">
                <a:ln w="17780" cmpd="sng">
                  <a:solidFill>
                    <a:srgbClr val="0066FF">
                      <a:tint val="3000"/>
                    </a:srgbClr>
                  </a:solidFill>
                  <a:prstDash val="solid"/>
                  <a:miter lim="800000"/>
                </a:ln>
                <a:solidFill>
                  <a:srgbClr val="FF0000"/>
                </a:solidFill>
                <a:effectLst>
                  <a:outerShdw blurRad="55000" dist="50800" dir="5400000" algn="tl">
                    <a:srgbClr val="000000">
                      <a:alpha val="33000"/>
                    </a:srgbClr>
                  </a:outerShdw>
                </a:effectLst>
                <a:uLnTx/>
                <a:uFillTx/>
                <a:latin typeface="Swis721 BT" pitchFamily="34" charset="0"/>
                <a:ea typeface="+mn-ea"/>
                <a:cs typeface="Times New Roman" pitchFamily="18" charset="0"/>
              </a:rPr>
              <a:t> </a:t>
            </a:r>
          </a:p>
        </p:txBody>
      </p:sp>
    </p:spTree>
    <p:extLst>
      <p:ext uri="{BB962C8B-B14F-4D97-AF65-F5344CB8AC3E}">
        <p14:creationId xmlns:p14="http://schemas.microsoft.com/office/powerpoint/2010/main" val="33771511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1"/>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0375" y="450087"/>
            <a:ext cx="8222071" cy="5927346"/>
          </a:xfrm>
          <a:prstGeom prst="rect">
            <a:avLst/>
          </a:prstGeom>
          <a:scene3d>
            <a:camera prst="orthographicFront"/>
            <a:lightRig rig="threePt" dir="t"/>
          </a:scene3d>
          <a:sp3d>
            <a:bevelT prst="convex"/>
          </a:sp3d>
        </p:spPr>
      </p:pic>
      <p:sp>
        <p:nvSpPr>
          <p:cNvPr id="3" name="WordArt 3"/>
          <p:cNvSpPr>
            <a:spLocks noChangeArrowheads="1" noChangeShapeType="1" noTextEdit="1"/>
          </p:cNvSpPr>
          <p:nvPr/>
        </p:nvSpPr>
        <p:spPr bwMode="auto">
          <a:xfrm>
            <a:off x="3074126" y="3953691"/>
            <a:ext cx="5277394" cy="2562037"/>
          </a:xfrm>
          <a:prstGeom prst="rect">
            <a:avLst/>
          </a:prstGeom>
          <a:extLst>
            <a:ext uri="{AF507438-7753-43E0-B8FC-AC1667EBCBE1}">
              <a14:hiddenEffects xmlns:a14="http://schemas.microsoft.com/office/drawing/2010/main">
                <a:effectLst/>
              </a14:hiddenEffects>
            </a:ext>
          </a:extLst>
        </p:spPr>
        <p:txBody>
          <a:bodyPr wrap="none" fromWordArt="1">
            <a:prstTxWarp prst="textInflateBottom">
              <a:avLst/>
            </a:prstTxWarp>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s-PE" sz="3600" b="1" i="1" u="none" strike="noStrike" kern="1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¿Qué estoy </a:t>
            </a:r>
            <a:r>
              <a:rPr kumimoji="0" lang="es-PE" sz="3600" b="1" i="1" u="none" strike="noStrike" kern="1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haciendo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1" u="none" strike="noStrike" kern="1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 para </a:t>
            </a:r>
            <a:r>
              <a:rPr kumimoji="0" lang="es-PE" sz="3600" b="1" i="1" u="none" strike="noStrike" kern="1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que  la llegada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1" u="none" strike="noStrike" kern="1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del Señor,  no </a:t>
            </a:r>
            <a:r>
              <a:rPr kumimoji="0" lang="es-PE" sz="3600" b="1" i="1" u="none" strike="noStrike" kern="1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me tome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1" u="none" strike="noStrike" kern="1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desprevenido</a:t>
            </a:r>
            <a:endParaRPr kumimoji="0" lang="es-PE" sz="3600" b="1" i="1" u="none" strike="noStrike" kern="1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1" u="none" strike="noStrike" kern="1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 y sin preparación?</a:t>
            </a:r>
          </a:p>
        </p:txBody>
      </p:sp>
      <p:sp>
        <p:nvSpPr>
          <p:cNvPr id="2" name="AutoShape 8" descr="Sagrada Biblia, Sagrada Biblia, santo png | PNGE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972188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2935" y="465907"/>
            <a:ext cx="8245636" cy="5952309"/>
          </a:xfrm>
          <a:prstGeom prst="rect">
            <a:avLst/>
          </a:prstGeom>
        </p:spPr>
      </p:pic>
      <p:sp>
        <p:nvSpPr>
          <p:cNvPr id="2" name="1 CuadroTexto"/>
          <p:cNvSpPr txBox="1"/>
          <p:nvPr/>
        </p:nvSpPr>
        <p:spPr>
          <a:xfrm>
            <a:off x="670566" y="1034029"/>
            <a:ext cx="4101738" cy="3539430"/>
          </a:xfrm>
          <a:prstGeom prst="rect">
            <a:avLst/>
          </a:prstGeom>
          <a:noFill/>
        </p:spPr>
        <p:txBody>
          <a:bodyPr wrap="square" rtlCol="0">
            <a:spAutoFit/>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ES_tradnl"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Si tuviera la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oportunidad de saber                el día y la hora de la                     llegada del Señor,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¿cambiaría en algo mi actitud y mi disposición              en la vida?, ¿de que  manera?</a:t>
            </a:r>
            <a:endParaRPr kumimoji="0" lang="es-PE"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endParaRPr>
          </a:p>
        </p:txBody>
      </p:sp>
      <p:sp>
        <p:nvSpPr>
          <p:cNvPr id="3" name="2 Rectángulo"/>
          <p:cNvSpPr/>
          <p:nvPr/>
        </p:nvSpPr>
        <p:spPr>
          <a:xfrm>
            <a:off x="2200133" y="5553126"/>
            <a:ext cx="5580112" cy="769441"/>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4400" b="1" i="0" u="none" strike="noStrike" kern="1200" cap="all" spc="0" normalizeH="0" baseline="0" noProof="0" dirty="0">
                <a:ln/>
                <a:solidFill>
                  <a:srgbClr val="FFFF00"/>
                </a:solidFill>
                <a:effectLst>
                  <a:outerShdw blurRad="19685" dist="12700" dir="5400000" algn="tl" rotWithShape="0">
                    <a:srgbClr val="0066FF">
                      <a:satMod val="130000"/>
                      <a:alpha val="60000"/>
                    </a:srgbClr>
                  </a:outerShdw>
                  <a:reflection blurRad="10000" stA="55000" endPos="48000" dist="500" dir="5400000" sy="-100000" algn="bl" rotWithShape="0"/>
                </a:effectLst>
                <a:uLnTx/>
                <a:uFillTx/>
                <a:latin typeface="Times New Roman" pitchFamily="18" charset="0"/>
                <a:ea typeface="+mn-ea"/>
                <a:cs typeface="Times New Roman" pitchFamily="18" charset="0"/>
              </a:rPr>
              <a:t> </a:t>
            </a:r>
            <a:endParaRPr kumimoji="0" lang="es-PE" sz="4400" b="1" i="0" u="none" strike="noStrike" kern="1200" cap="all" spc="0" normalizeH="0" baseline="0" noProof="0" dirty="0">
              <a:ln/>
              <a:solidFill>
                <a:srgbClr val="FFFF00"/>
              </a:solidFill>
              <a:effectLst>
                <a:outerShdw blurRad="19685" dist="12700" dir="5400000" algn="tl" rotWithShape="0">
                  <a:srgbClr val="0066FF">
                    <a:satMod val="130000"/>
                    <a:alpha val="60000"/>
                  </a:srgbClr>
                </a:outerShdw>
                <a:reflection blurRad="10000" stA="55000" endPos="48000" dist="500" dir="5400000" sy="-100000" algn="bl" rotWithShape="0"/>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15889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1"/>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ombre que ruega bajo cruz stock de ilustración. Ilustración de cruz -  379967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7676" y="469929"/>
            <a:ext cx="8159934" cy="594828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912161" y="607534"/>
            <a:ext cx="1827743" cy="46166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10" cap="none" spc="0" normalizeH="0" baseline="0" noProof="0" dirty="0">
                <a:ln w="18415" cmpd="sng">
                  <a:solidFill>
                    <a:srgbClr val="FFFFFF"/>
                  </a:solidFill>
                  <a:prstDash val="solid"/>
                </a:ln>
                <a:solidFill>
                  <a:srgbClr val="0066FF">
                    <a:lumMod val="20000"/>
                    <a:lumOff val="80000"/>
                  </a:srgbClr>
                </a:solidFill>
                <a:effectLst>
                  <a:outerShdw blurRad="63500" dir="3600000" algn="tl" rotWithShape="0">
                    <a:srgbClr val="000000">
                      <a:alpha val="70000"/>
                    </a:srgbClr>
                  </a:outerShdw>
                </a:effectLst>
                <a:uLnTx/>
                <a:uFillTx/>
                <a:latin typeface="Arial"/>
                <a:ea typeface="+mn-ea"/>
                <a:cs typeface="Arial"/>
              </a:rPr>
              <a:t>Motivación: </a:t>
            </a:r>
          </a:p>
        </p:txBody>
      </p:sp>
      <p:sp>
        <p:nvSpPr>
          <p:cNvPr id="8" name="AutoShape 3"/>
          <p:cNvSpPr>
            <a:spLocks noChangeArrowheads="1"/>
          </p:cNvSpPr>
          <p:nvPr/>
        </p:nvSpPr>
        <p:spPr bwMode="auto">
          <a:xfrm>
            <a:off x="604285" y="530892"/>
            <a:ext cx="2253803" cy="897717"/>
          </a:xfrm>
          <a:prstGeom prst="roundRect">
            <a:avLst>
              <a:gd name="adj" fmla="val 16667"/>
            </a:avLst>
          </a:prstGeom>
          <a:solidFill>
            <a:srgbClr val="10760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PE"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ORATIO</a:t>
            </a: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PE" sz="1300" b="1" i="0" u="none" strike="noStrike" kern="1200" cap="none" spc="0" normalizeH="0" baseline="0" noProof="0" dirty="0">
                <a:ln>
                  <a:noFill/>
                </a:ln>
                <a:solidFill>
                  <a:srgbClr val="1C1C1C">
                    <a:lumMod val="10000"/>
                    <a:lumOff val="9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¿Qué le digo al Señor motivado por su Palabra?</a:t>
            </a:r>
            <a:endParaRPr kumimoji="0" lang="es-PE" sz="1300" b="0" i="0" u="none" strike="noStrike" kern="1200" cap="none" spc="0" normalizeH="0" baseline="0" noProof="0" dirty="0">
              <a:ln>
                <a:noFill/>
              </a:ln>
              <a:solidFill>
                <a:srgbClr val="1C1C1C">
                  <a:lumMod val="10000"/>
                  <a:lumOff val="9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0" name="Rectángulo 9"/>
          <p:cNvSpPr/>
          <p:nvPr/>
        </p:nvSpPr>
        <p:spPr>
          <a:xfrm>
            <a:off x="667929" y="1505251"/>
            <a:ext cx="5245191" cy="247760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3100" b="0" i="0" u="none" strike="noStrike" kern="1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itchFamily="34" charset="0"/>
                <a:ea typeface="+mn-ea"/>
                <a:cs typeface="+mn-cs"/>
              </a:rPr>
              <a:t>Motivación: </a:t>
            </a:r>
            <a:r>
              <a:rPr kumimoji="0" lang="es-PE" sz="3100" b="0" i="1" u="none" strike="noStrike" kern="1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itchFamily="34" charset="0"/>
                <a:ea typeface="+mn-ea"/>
                <a:cs typeface="+mn-cs"/>
              </a:rPr>
              <a:t>La oración es signo de esperanza activa y nos </a:t>
            </a:r>
            <a:r>
              <a:rPr kumimoji="0" lang="es-PE" sz="3100" b="0" i="1" u="none" strike="noStrike" kern="1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itchFamily="34" charset="0"/>
                <a:ea typeface="+mn-ea"/>
                <a:cs typeface="+mn-cs"/>
              </a:rPr>
              <a:t> ayuda </a:t>
            </a:r>
            <a:r>
              <a:rPr kumimoji="0" lang="es-PE" sz="3100" b="0" i="1" u="none" strike="noStrike" kern="1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itchFamily="34" charset="0"/>
                <a:ea typeface="+mn-ea"/>
                <a:cs typeface="+mn-cs"/>
              </a:rPr>
              <a:t>a mantener siempre encendida y operante </a:t>
            </a:r>
            <a:r>
              <a:rPr kumimoji="0" lang="es-PE" sz="3100" b="0" i="1" u="none" strike="noStrike" kern="1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itchFamily="34" charset="0"/>
                <a:ea typeface="+mn-ea"/>
                <a:cs typeface="+mn-cs"/>
              </a:rPr>
              <a:t>la </a:t>
            </a:r>
            <a:r>
              <a:rPr kumimoji="0" lang="es-PE" sz="3100" b="0" i="1" u="none" strike="noStrike" kern="1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erlin Sans FB" pitchFamily="34" charset="0"/>
                <a:ea typeface="+mn-ea"/>
                <a:cs typeface="+mn-cs"/>
              </a:rPr>
              <a:t>lámpara de nuestra fe.</a:t>
            </a:r>
          </a:p>
        </p:txBody>
      </p:sp>
    </p:spTree>
    <p:extLst>
      <p:ext uri="{BB962C8B-B14F-4D97-AF65-F5344CB8AC3E}">
        <p14:creationId xmlns:p14="http://schemas.microsoft.com/office/powerpoint/2010/main" val="192927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strVal val="2/3*#ppt_w"/>
                                          </p:val>
                                        </p:tav>
                                        <p:tav tm="100000">
                                          <p:val>
                                            <p:strVal val="#ppt_w"/>
                                          </p:val>
                                        </p:tav>
                                      </p:tavLst>
                                    </p:anim>
                                    <p:anim calcmode="lin" valueType="num">
                                      <p:cBhvr>
                                        <p:cTn id="8" dur="175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omentario al Evangelio de hoy domingo, 12 de noviembre de 2017 - Página  web de reconciliacionhumanaporlap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41" y="497340"/>
            <a:ext cx="8225029" cy="592087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5669281" y="4489503"/>
            <a:ext cx="3039290" cy="163121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0" i="0" u="none" strike="noStrike" kern="1200" cap="none" spc="0" normalizeH="0" baseline="0" noProof="0" dirty="0">
                <a:ln w="18415" cmpd="sng">
                  <a:solidFill>
                    <a:srgbClr val="FFFFFF"/>
                  </a:solidFill>
                  <a:prstDash val="solid"/>
                </a:ln>
                <a:solidFill>
                  <a:srgbClr val="FFFF00"/>
                </a:solidFill>
                <a:effectLst>
                  <a:glow rad="63500">
                    <a:srgbClr val="000000">
                      <a:satMod val="175000"/>
                      <a:alpha val="40000"/>
                    </a:srgbClr>
                  </a:glow>
                  <a:outerShdw blurRad="50800" dist="38100" algn="l" rotWithShape="0">
                    <a:prstClr val="black"/>
                  </a:outerShdw>
                </a:effectLst>
                <a:uLnTx/>
                <a:uFillTx/>
                <a:latin typeface="Times New Roman" pitchFamily="18" charset="0"/>
                <a:ea typeface="+mn-ea"/>
                <a:cs typeface="Times New Roman" pitchFamily="18" charset="0"/>
              </a:rPr>
              <a:t>Luego de un tiempo de oración personal, compartimos nuestra oración. Se puede, también, recitar el Salmo 62.</a:t>
            </a:r>
          </a:p>
        </p:txBody>
      </p:sp>
    </p:spTree>
    <p:extLst>
      <p:ext uri="{BB962C8B-B14F-4D97-AF65-F5344CB8AC3E}">
        <p14:creationId xmlns:p14="http://schemas.microsoft.com/office/powerpoint/2010/main" val="594038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ACION PARA PROSPERIDAD Y BENDICION DEL NEGOCIO, EL TRABAJO, LAS VENTAS | ORACIONES A LOS SAN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19" y="480664"/>
            <a:ext cx="8310879" cy="601593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196" name="Rectangle 4"/>
          <p:cNvSpPr>
            <a:spLocks noChangeArrowheads="1"/>
          </p:cNvSpPr>
          <p:nvPr/>
        </p:nvSpPr>
        <p:spPr bwMode="auto">
          <a:xfrm>
            <a:off x="5326207" y="803829"/>
            <a:ext cx="3296992" cy="4832092"/>
          </a:xfrm>
          <a:prstGeom prst="rect">
            <a:avLst/>
          </a:prstGeom>
          <a:noFill/>
          <a:ln>
            <a:noFill/>
          </a:ln>
          <a:effectLst/>
          <a:ex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1C1C1C">
                    <a:lumMod val="10000"/>
                    <a:lumOff val="90000"/>
                  </a:srgbClr>
                </a:solidFill>
                <a:effectLst>
                  <a:outerShdw blurRad="50800" dist="38100" algn="l" rotWithShape="0">
                    <a:prstClr val="black">
                      <a:alpha val="40000"/>
                    </a:prstClr>
                  </a:outerShdw>
                </a:effectLst>
                <a:uLnTx/>
                <a:uFillTx/>
                <a:latin typeface="Clarendon BT" panose="02040704040505020204" pitchFamily="18" charset="0"/>
                <a:ea typeface="+mn-ea"/>
                <a:cs typeface="+mn-cs"/>
              </a:rPr>
              <a:t> </a:t>
            </a:r>
            <a:r>
              <a:rPr kumimoji="0" lang="es-ES" sz="2800" b="1" i="0"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Clarendon BT" panose="02040704040505020204" pitchFamily="18" charset="0"/>
                <a:ea typeface="+mn-ea"/>
                <a:cs typeface="+mn-cs"/>
              </a:rPr>
              <a:t>Oh Dios</a:t>
            </a:r>
            <a:r>
              <a:rPr kumimoji="0" lang="es-ES" sz="28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Clarendon BT" panose="02040704040505020204" pitchFamily="18" charset="0"/>
                <a:ea typeface="+mn-ea"/>
                <a:cs typeface="+mn-cs"/>
              </a:rPr>
              <a:t>, tú mi Dios, </a:t>
            </a:r>
            <a:r>
              <a:rPr kumimoji="0" lang="es-ES" sz="2800" b="1" i="0"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Clarendon BT" panose="02040704040505020204" pitchFamily="18" charset="0"/>
                <a:ea typeface="+mn-ea"/>
                <a:cs typeface="+mn-cs"/>
              </a:rPr>
              <a:t>por ti madrugo, mi alma está sedienta de ti; mi carne tiene ansia de ti, como tierra reseca, sedienta,                 sin agua.</a:t>
            </a:r>
            <a:endParaRPr kumimoji="0" lang="ca-ES" sz="28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Clarendon BT" panose="02040704040505020204" pitchFamily="18" charset="0"/>
              <a:ea typeface="+mn-ea"/>
              <a:cs typeface="+mn-cs"/>
            </a:endParaRPr>
          </a:p>
        </p:txBody>
      </p:sp>
      <p:sp>
        <p:nvSpPr>
          <p:cNvPr id="8195" name="Text Box 3"/>
          <p:cNvSpPr txBox="1">
            <a:spLocks noChangeArrowheads="1"/>
          </p:cNvSpPr>
          <p:nvPr/>
        </p:nvSpPr>
        <p:spPr bwMode="auto">
          <a:xfrm>
            <a:off x="653333" y="480664"/>
            <a:ext cx="2398413" cy="646331"/>
          </a:xfrm>
          <a:prstGeom prst="rect">
            <a:avLst/>
          </a:prstGeom>
          <a:noFill/>
          <a:ln>
            <a:noFill/>
          </a:ln>
          <a:effectLst>
            <a:outerShdw dist="45791" dir="3378596" algn="ctr" rotWithShape="0">
              <a:schemeClr val="tx1">
                <a:alpha val="50000"/>
              </a:schemeClr>
            </a:outerShdw>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a-ES" sz="3600" b="1" i="1" u="none" strike="noStrike" kern="1200" cap="none" spc="0" normalizeH="0" baseline="0" noProof="0" dirty="0">
                <a:ln>
                  <a:noFill/>
                </a:ln>
                <a:solidFill>
                  <a:srgbClr val="FF0CFF"/>
                </a:solidFill>
                <a:effectLst>
                  <a:outerShdw blurRad="38100" dist="38100" dir="2700000" algn="tl">
                    <a:srgbClr val="C0C0C0"/>
                  </a:outerShdw>
                </a:effectLst>
                <a:uLnTx/>
                <a:uFillTx/>
                <a:latin typeface="Comic Sans MS" pitchFamily="66" charset="0"/>
                <a:ea typeface="+mn-ea"/>
                <a:cs typeface="+mn-cs"/>
              </a:rPr>
              <a:t> </a:t>
            </a:r>
            <a:r>
              <a:rPr kumimoji="0" lang="ca-ES" sz="3600" b="1" i="1" u="none" strike="noStrike" kern="1200" cap="none" spc="0" normalizeH="0" baseline="0" noProof="0" dirty="0" err="1">
                <a:ln>
                  <a:noFill/>
                </a:ln>
                <a:solidFill>
                  <a:srgbClr val="FFFFFF"/>
                </a:solidFill>
                <a:effectLst/>
                <a:uLnTx/>
                <a:uFillTx/>
                <a:latin typeface="Comic Sans MS" pitchFamily="66" charset="0"/>
                <a:ea typeface="+mn-ea"/>
                <a:cs typeface="+mn-cs"/>
              </a:rPr>
              <a:t>Salmo</a:t>
            </a:r>
            <a:r>
              <a:rPr kumimoji="0" lang="ca-ES" sz="3600" b="1" i="1" u="none" strike="noStrike" kern="1200" cap="none" spc="0" normalizeH="0" baseline="0" noProof="0" dirty="0">
                <a:ln>
                  <a:noFill/>
                </a:ln>
                <a:solidFill>
                  <a:srgbClr val="FFFFFF"/>
                </a:solidFill>
                <a:effectLst/>
                <a:uLnTx/>
                <a:uFillTx/>
                <a:latin typeface="Comic Sans MS" pitchFamily="66" charset="0"/>
                <a:ea typeface="+mn-ea"/>
                <a:cs typeface="+mn-cs"/>
              </a:rPr>
              <a:t> </a:t>
            </a:r>
            <a:r>
              <a:rPr kumimoji="0" lang="ca-ES" sz="2400" b="1" i="1" u="none" strike="noStrike" kern="1200" cap="none" spc="0" normalizeH="0" baseline="0" noProof="0" dirty="0">
                <a:ln>
                  <a:noFill/>
                </a:ln>
                <a:solidFill>
                  <a:srgbClr val="FFFFFF"/>
                </a:solidFill>
                <a:effectLst/>
                <a:uLnTx/>
                <a:uFillTx/>
                <a:latin typeface="Comic Sans MS" pitchFamily="66" charset="0"/>
                <a:ea typeface="+mn-ea"/>
                <a:cs typeface="+mn-cs"/>
              </a:rPr>
              <a:t>62 </a:t>
            </a:r>
            <a:endParaRPr kumimoji="0" lang="ca-ES" sz="4400" b="1" i="1" u="none" strike="noStrike" kern="1200" cap="none" spc="0" normalizeH="0" baseline="0" noProof="0" dirty="0">
              <a:ln>
                <a:noFill/>
              </a:ln>
              <a:solidFill>
                <a:srgbClr val="FF0CFF"/>
              </a:solidFill>
              <a:effectLst>
                <a:outerShdw blurRad="38100" dist="38100" dir="2700000" algn="tl">
                  <a:srgbClr val="C0C0C0"/>
                </a:outerShdw>
              </a:effectLst>
              <a:uLnTx/>
              <a:uFillTx/>
              <a:latin typeface="Comic Sans MS" pitchFamily="66" charset="0"/>
              <a:ea typeface="+mn-ea"/>
              <a:cs typeface="+mn-cs"/>
            </a:endParaRPr>
          </a:p>
        </p:txBody>
      </p:sp>
      <p:sp>
        <p:nvSpPr>
          <p:cNvPr id="8197" name="Rectangle 5"/>
          <p:cNvSpPr>
            <a:spLocks noChangeArrowheads="1"/>
          </p:cNvSpPr>
          <p:nvPr/>
        </p:nvSpPr>
        <p:spPr bwMode="auto">
          <a:xfrm>
            <a:off x="408119" y="3488630"/>
            <a:ext cx="3554570" cy="1384995"/>
          </a:xfrm>
          <a:prstGeom prst="rect">
            <a:avLst/>
          </a:prstGeom>
          <a:noFill/>
          <a:ln>
            <a:noFill/>
          </a:ln>
          <a:effectLst/>
          <a:scene3d>
            <a:camera prst="orthographicFront"/>
            <a:lightRig rig="threePt" dir="t"/>
          </a:scene3d>
          <a:sp3d>
            <a:bevelT prst="relaxedInset"/>
          </a:sp3d>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1C1C1C">
                    <a:lumMod val="10000"/>
                    <a:lumOff val="90000"/>
                  </a:srgbClr>
                </a:solidFill>
                <a:effectLst>
                  <a:outerShdw blurRad="38100" dist="38100" dir="2700000" algn="tl">
                    <a:srgbClr val="000000">
                      <a:alpha val="43137"/>
                    </a:srgbClr>
                  </a:outerShdw>
                </a:effectLst>
                <a:uLnTx/>
                <a:uFillTx/>
                <a:latin typeface="Clarendon BT" panose="02040704040505020204" pitchFamily="18" charset="0"/>
                <a:ea typeface="+mn-ea"/>
                <a:cs typeface="+mn-cs"/>
              </a:rPr>
              <a:t>Mi </a:t>
            </a:r>
            <a:r>
              <a:rPr kumimoji="0" lang="es-ES" sz="2800" b="1" i="0" u="none" strike="noStrike" kern="1200" cap="none" spc="0" normalizeH="0" baseline="0" noProof="0" dirty="0" smtClean="0">
                <a:ln>
                  <a:noFill/>
                </a:ln>
                <a:solidFill>
                  <a:srgbClr val="1C1C1C">
                    <a:lumMod val="10000"/>
                    <a:lumOff val="90000"/>
                  </a:srgbClr>
                </a:solidFill>
                <a:effectLst>
                  <a:outerShdw blurRad="38100" dist="38100" dir="2700000" algn="tl">
                    <a:srgbClr val="000000">
                      <a:alpha val="43137"/>
                    </a:srgbClr>
                  </a:outerShdw>
                </a:effectLst>
                <a:uLnTx/>
                <a:uFillTx/>
                <a:latin typeface="Clarendon BT" panose="02040704040505020204" pitchFamily="18" charset="0"/>
                <a:ea typeface="+mn-ea"/>
                <a:cs typeface="+mn-cs"/>
              </a:rPr>
              <a:t>alma está sedienta de ti, Señor</a:t>
            </a:r>
            <a:r>
              <a:rPr kumimoji="0" lang="es-ES" sz="2800" b="1" i="0" u="none" strike="noStrike" kern="1200" cap="none" spc="0" normalizeH="0" baseline="0" noProof="0" dirty="0">
                <a:ln>
                  <a:noFill/>
                </a:ln>
                <a:solidFill>
                  <a:srgbClr val="1C1C1C">
                    <a:lumMod val="10000"/>
                    <a:lumOff val="90000"/>
                  </a:srgbClr>
                </a:solidFill>
                <a:effectLst>
                  <a:outerShdw blurRad="38100" dist="38100" dir="2700000" algn="tl">
                    <a:srgbClr val="000000">
                      <a:alpha val="43137"/>
                    </a:srgbClr>
                  </a:outerShdw>
                </a:effectLst>
                <a:uLnTx/>
                <a:uFillTx/>
                <a:latin typeface="Clarendon BT" panose="02040704040505020204" pitchFamily="18" charset="0"/>
                <a:ea typeface="+mn-ea"/>
                <a:cs typeface="+mn-cs"/>
              </a:rPr>
              <a:t>, </a:t>
            </a:r>
            <a:r>
              <a:rPr kumimoji="0" lang="es-ES" sz="2800" b="1" i="0" u="none" strike="noStrike" kern="1200" cap="none" spc="0" normalizeH="0" baseline="0" noProof="0" dirty="0" smtClean="0">
                <a:ln>
                  <a:noFill/>
                </a:ln>
                <a:solidFill>
                  <a:srgbClr val="1C1C1C">
                    <a:lumMod val="10000"/>
                    <a:lumOff val="90000"/>
                  </a:srgbClr>
                </a:solidFill>
                <a:effectLst>
                  <a:outerShdw blurRad="38100" dist="38100" dir="2700000" algn="tl">
                    <a:srgbClr val="000000">
                      <a:alpha val="43137"/>
                    </a:srgbClr>
                  </a:outerShdw>
                </a:effectLst>
                <a:uLnTx/>
                <a:uFillTx/>
                <a:latin typeface="Clarendon BT" panose="02040704040505020204" pitchFamily="18" charset="0"/>
                <a:ea typeface="+mn-ea"/>
                <a:cs typeface="+mn-cs"/>
              </a:rPr>
              <a:t>Dios mío.</a:t>
            </a:r>
            <a:endParaRPr kumimoji="0" lang="ca-ES" sz="2800" b="1" i="0" u="none" strike="noStrike" kern="1200" cap="none" spc="0" normalizeH="0" baseline="0" noProof="0" dirty="0">
              <a:ln>
                <a:noFill/>
              </a:ln>
              <a:solidFill>
                <a:srgbClr val="1C1C1C">
                  <a:lumMod val="10000"/>
                  <a:lumOff val="90000"/>
                </a:srgbClr>
              </a:solidFill>
              <a:effectLst>
                <a:outerShdw blurRad="38100" dist="38100" dir="2700000" algn="tl">
                  <a:srgbClr val="000000">
                    <a:alpha val="43137"/>
                  </a:srgbClr>
                </a:outerShdw>
              </a:effectLst>
              <a:uLnTx/>
              <a:uFillTx/>
              <a:latin typeface="Clarendon BT" panose="02040704040505020204" pitchFamily="18" charset="0"/>
              <a:ea typeface="+mn-ea"/>
              <a:cs typeface="+mn-cs"/>
            </a:endParaRPr>
          </a:p>
        </p:txBody>
      </p:sp>
    </p:spTree>
    <p:extLst>
      <p:ext uri="{BB962C8B-B14F-4D97-AF65-F5344CB8AC3E}">
        <p14:creationId xmlns:p14="http://schemas.microsoft.com/office/powerpoint/2010/main" val="7670808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8196"/>
                                        </p:tgtEl>
                                        <p:attrNameLst>
                                          <p:attrName>style.visibility</p:attrName>
                                        </p:attrNameLst>
                                      </p:cBhvr>
                                      <p:to>
                                        <p:strVal val="visible"/>
                                      </p:to>
                                    </p:set>
                                    <p:anim calcmode="lin" valueType="num">
                                      <p:cBhvr>
                                        <p:cTn id="7" dur="1750" fill="hold"/>
                                        <p:tgtEl>
                                          <p:spTgt spid="8196"/>
                                        </p:tgtEl>
                                        <p:attrNameLst>
                                          <p:attrName>ppt_w</p:attrName>
                                        </p:attrNameLst>
                                      </p:cBhvr>
                                      <p:tavLst>
                                        <p:tav tm="0">
                                          <p:val>
                                            <p:strVal val="2/3*#ppt_w"/>
                                          </p:val>
                                        </p:tav>
                                        <p:tav tm="100000">
                                          <p:val>
                                            <p:strVal val="#ppt_w"/>
                                          </p:val>
                                        </p:tav>
                                      </p:tavLst>
                                    </p:anim>
                                    <p:anim calcmode="lin" valueType="num">
                                      <p:cBhvr>
                                        <p:cTn id="8" dur="1750" fill="hold"/>
                                        <p:tgtEl>
                                          <p:spTgt spid="8196"/>
                                        </p:tgtEl>
                                        <p:attrNameLst>
                                          <p:attrName>ppt_h</p:attrName>
                                        </p:attrNameLst>
                                      </p:cBhvr>
                                      <p:tavLst>
                                        <p:tav tm="0">
                                          <p:val>
                                            <p:strVal val="2/3*#ppt_h"/>
                                          </p:val>
                                        </p:tav>
                                        <p:tav tm="100000">
                                          <p:val>
                                            <p:strVal val="#ppt_h"/>
                                          </p:val>
                                        </p:tav>
                                      </p:tavLst>
                                    </p:anim>
                                  </p:childTnLst>
                                </p:cTn>
                              </p:par>
                            </p:childTnLst>
                          </p:cTn>
                        </p:par>
                        <p:par>
                          <p:cTn id="9" fill="hold">
                            <p:stCondLst>
                              <p:cond delay="770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8197"/>
                                        </p:tgtEl>
                                        <p:attrNameLst>
                                          <p:attrName>style.visibility</p:attrName>
                                        </p:attrNameLst>
                                      </p:cBhvr>
                                      <p:to>
                                        <p:strVal val="visible"/>
                                      </p:to>
                                    </p:set>
                                    <p:anim calcmode="lin" valueType="num">
                                      <p:cBhvr>
                                        <p:cTn id="12" dur="1750" fill="hold"/>
                                        <p:tgtEl>
                                          <p:spTgt spid="8197"/>
                                        </p:tgtEl>
                                        <p:attrNameLst>
                                          <p:attrName>ppt_w</p:attrName>
                                        </p:attrNameLst>
                                      </p:cBhvr>
                                      <p:tavLst>
                                        <p:tav tm="0">
                                          <p:val>
                                            <p:strVal val="2/3*#ppt_w"/>
                                          </p:val>
                                        </p:tav>
                                        <p:tav tm="100000">
                                          <p:val>
                                            <p:strVal val="#ppt_w"/>
                                          </p:val>
                                        </p:tav>
                                      </p:tavLst>
                                    </p:anim>
                                    <p:anim calcmode="lin" valueType="num">
                                      <p:cBhvr>
                                        <p:cTn id="13" dur="1750" fill="hold"/>
                                        <p:tgtEl>
                                          <p:spTgt spid="819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ctio divina del Salmo dominical - ppt descarga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65047" y="487501"/>
            <a:ext cx="8226105" cy="592200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076" name="Rectangle 4"/>
          <p:cNvSpPr>
            <a:spLocks noChangeArrowheads="1"/>
          </p:cNvSpPr>
          <p:nvPr/>
        </p:nvSpPr>
        <p:spPr bwMode="auto">
          <a:xfrm>
            <a:off x="2760853" y="4623756"/>
            <a:ext cx="3727025" cy="1569660"/>
          </a:xfrm>
          <a:prstGeom prst="rect">
            <a:avLst/>
          </a:prstGeom>
          <a:noFill/>
          <a:ln>
            <a:noFill/>
          </a:ln>
          <a:effectLs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srgbClr val="FFFFFF">
                    <a:alpha val="92000"/>
                  </a:srgbClr>
                </a:solidFill>
                <a:effectLst>
                  <a:glow rad="101600">
                    <a:srgbClr val="000000">
                      <a:satMod val="175000"/>
                      <a:alpha val="40000"/>
                    </a:srgbClr>
                  </a:glow>
                  <a:outerShdw blurRad="50800" dist="38100" algn="l" rotWithShape="0">
                    <a:prstClr val="black">
                      <a:alpha val="40000"/>
                    </a:prstClr>
                  </a:outerShdw>
                </a:effectLst>
                <a:uLnTx/>
                <a:uFillTx/>
                <a:latin typeface="Broadway" panose="04040905080B02020502" pitchFamily="82" charset="0"/>
                <a:ea typeface="+mn-ea"/>
                <a:cs typeface="+mn-cs"/>
              </a:rPr>
              <a:t>Mi </a:t>
            </a:r>
            <a:r>
              <a:rPr kumimoji="0" lang="es-ES" sz="3200" b="1" i="0" u="none" strike="noStrike" kern="1200" cap="none" spc="0" normalizeH="0" baseline="0" noProof="0" dirty="0" smtClean="0">
                <a:ln>
                  <a:noFill/>
                </a:ln>
                <a:solidFill>
                  <a:srgbClr val="FFFFFF">
                    <a:alpha val="92000"/>
                  </a:srgbClr>
                </a:solidFill>
                <a:effectLst>
                  <a:glow rad="101600">
                    <a:srgbClr val="000000">
                      <a:satMod val="175000"/>
                      <a:alpha val="40000"/>
                    </a:srgbClr>
                  </a:glow>
                  <a:outerShdw blurRad="50800" dist="38100" algn="l" rotWithShape="0">
                    <a:prstClr val="black">
                      <a:alpha val="40000"/>
                    </a:prstClr>
                  </a:outerShdw>
                </a:effectLst>
                <a:uLnTx/>
                <a:uFillTx/>
                <a:latin typeface="Broadway" panose="04040905080B02020502" pitchFamily="82" charset="0"/>
                <a:ea typeface="+mn-ea"/>
                <a:cs typeface="+mn-cs"/>
              </a:rPr>
              <a:t>alma está sedienta de ti, Señor, Dios mío.</a:t>
            </a:r>
            <a:endParaRPr kumimoji="0" lang="ca-ES" sz="1600" b="1" i="0" u="none" strike="noStrike" kern="1200" cap="none" spc="0" normalizeH="0" baseline="0" noProof="0" dirty="0">
              <a:ln>
                <a:noFill/>
              </a:ln>
              <a:solidFill>
                <a:srgbClr val="FFFFFF">
                  <a:alpha val="92000"/>
                </a:srgbClr>
              </a:solidFill>
              <a:effectLst>
                <a:glow rad="101600">
                  <a:srgbClr val="000000">
                    <a:satMod val="175000"/>
                    <a:alpha val="40000"/>
                  </a:srgbClr>
                </a:glow>
                <a:outerShdw blurRad="50800" dist="38100" algn="l" rotWithShape="0">
                  <a:prstClr val="black">
                    <a:alpha val="40000"/>
                  </a:prstClr>
                </a:outerShdw>
              </a:effectLst>
              <a:uLnTx/>
              <a:uFillTx/>
              <a:latin typeface="Broadway" panose="04040905080B02020502" pitchFamily="82" charset="0"/>
              <a:ea typeface="+mn-ea"/>
              <a:cs typeface="+mn-cs"/>
            </a:endParaRPr>
          </a:p>
        </p:txBody>
      </p:sp>
      <p:sp>
        <p:nvSpPr>
          <p:cNvPr id="3075" name="Rectangle 3"/>
          <p:cNvSpPr>
            <a:spLocks noChangeArrowheads="1"/>
          </p:cNvSpPr>
          <p:nvPr/>
        </p:nvSpPr>
        <p:spPr bwMode="auto">
          <a:xfrm>
            <a:off x="499884" y="513451"/>
            <a:ext cx="8217396" cy="1384995"/>
          </a:xfrm>
          <a:prstGeom prst="rect">
            <a:avLst/>
          </a:prstGeom>
          <a:noFill/>
          <a:ln>
            <a:noFill/>
          </a:ln>
          <a:effectLs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a:ea typeface="+mn-ea"/>
                <a:cs typeface="+mn-cs"/>
              </a:rPr>
              <a:t>¡Como te contemplaba en el santuario viendo tu fuerza y tu gloria! Tu gracia vale más que la vida, te alabarán mis labios</a:t>
            </a:r>
            <a:endParaRPr kumimoji="0" lang="ca-ES" sz="28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a:ea typeface="+mn-ea"/>
              <a:cs typeface="+mn-cs"/>
            </a:endParaRPr>
          </a:p>
        </p:txBody>
      </p:sp>
    </p:spTree>
    <p:extLst>
      <p:ext uri="{BB962C8B-B14F-4D97-AF65-F5344CB8AC3E}">
        <p14:creationId xmlns:p14="http://schemas.microsoft.com/office/powerpoint/2010/main" val="21240481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3075"/>
                                        </p:tgtEl>
                                        <p:attrNameLst>
                                          <p:attrName>style.visibility</p:attrName>
                                        </p:attrNameLst>
                                      </p:cBhvr>
                                      <p:to>
                                        <p:strVal val="visible"/>
                                      </p:to>
                                    </p:set>
                                    <p:anim calcmode="lin" valueType="num">
                                      <p:cBhvr>
                                        <p:cTn id="7" dur="1750" fill="hold"/>
                                        <p:tgtEl>
                                          <p:spTgt spid="3075"/>
                                        </p:tgtEl>
                                        <p:attrNameLst>
                                          <p:attrName>ppt_w</p:attrName>
                                        </p:attrNameLst>
                                      </p:cBhvr>
                                      <p:tavLst>
                                        <p:tav tm="0">
                                          <p:val>
                                            <p:strVal val="2/3*#ppt_w"/>
                                          </p:val>
                                        </p:tav>
                                        <p:tav tm="100000">
                                          <p:val>
                                            <p:strVal val="#ppt_w"/>
                                          </p:val>
                                        </p:tav>
                                      </p:tavLst>
                                    </p:anim>
                                    <p:anim calcmode="lin" valueType="num">
                                      <p:cBhvr>
                                        <p:cTn id="8" dur="1750" fill="hold"/>
                                        <p:tgtEl>
                                          <p:spTgt spid="3075"/>
                                        </p:tgtEl>
                                        <p:attrNameLst>
                                          <p:attrName>ppt_h</p:attrName>
                                        </p:attrNameLst>
                                      </p:cBhvr>
                                      <p:tavLst>
                                        <p:tav tm="0">
                                          <p:val>
                                            <p:strVal val="2/3*#ppt_h"/>
                                          </p:val>
                                        </p:tav>
                                        <p:tav tm="100000">
                                          <p:val>
                                            <p:strVal val="#ppt_h"/>
                                          </p:val>
                                        </p:tav>
                                      </p:tavLst>
                                    </p:anim>
                                  </p:childTnLst>
                                </p:cTn>
                              </p:par>
                            </p:childTnLst>
                          </p:cTn>
                        </p:par>
                        <p:par>
                          <p:cTn id="9" fill="hold">
                            <p:stCondLst>
                              <p:cond delay="6125"/>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3076"/>
                                        </p:tgtEl>
                                        <p:attrNameLst>
                                          <p:attrName>style.visibility</p:attrName>
                                        </p:attrNameLst>
                                      </p:cBhvr>
                                      <p:to>
                                        <p:strVal val="visible"/>
                                      </p:to>
                                    </p:set>
                                    <p:anim calcmode="lin" valueType="num">
                                      <p:cBhvr>
                                        <p:cTn id="12" dur="1750" fill="hold"/>
                                        <p:tgtEl>
                                          <p:spTgt spid="3076"/>
                                        </p:tgtEl>
                                        <p:attrNameLst>
                                          <p:attrName>ppt_w</p:attrName>
                                        </p:attrNameLst>
                                      </p:cBhvr>
                                      <p:tavLst>
                                        <p:tav tm="0">
                                          <p:val>
                                            <p:strVal val="2/3*#ppt_w"/>
                                          </p:val>
                                        </p:tav>
                                        <p:tav tm="100000">
                                          <p:val>
                                            <p:strVal val="#ppt_w"/>
                                          </p:val>
                                        </p:tav>
                                      </p:tavLst>
                                    </p:anim>
                                    <p:anim calcmode="lin" valueType="num">
                                      <p:cBhvr>
                                        <p:cTn id="13" dur="1750" fill="hold"/>
                                        <p:tgtEl>
                                          <p:spTgt spid="307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9358" y="506041"/>
            <a:ext cx="8233085" cy="5875287"/>
          </a:xfrm>
          <a:prstGeom prst="rect">
            <a:avLst/>
          </a:prstGeom>
          <a:scene3d>
            <a:camera prst="orthographicFront"/>
            <a:lightRig rig="threePt" dir="t"/>
          </a:scene3d>
          <a:sp3d>
            <a:bevelT w="152400" h="50800" prst="softRound"/>
          </a:sp3d>
        </p:spPr>
      </p:pic>
      <p:sp>
        <p:nvSpPr>
          <p:cNvPr id="18" name="6 CuadroTexto"/>
          <p:cNvSpPr txBox="1"/>
          <p:nvPr/>
        </p:nvSpPr>
        <p:spPr>
          <a:xfrm>
            <a:off x="635542" y="5858108"/>
            <a:ext cx="7872916" cy="523220"/>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800" b="1" i="0"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Arial Narrow" panose="020B0606020202030204" pitchFamily="34" charset="0"/>
                <a:ea typeface="+mn-ea"/>
                <a:cs typeface="Times New Roman" pitchFamily="18" charset="0"/>
              </a:rPr>
              <a:t>Cantos sugeridos: Pon </a:t>
            </a:r>
            <a:r>
              <a:rPr kumimoji="0" lang="es-ES_tradnl" sz="28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Arial Narrow" panose="020B0606020202030204" pitchFamily="34" charset="0"/>
                <a:ea typeface="+mn-ea"/>
                <a:cs typeface="Times New Roman" pitchFamily="18" charset="0"/>
              </a:rPr>
              <a:t>aceite en mi lámpara, Señor.</a:t>
            </a:r>
            <a:endParaRPr kumimoji="0" lang="es-ES_tradnl" sz="3200" b="1" i="0" u="none" strike="noStrike" kern="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Arial Narrow" panose="020B0606020202030204" pitchFamily="34" charset="0"/>
              <a:ea typeface="+mn-ea"/>
              <a:cs typeface="+mn-cs"/>
            </a:endParaRPr>
          </a:p>
        </p:txBody>
      </p:sp>
      <p:sp>
        <p:nvSpPr>
          <p:cNvPr id="17" name="5 Rectángulo"/>
          <p:cNvSpPr/>
          <p:nvPr/>
        </p:nvSpPr>
        <p:spPr>
          <a:xfrm>
            <a:off x="2850171" y="1574368"/>
            <a:ext cx="3367750" cy="132343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PE" sz="4000" b="1" i="0" u="none" strike="noStrike" kern="0" cap="none" spc="50" normalizeH="0" baseline="0" noProof="0" dirty="0" smtClean="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Arial Narrow" panose="020B0606020202030204" pitchFamily="34" charset="0"/>
                <a:ea typeface="+mn-ea"/>
                <a:cs typeface="Times New Roman" pitchFamily="18" charset="0"/>
              </a:rPr>
              <a:t>Salgan a </a:t>
            </a:r>
            <a:r>
              <a:rPr kumimoji="0" lang="es-PE" sz="4000" b="1" i="0" u="none" strike="noStrike" kern="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Arial Narrow" panose="020B0606020202030204" pitchFamily="34" charset="0"/>
                <a:ea typeface="+mn-ea"/>
                <a:cs typeface="Times New Roman" pitchFamily="18" charset="0"/>
              </a:rPr>
              <a:t>su </a:t>
            </a:r>
            <a:endParaRPr kumimoji="0" lang="es-PE" sz="4000" b="1" i="0" u="none" strike="noStrike" kern="0" cap="none" spc="50" normalizeH="0" baseline="0" noProof="0" dirty="0" smtClean="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Arial Narrow" panose="020B0606020202030204"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PE" sz="4000" b="1" i="0" u="none" strike="noStrike" kern="0" cap="none" spc="50" normalizeH="0" baseline="0" noProof="0" dirty="0" smtClean="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Arial Narrow" panose="020B0606020202030204" pitchFamily="34" charset="0"/>
                <a:ea typeface="+mn-ea"/>
                <a:cs typeface="Times New Roman" pitchFamily="18" charset="0"/>
              </a:rPr>
              <a:t>encuentro</a:t>
            </a:r>
            <a:endParaRPr kumimoji="0" lang="es-PE" sz="40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Arial Narrow" panose="020B0606020202030204" pitchFamily="34" charset="0"/>
              <a:ea typeface="+mn-ea"/>
              <a:cs typeface="Times New Roman" pitchFamily="18" charset="0"/>
            </a:endParaRPr>
          </a:p>
        </p:txBody>
      </p:sp>
      <p:sp>
        <p:nvSpPr>
          <p:cNvPr id="16" name="2 Marcador de contenido"/>
          <p:cNvSpPr txBox="1">
            <a:spLocks/>
          </p:cNvSpPr>
          <p:nvPr/>
        </p:nvSpPr>
        <p:spPr>
          <a:xfrm>
            <a:off x="899592" y="408329"/>
            <a:ext cx="7344816" cy="89476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s-ES_tradnl" sz="2800" b="1" i="0" u="none" strike="noStrike" kern="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Arial Narrow" panose="020B0606020202030204" pitchFamily="34" charset="0"/>
                <a:ea typeface="+mn-ea"/>
                <a:cs typeface="+mn-cs"/>
              </a:rPr>
              <a:t> Ambientación</a:t>
            </a:r>
            <a:r>
              <a:rPr kumimoji="0" lang="es-ES_tradnl" sz="2400" b="1" i="0" u="none" strike="noStrike" kern="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Arial Narrow" panose="020B0606020202030204" pitchFamily="34" charset="0"/>
                <a:ea typeface="+mn-ea"/>
                <a:cs typeface="+mn-cs"/>
              </a:rPr>
              <a:t>: </a:t>
            </a:r>
            <a:r>
              <a:rPr kumimoji="0" lang="es-PE" sz="2400" b="1" i="0" u="none" strike="noStrike" kern="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Arial Narrow" panose="020B0606020202030204" pitchFamily="34" charset="0"/>
                <a:ea typeface="+mn-ea"/>
                <a:cs typeface="+mn-cs"/>
              </a:rPr>
              <a:t>Colocamos </a:t>
            </a:r>
            <a:r>
              <a:rPr kumimoji="0" lang="es-PE" sz="2400" b="1" i="0" u="none" strike="noStrike" kern="0" cap="none" spc="50" normalizeH="0" baseline="0" noProof="0" dirty="0" smtClean="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Arial Narrow" panose="020B0606020202030204" pitchFamily="34" charset="0"/>
                <a:ea typeface="+mn-ea"/>
                <a:cs typeface="+mn-cs"/>
              </a:rPr>
              <a:t>10 velas</a:t>
            </a:r>
            <a:r>
              <a:rPr kumimoji="0" lang="es-PE" sz="2400" b="1" i="0" u="none" strike="noStrike" kern="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Arial Narrow" panose="020B0606020202030204" pitchFamily="34" charset="0"/>
                <a:ea typeface="+mn-ea"/>
                <a:cs typeface="+mn-cs"/>
              </a:rPr>
              <a:t>, 5 encendidas </a:t>
            </a:r>
            <a:r>
              <a:rPr kumimoji="0" lang="es-PE" sz="2400" b="1" i="0" u="none" strike="noStrike" kern="0" cap="none" spc="50" normalizeH="0" baseline="0" noProof="0" dirty="0" smtClean="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Arial Narrow" panose="020B0606020202030204" pitchFamily="34" charset="0"/>
                <a:ea typeface="+mn-ea"/>
                <a:cs typeface="+mn-cs"/>
              </a:rPr>
              <a:t>                          y  5 apagadas</a:t>
            </a:r>
            <a:r>
              <a:rPr kumimoji="0" lang="es-PE" sz="2400" b="1" i="0" u="none" strike="noStrike" kern="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Arial Narrow" panose="020B0606020202030204" pitchFamily="34" charset="0"/>
                <a:ea typeface="+mn-ea"/>
                <a:cs typeface="+mn-cs"/>
              </a:rPr>
              <a:t>. Cartel con la frase: Salgan a su encuentro</a:t>
            </a:r>
            <a:endParaRPr kumimoji="0" lang="es-ES_tradnl" sz="2400" b="1" i="0" u="none" strike="noStrike" kern="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732581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strVal val="#ppt_w*0.70"/>
                                          </p:val>
                                        </p:tav>
                                        <p:tav tm="100000">
                                          <p:val>
                                            <p:strVal val="#ppt_w"/>
                                          </p:val>
                                        </p:tav>
                                      </p:tavLst>
                                    </p:anim>
                                    <p:anim calcmode="lin" valueType="num">
                                      <p:cBhvr>
                                        <p:cTn id="14" dur="1000" fill="hold"/>
                                        <p:tgtEl>
                                          <p:spTgt spid="17"/>
                                        </p:tgtEl>
                                        <p:attrNameLst>
                                          <p:attrName>ppt_h</p:attrName>
                                        </p:attrNameLst>
                                      </p:cBhvr>
                                      <p:tavLst>
                                        <p:tav tm="0">
                                          <p:val>
                                            <p:strVal val="#ppt_h"/>
                                          </p:val>
                                        </p:tav>
                                        <p:tav tm="100000">
                                          <p:val>
                                            <p:strVal val="#ppt_h"/>
                                          </p:val>
                                        </p:tav>
                                      </p:tavLst>
                                    </p:anim>
                                    <p:animEffect transition="in" filter="fade">
                                      <p:cBhvr>
                                        <p:cTn id="15" dur="1000"/>
                                        <p:tgtEl>
                                          <p:spTgt spid="17"/>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strVal val="#ppt_w*0.70"/>
                                          </p:val>
                                        </p:tav>
                                        <p:tav tm="100000">
                                          <p:val>
                                            <p:strVal val="#ppt_w"/>
                                          </p:val>
                                        </p:tav>
                                      </p:tavLst>
                                    </p:anim>
                                    <p:anim calcmode="lin" valueType="num">
                                      <p:cBhvr>
                                        <p:cTn id="20" dur="1000" fill="hold"/>
                                        <p:tgtEl>
                                          <p:spTgt spid="18"/>
                                        </p:tgtEl>
                                        <p:attrNameLst>
                                          <p:attrName>ppt_h</p:attrName>
                                        </p:attrNameLst>
                                      </p:cBhvr>
                                      <p:tavLst>
                                        <p:tav tm="0">
                                          <p:val>
                                            <p:strVal val="#ppt_h"/>
                                          </p:val>
                                        </p:tav>
                                        <p:tav tm="100000">
                                          <p:val>
                                            <p:strVal val="#ppt_h"/>
                                          </p:val>
                                        </p:tav>
                                      </p:tavLst>
                                    </p:anim>
                                    <p:animEffect transition="in" filter="fade">
                                      <p:cBhvr>
                                        <p:cTn id="2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2955" y="472873"/>
            <a:ext cx="8222072" cy="5893091"/>
          </a:xfrm>
          <a:prstGeom prst="rect">
            <a:avLst/>
          </a:prstGeom>
          <a:scene3d>
            <a:camera prst="orthographicFront"/>
            <a:lightRig rig="threePt" dir="t"/>
          </a:scene3d>
          <a:sp3d>
            <a:bevelT prst="convex"/>
          </a:sp3d>
        </p:spPr>
      </p:pic>
      <p:sp>
        <p:nvSpPr>
          <p:cNvPr id="7171" name="Rectangle 3"/>
          <p:cNvSpPr>
            <a:spLocks noChangeArrowheads="1"/>
          </p:cNvSpPr>
          <p:nvPr/>
        </p:nvSpPr>
        <p:spPr bwMode="auto">
          <a:xfrm>
            <a:off x="3248297" y="472873"/>
            <a:ext cx="5348103" cy="2677656"/>
          </a:xfrm>
          <a:prstGeom prst="rect">
            <a:avLst/>
          </a:prstGeom>
          <a:noFill/>
          <a:ln>
            <a:noFill/>
          </a:ln>
          <a:effectLst/>
          <a:scene3d>
            <a:camera prst="orthographicFront"/>
            <a:lightRig rig="threePt" dir="t"/>
          </a:scene3d>
          <a:sp3d>
            <a:bevelT prst="angle"/>
          </a:sp3d>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rPr>
              <a:t> </a:t>
            </a:r>
            <a:r>
              <a:rPr kumimoji="0" lang="es-ES" sz="28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rPr>
              <a:t>Toda mi vida te bendeciré y alzaré las </a:t>
            </a:r>
            <a:r>
              <a:rPr kumimoji="0" lang="es-ES" sz="28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rPr>
              <a:t>manos </a:t>
            </a:r>
            <a:r>
              <a:rPr kumimoji="0" lang="es-ES" sz="28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rPr>
              <a:t>invocándote. Me </a:t>
            </a:r>
            <a:r>
              <a:rPr kumimoji="0" lang="es-ES" sz="28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rPr>
              <a:t>saciaré </a:t>
            </a:r>
            <a:r>
              <a:rPr kumimoji="0" lang="es-ES" sz="28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rPr>
              <a:t>de manjares exquisitos, y mis </a:t>
            </a:r>
            <a:r>
              <a:rPr kumimoji="0" lang="es-ES" sz="28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rPr>
              <a:t>labios te alabarán jubilosos.</a:t>
            </a:r>
            <a:endParaRPr kumimoji="0" lang="ca-ES" sz="28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endParaRPr>
          </a:p>
        </p:txBody>
      </p:sp>
      <p:sp>
        <p:nvSpPr>
          <p:cNvPr id="7172" name="Rectangle 4"/>
          <p:cNvSpPr>
            <a:spLocks noChangeArrowheads="1"/>
          </p:cNvSpPr>
          <p:nvPr/>
        </p:nvSpPr>
        <p:spPr bwMode="auto">
          <a:xfrm>
            <a:off x="3699179" y="4362994"/>
            <a:ext cx="4775236" cy="1569660"/>
          </a:xfrm>
          <a:prstGeom prst="rect">
            <a:avLst/>
          </a:prstGeom>
          <a:noFill/>
          <a:ln>
            <a:noFill/>
          </a:ln>
          <a:effectLst/>
          <a:scene3d>
            <a:camera prst="orthographicFront"/>
            <a:lightRig rig="threePt" dir="t"/>
          </a:scene3d>
          <a:sp3d>
            <a:bevelT prst="angle"/>
          </a:sp3d>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srgbClr val="FFFFFF">
                    <a:alpha val="96000"/>
                  </a:srgbClr>
                </a:solidFill>
                <a:effectLst>
                  <a:glow rad="63500">
                    <a:srgbClr val="000000">
                      <a:satMod val="175000"/>
                      <a:alpha val="40000"/>
                    </a:srgbClr>
                  </a:glow>
                  <a:outerShdw blurRad="50800" dist="38100" algn="l" rotWithShape="0">
                    <a:prstClr val="black">
                      <a:alpha val="40000"/>
                    </a:prstClr>
                  </a:outerShdw>
                </a:effectLst>
                <a:uLnTx/>
                <a:uFillTx/>
                <a:latin typeface="Clarendon BT" panose="02040704040505020204" pitchFamily="18" charset="0"/>
                <a:ea typeface="+mn-ea"/>
                <a:cs typeface="+mn-cs"/>
              </a:rPr>
              <a:t>Mi </a:t>
            </a:r>
            <a:r>
              <a:rPr kumimoji="0" lang="es-ES" sz="3200" b="1" i="0" u="none" strike="noStrike" kern="1200" cap="none" spc="0" normalizeH="0" baseline="0" noProof="0" dirty="0" smtClean="0">
                <a:ln>
                  <a:noFill/>
                </a:ln>
                <a:solidFill>
                  <a:srgbClr val="FFFFFF">
                    <a:alpha val="96000"/>
                  </a:srgbClr>
                </a:solidFill>
                <a:effectLst>
                  <a:glow rad="63500">
                    <a:srgbClr val="000000">
                      <a:satMod val="175000"/>
                      <a:alpha val="40000"/>
                    </a:srgbClr>
                  </a:glow>
                  <a:outerShdw blurRad="50800" dist="38100" algn="l" rotWithShape="0">
                    <a:prstClr val="black">
                      <a:alpha val="40000"/>
                    </a:prstClr>
                  </a:outerShdw>
                </a:effectLst>
                <a:uLnTx/>
                <a:uFillTx/>
                <a:latin typeface="Clarendon BT" panose="02040704040505020204" pitchFamily="18" charset="0"/>
                <a:ea typeface="+mn-ea"/>
                <a:cs typeface="+mn-cs"/>
              </a:rPr>
              <a:t>alma está sedienta de ti,                 Señor, Dios mío.</a:t>
            </a:r>
            <a:endParaRPr kumimoji="0" lang="ca-ES" sz="3200" b="0" i="0" u="none" strike="noStrike" kern="1200" cap="none" spc="0" normalizeH="0" baseline="0" noProof="0" dirty="0">
              <a:ln>
                <a:noFill/>
              </a:ln>
              <a:solidFill>
                <a:srgbClr val="FFFFFF">
                  <a:alpha val="96000"/>
                </a:srgbClr>
              </a:solidFill>
              <a:effectLst>
                <a:glow rad="63500">
                  <a:srgbClr val="000000">
                    <a:satMod val="175000"/>
                    <a:alpha val="40000"/>
                  </a:srgbClr>
                </a:glow>
                <a:outerShdw blurRad="50800" dist="38100" algn="l" rotWithShape="0">
                  <a:prstClr val="black">
                    <a:alpha val="40000"/>
                  </a:prstClr>
                </a:outerShdw>
              </a:effectLst>
              <a:uLnTx/>
              <a:uFillTx/>
              <a:latin typeface="Clarendon BT" panose="02040704040505020204" pitchFamily="18" charset="0"/>
              <a:ea typeface="+mn-ea"/>
              <a:cs typeface="+mn-cs"/>
            </a:endParaRPr>
          </a:p>
        </p:txBody>
      </p:sp>
    </p:spTree>
    <p:extLst>
      <p:ext uri="{BB962C8B-B14F-4D97-AF65-F5344CB8AC3E}">
        <p14:creationId xmlns:p14="http://schemas.microsoft.com/office/powerpoint/2010/main" val="15468606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7171"/>
                                        </p:tgtEl>
                                        <p:attrNameLst>
                                          <p:attrName>style.visibility</p:attrName>
                                        </p:attrNameLst>
                                      </p:cBhvr>
                                      <p:to>
                                        <p:strVal val="visible"/>
                                      </p:to>
                                    </p:set>
                                    <p:anim calcmode="lin" valueType="num">
                                      <p:cBhvr>
                                        <p:cTn id="7" dur="1750" fill="hold"/>
                                        <p:tgtEl>
                                          <p:spTgt spid="7171"/>
                                        </p:tgtEl>
                                        <p:attrNameLst>
                                          <p:attrName>ppt_w</p:attrName>
                                        </p:attrNameLst>
                                      </p:cBhvr>
                                      <p:tavLst>
                                        <p:tav tm="0">
                                          <p:val>
                                            <p:strVal val="2/3*#ppt_w"/>
                                          </p:val>
                                        </p:tav>
                                        <p:tav tm="100000">
                                          <p:val>
                                            <p:strVal val="#ppt_w"/>
                                          </p:val>
                                        </p:tav>
                                      </p:tavLst>
                                    </p:anim>
                                    <p:anim calcmode="lin" valueType="num">
                                      <p:cBhvr>
                                        <p:cTn id="8" dur="1750" fill="hold"/>
                                        <p:tgtEl>
                                          <p:spTgt spid="7171"/>
                                        </p:tgtEl>
                                        <p:attrNameLst>
                                          <p:attrName>ppt_h</p:attrName>
                                        </p:attrNameLst>
                                      </p:cBhvr>
                                      <p:tavLst>
                                        <p:tav tm="0">
                                          <p:val>
                                            <p:strVal val="2/3*#ppt_h"/>
                                          </p:val>
                                        </p:tav>
                                        <p:tav tm="100000">
                                          <p:val>
                                            <p:strVal val="#ppt_h"/>
                                          </p:val>
                                        </p:tav>
                                      </p:tavLst>
                                    </p:anim>
                                  </p:childTnLst>
                                </p:cTn>
                              </p:par>
                            </p:childTnLst>
                          </p:cTn>
                        </p:par>
                        <p:par>
                          <p:cTn id="9" fill="hold">
                            <p:stCondLst>
                              <p:cond delay="595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7172"/>
                                        </p:tgtEl>
                                        <p:attrNameLst>
                                          <p:attrName>style.visibility</p:attrName>
                                        </p:attrNameLst>
                                      </p:cBhvr>
                                      <p:to>
                                        <p:strVal val="visible"/>
                                      </p:to>
                                    </p:set>
                                    <p:anim calcmode="lin" valueType="num">
                                      <p:cBhvr>
                                        <p:cTn id="12" dur="1750" fill="hold"/>
                                        <p:tgtEl>
                                          <p:spTgt spid="7172"/>
                                        </p:tgtEl>
                                        <p:attrNameLst>
                                          <p:attrName>ppt_w</p:attrName>
                                        </p:attrNameLst>
                                      </p:cBhvr>
                                      <p:tavLst>
                                        <p:tav tm="0">
                                          <p:val>
                                            <p:strVal val="2/3*#ppt_w"/>
                                          </p:val>
                                        </p:tav>
                                        <p:tav tm="100000">
                                          <p:val>
                                            <p:strVal val="#ppt_w"/>
                                          </p:val>
                                        </p:tav>
                                      </p:tavLst>
                                    </p:anim>
                                    <p:anim calcmode="lin" valueType="num">
                                      <p:cBhvr>
                                        <p:cTn id="13" dur="1750" fill="hold"/>
                                        <p:tgtEl>
                                          <p:spTgt spid="717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4325" y="484285"/>
            <a:ext cx="8218122" cy="5925224"/>
          </a:xfrm>
          <a:prstGeom prst="rect">
            <a:avLst/>
          </a:prstGeom>
        </p:spPr>
      </p:pic>
      <p:sp>
        <p:nvSpPr>
          <p:cNvPr id="10243" name="Rectangle 3"/>
          <p:cNvSpPr>
            <a:spLocks noChangeArrowheads="1"/>
          </p:cNvSpPr>
          <p:nvPr/>
        </p:nvSpPr>
        <p:spPr bwMode="auto">
          <a:xfrm>
            <a:off x="548640" y="405904"/>
            <a:ext cx="8029303" cy="1384995"/>
          </a:xfrm>
          <a:prstGeom prst="rect">
            <a:avLst/>
          </a:prstGeom>
          <a:noFill/>
          <a:ln>
            <a:noFill/>
          </a:ln>
          <a:effectLst/>
          <a:scene3d>
            <a:camera prst="orthographicFront"/>
            <a:lightRig rig="threePt" dir="t"/>
          </a:scene3d>
          <a:sp3d>
            <a:bevelT prst="relaxedInset"/>
          </a:sp3d>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rPr>
              <a:t>En el lecho me acuerdo de ti y velando medito en </a:t>
            </a:r>
            <a:r>
              <a:rPr kumimoji="0" lang="es-ES" sz="28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rPr>
              <a:t>ti</a:t>
            </a:r>
            <a:r>
              <a:rPr kumimoji="0" lang="es-ES" sz="28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rPr>
              <a:t>, porque fuiste mi auxilio,            y a </a:t>
            </a:r>
            <a:r>
              <a:rPr kumimoji="0" lang="es-ES" sz="28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rPr>
              <a:t>la sombra de tus </a:t>
            </a:r>
            <a:r>
              <a:rPr kumimoji="0" lang="es-ES" sz="28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rPr>
              <a:t>alas canto con júbilo.</a:t>
            </a:r>
            <a:endParaRPr kumimoji="0" lang="ca-ES" sz="28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endParaRPr>
          </a:p>
        </p:txBody>
      </p:sp>
      <p:sp>
        <p:nvSpPr>
          <p:cNvPr id="10245" name="Rectangle 5"/>
          <p:cNvSpPr>
            <a:spLocks noChangeArrowheads="1"/>
          </p:cNvSpPr>
          <p:nvPr/>
        </p:nvSpPr>
        <p:spPr bwMode="auto">
          <a:xfrm>
            <a:off x="330931" y="5664407"/>
            <a:ext cx="8496598" cy="523220"/>
          </a:xfrm>
          <a:prstGeom prst="rect">
            <a:avLst/>
          </a:prstGeom>
          <a:noFill/>
          <a:ln>
            <a:noFill/>
          </a:ln>
          <a:effectLst/>
          <a:scene3d>
            <a:camera prst="orthographicFront"/>
            <a:lightRig rig="threePt" dir="t"/>
          </a:scene3d>
          <a:sp3d>
            <a:bevelT w="152400" h="50800" prst="softRound"/>
          </a:sp3d>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rPr>
              <a:t>Mi </a:t>
            </a:r>
            <a:r>
              <a:rPr kumimoji="0" lang="es-ES" sz="28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rPr>
              <a:t>alma está sedienta de ti, </a:t>
            </a:r>
            <a:r>
              <a:rPr kumimoji="0" lang="es-ES" sz="2800" b="1" i="0" u="none" strike="noStrike" kern="1200" cap="none" spc="0" normalizeH="0" baseline="0" noProof="0" dirty="0" err="1"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rPr>
              <a:t>Señor,Dios</a:t>
            </a:r>
            <a:r>
              <a:rPr kumimoji="0" lang="es-ES" sz="28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rPr>
              <a:t> </a:t>
            </a:r>
            <a:r>
              <a:rPr kumimoji="0" lang="es-ES" sz="28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rPr>
              <a:t>mío.</a:t>
            </a:r>
            <a:endParaRPr kumimoji="0" lang="ca-ES" sz="28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Clarendon BT" panose="02040704040505020204" pitchFamily="18" charset="0"/>
              <a:ea typeface="+mn-ea"/>
              <a:cs typeface="+mn-cs"/>
            </a:endParaRPr>
          </a:p>
        </p:txBody>
      </p:sp>
    </p:spTree>
    <p:extLst>
      <p:ext uri="{BB962C8B-B14F-4D97-AF65-F5344CB8AC3E}">
        <p14:creationId xmlns:p14="http://schemas.microsoft.com/office/powerpoint/2010/main" val="12954531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10243"/>
                                        </p:tgtEl>
                                        <p:attrNameLst>
                                          <p:attrName>style.visibility</p:attrName>
                                        </p:attrNameLst>
                                      </p:cBhvr>
                                      <p:to>
                                        <p:strVal val="visible"/>
                                      </p:to>
                                    </p:set>
                                    <p:anim calcmode="lin" valueType="num">
                                      <p:cBhvr>
                                        <p:cTn id="7" dur="1750" fill="hold"/>
                                        <p:tgtEl>
                                          <p:spTgt spid="10243"/>
                                        </p:tgtEl>
                                        <p:attrNameLst>
                                          <p:attrName>ppt_w</p:attrName>
                                        </p:attrNameLst>
                                      </p:cBhvr>
                                      <p:tavLst>
                                        <p:tav tm="0">
                                          <p:val>
                                            <p:strVal val="2/3*#ppt_w"/>
                                          </p:val>
                                        </p:tav>
                                        <p:tav tm="100000">
                                          <p:val>
                                            <p:strVal val="#ppt_w"/>
                                          </p:val>
                                        </p:tav>
                                      </p:tavLst>
                                    </p:anim>
                                    <p:anim calcmode="lin" valueType="num">
                                      <p:cBhvr>
                                        <p:cTn id="8" dur="1750" fill="hold"/>
                                        <p:tgtEl>
                                          <p:spTgt spid="10243"/>
                                        </p:tgtEl>
                                        <p:attrNameLst>
                                          <p:attrName>ppt_h</p:attrName>
                                        </p:attrNameLst>
                                      </p:cBhvr>
                                      <p:tavLst>
                                        <p:tav tm="0">
                                          <p:val>
                                            <p:strVal val="2/3*#ppt_h"/>
                                          </p:val>
                                        </p:tav>
                                        <p:tav tm="100000">
                                          <p:val>
                                            <p:strVal val="#ppt_h"/>
                                          </p:val>
                                        </p:tav>
                                      </p:tavLst>
                                    </p:anim>
                                  </p:childTnLst>
                                </p:cTn>
                              </p:par>
                            </p:childTnLst>
                          </p:cTn>
                        </p:par>
                        <p:par>
                          <p:cTn id="9" fill="hold">
                            <p:stCondLst>
                              <p:cond delay="665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10245"/>
                                        </p:tgtEl>
                                        <p:attrNameLst>
                                          <p:attrName>style.visibility</p:attrName>
                                        </p:attrNameLst>
                                      </p:cBhvr>
                                      <p:to>
                                        <p:strVal val="visible"/>
                                      </p:to>
                                    </p:set>
                                    <p:anim calcmode="lin" valueType="num">
                                      <p:cBhvr>
                                        <p:cTn id="12" dur="1750" fill="hold"/>
                                        <p:tgtEl>
                                          <p:spTgt spid="10245"/>
                                        </p:tgtEl>
                                        <p:attrNameLst>
                                          <p:attrName>ppt_w</p:attrName>
                                        </p:attrNameLst>
                                      </p:cBhvr>
                                      <p:tavLst>
                                        <p:tav tm="0">
                                          <p:val>
                                            <p:strVal val="2/3*#ppt_w"/>
                                          </p:val>
                                        </p:tav>
                                        <p:tav tm="100000">
                                          <p:val>
                                            <p:strVal val="#ppt_w"/>
                                          </p:val>
                                        </p:tav>
                                      </p:tavLst>
                                    </p:anim>
                                    <p:anim calcmode="lin" valueType="num">
                                      <p:cBhvr>
                                        <p:cTn id="13" dur="1750" fill="hold"/>
                                        <p:tgtEl>
                                          <p:spTgt spid="1024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80799" y="506603"/>
            <a:ext cx="8175519" cy="5894196"/>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a:spLocks noGrp="1"/>
          </p:cNvSpPr>
          <p:nvPr>
            <p:ph idx="1"/>
          </p:nvPr>
        </p:nvSpPr>
        <p:spPr>
          <a:xfrm>
            <a:off x="480798" y="1256196"/>
            <a:ext cx="6548846" cy="804102"/>
          </a:xfrm>
        </p:spPr>
        <p:txBody>
          <a:bodyPr/>
          <a:lstStyle/>
          <a:p>
            <a:pPr marL="0" indent="0">
              <a:buNone/>
            </a:pPr>
            <a:r>
              <a:rPr lang="es-PE" sz="2400" b="1" dirty="0">
                <a:solidFill>
                  <a:srgbClr val="FFFF00"/>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rPr>
              <a:t>Motivación: </a:t>
            </a:r>
            <a:r>
              <a:rPr lang="es-PE" sz="2500" b="1" dirty="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rPr>
              <a:t>San Vicente mismo </a:t>
            </a:r>
            <a:r>
              <a:rPr lang="es-PE" sz="2500" b="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rPr>
              <a:t>explica a </a:t>
            </a:r>
            <a:r>
              <a:rPr lang="es-PE" sz="2500" b="1" dirty="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rPr>
              <a:t>las Hijas de la Caridad </a:t>
            </a:r>
            <a:r>
              <a:rPr lang="es-PE" sz="2500" b="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rPr>
              <a:t>el </a:t>
            </a:r>
            <a:r>
              <a:rPr lang="es-PE" sz="2500" b="1" dirty="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rPr>
              <a:t>texto que hemos meditado</a:t>
            </a:r>
            <a:r>
              <a:rPr lang="es-PE" sz="2500" b="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rPr>
              <a:t>:</a:t>
            </a:r>
            <a:endParaRPr lang="es-PE" sz="2500" b="1" dirty="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endParaRPr>
          </a:p>
        </p:txBody>
      </p:sp>
      <p:sp>
        <p:nvSpPr>
          <p:cNvPr id="10" name="AutoShape 2"/>
          <p:cNvSpPr>
            <a:spLocks noChangeArrowheads="1"/>
          </p:cNvSpPr>
          <p:nvPr/>
        </p:nvSpPr>
        <p:spPr bwMode="auto">
          <a:xfrm>
            <a:off x="480798" y="506603"/>
            <a:ext cx="3176802" cy="669054"/>
          </a:xfrm>
          <a:prstGeom prst="roundRect">
            <a:avLst>
              <a:gd name="adj" fmla="val 16667"/>
            </a:avLst>
          </a:prstGeom>
          <a:solidFill>
            <a:srgbClr val="109C05"/>
          </a:solidFill>
          <a:ln w="28575">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1400" b="1" i="0" u="none" strike="noStrike" kern="1200" cap="none" spc="0" normalizeH="0" baseline="0" noProof="0" dirty="0">
                <a:ln>
                  <a:noFill/>
                </a:ln>
                <a:solidFill>
                  <a:srgbClr val="FFFF00"/>
                </a:solidFill>
                <a:effectLst/>
                <a:uLnTx/>
                <a:uFillTx/>
                <a:latin typeface="Calibri" panose="020F0502020204030204" pitchFamily="34" charset="0"/>
                <a:ea typeface="+mn-ea"/>
                <a:cs typeface="Times New Roman" pitchFamily="18" charset="0"/>
              </a:rPr>
              <a:t>CONTEMPLATIO</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¿Qué me lleva a hacer el texto?</a:t>
            </a:r>
            <a:endParaRPr kumimoji="0" lang="es-PE"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Times New Roman" pitchFamily="18" charset="0"/>
            </a:endParaRPr>
          </a:p>
        </p:txBody>
      </p:sp>
      <p:sp>
        <p:nvSpPr>
          <p:cNvPr id="7" name="2 Marcador de contenido"/>
          <p:cNvSpPr txBox="1">
            <a:spLocks/>
          </p:cNvSpPr>
          <p:nvPr/>
        </p:nvSpPr>
        <p:spPr bwMode="auto">
          <a:xfrm>
            <a:off x="480800" y="2809891"/>
            <a:ext cx="8175518" cy="334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_tradnl" sz="2400" b="1" i="1" u="none" strike="noStrike" kern="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Tekton Pro" panose="020F0603020208020904" pitchFamily="34" charset="0"/>
                <a:ea typeface="+mn-ea"/>
                <a:cs typeface="+mn-cs"/>
              </a:rPr>
              <a:t>“Esta parábola nos dice que todas eran vírgenes; ¡y resulta que la mitad se van al infierno! </a:t>
            </a:r>
            <a:r>
              <a:rPr kumimoji="0" lang="es-PE" sz="2400" b="1" i="1" u="none" strike="noStrike" kern="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Tekton Pro" panose="020F0603020208020904" pitchFamily="34" charset="0"/>
                <a:ea typeface="+mn-ea"/>
                <a:cs typeface="+mn-cs"/>
              </a:rPr>
              <a:t>¿No tienen motivos para tener miedo, sobre todo las que se encuentran en la misma situación que aquellas necias?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1" u="none" strike="noStrike" kern="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Tekton Pro" panose="020F0603020208020904" pitchFamily="34" charset="0"/>
                <a:ea typeface="+mn-ea"/>
                <a:cs typeface="+mn-cs"/>
              </a:rPr>
              <a:t>¿No tienen motivos para preguntarse cada una si tendrán la desgracia de que Dios las considere como a aquellas pobres miserables? Las que tenían la lámpara encendida fueron llevadas al paraíso, pero las que no tenían aceite en sus lámparas fueron rechazadas. </a:t>
            </a:r>
            <a:endParaRPr kumimoji="0" lang="es-PE" sz="2400" b="1" i="1" u="none" strike="noStrike" kern="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Tekton Pro" panose="020F0603020208020904" pitchFamily="34" charset="0"/>
              <a:ea typeface="+mn-ea"/>
              <a:cs typeface="+mn-cs"/>
            </a:endParaRPr>
          </a:p>
        </p:txBody>
      </p:sp>
      <p:pic>
        <p:nvPicPr>
          <p:cNvPr id="3076" name="Picture 4" descr="daughters of charity of st vincent de paul | ... , Maison Mere, Vincent de Paul gives rules to Daughters of Charity"/>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759679" y="1079863"/>
            <a:ext cx="1846216" cy="1262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497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fltVal val="0"/>
                                          </p:val>
                                        </p:tav>
                                        <p:tav tm="100000">
                                          <p:val>
                                            <p:strVal val="#ppt_w"/>
                                          </p:val>
                                        </p:tav>
                                      </p:tavLst>
                                    </p:anim>
                                    <p:anim calcmode="lin" valueType="num">
                                      <p:cBhvr>
                                        <p:cTn id="8" dur="175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47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fltVal val="0"/>
                                          </p:val>
                                        </p:tav>
                                        <p:tav tm="100000">
                                          <p:val>
                                            <p:strVal val="#ppt_w"/>
                                          </p:val>
                                        </p:tav>
                                      </p:tavLst>
                                    </p:anim>
                                    <p:anim calcmode="lin" valueType="num">
                                      <p:cBhvr>
                                        <p:cTn id="13"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umma Mubarak"/>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34125" y="460078"/>
            <a:ext cx="8239612" cy="5914595"/>
          </a:xfrm>
          <a:prstGeom prst="rect">
            <a:avLst/>
          </a:prstGeom>
          <a:noFill/>
          <a:extLst>
            <a:ext uri="{909E8E84-426E-40DD-AFC4-6F175D3DCCD1}">
              <a14:hiddenFill xmlns:a14="http://schemas.microsoft.com/office/drawing/2010/main">
                <a:solidFill>
                  <a:srgbClr val="FFFFFF"/>
                </a:solidFill>
              </a14:hiddenFill>
            </a:ext>
          </a:extLst>
        </p:spPr>
      </p:pic>
      <p:sp>
        <p:nvSpPr>
          <p:cNvPr id="403469" name="WordArt 13"/>
          <p:cNvSpPr>
            <a:spLocks noChangeArrowheads="1" noChangeShapeType="1" noTextEdit="1"/>
          </p:cNvSpPr>
          <p:nvPr/>
        </p:nvSpPr>
        <p:spPr bwMode="auto">
          <a:xfrm>
            <a:off x="2970125" y="460078"/>
            <a:ext cx="5183933" cy="19456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0" cap="none" spc="0" normalizeH="0" baseline="0" noProof="0" dirty="0">
              <a:ln w="11430"/>
              <a:solidFill>
                <a:srgbClr val="FFFF00"/>
              </a:solidFill>
              <a:effectLst>
                <a:outerShdw blurRad="50800" dist="39000" dir="5460000" algn="tl">
                  <a:srgbClr val="000000">
                    <a:alpha val="38000"/>
                  </a:srgbClr>
                </a:outerShdw>
              </a:effectLst>
              <a:uLnTx/>
              <a:uFillTx/>
              <a:latin typeface="Arial Black"/>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0" cap="none" spc="0" normalizeH="0" baseline="0" noProof="0" dirty="0">
              <a:ln w="11430"/>
              <a:solidFill>
                <a:srgbClr val="FFFF00"/>
              </a:solidFill>
              <a:effectLst>
                <a:outerShdw blurRad="50800" dist="39000" dir="5460000" algn="tl">
                  <a:srgbClr val="000000">
                    <a:alpha val="38000"/>
                  </a:srgbClr>
                </a:outerShdw>
              </a:effectLst>
              <a:uLnTx/>
              <a:uFillTx/>
              <a:latin typeface="Arial Black"/>
              <a:ea typeface="+mn-ea"/>
              <a:cs typeface="+mn-cs"/>
            </a:endParaRPr>
          </a:p>
        </p:txBody>
      </p:sp>
      <p:sp>
        <p:nvSpPr>
          <p:cNvPr id="11" name="2 Marcador de contenido"/>
          <p:cNvSpPr>
            <a:spLocks noGrp="1"/>
          </p:cNvSpPr>
          <p:nvPr>
            <p:ph idx="1"/>
          </p:nvPr>
        </p:nvSpPr>
        <p:spPr>
          <a:xfrm>
            <a:off x="461051" y="442660"/>
            <a:ext cx="8212686" cy="5304997"/>
          </a:xfrm>
        </p:spPr>
        <p:txBody>
          <a:bodyPr/>
          <a:lstStyle/>
          <a:p>
            <a:pPr marL="0" indent="0" algn="ctr">
              <a:buFontTx/>
              <a:buNone/>
            </a:pPr>
            <a:r>
              <a:rPr lang="es-PE" sz="2400" b="1" i="1" dirty="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rPr>
              <a:t>Del mismo modo, mis queridas hermanas, aquellas de ustedes que no tengan el aceite de la caridad deben tener mucho miedo de ser de ese número. </a:t>
            </a:r>
            <a:r>
              <a:rPr lang="es-PE" sz="2400" i="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rPr>
              <a:t>Las </a:t>
            </a:r>
            <a:r>
              <a:rPr lang="es-PE" sz="2400" i="1" dirty="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rPr>
              <a:t>que no cumplen como deben con la observancia de sus reglas y sienten una voz interior que les dice: </a:t>
            </a:r>
            <a:r>
              <a:rPr lang="es-PE" sz="2400" i="1" dirty="0">
                <a:solidFill>
                  <a:srgbClr val="FFFF00"/>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rPr>
              <a:t>"Si yo vivo de ese modo y no mortifico mis pasiones, estoy perdida"</a:t>
            </a:r>
            <a:r>
              <a:rPr lang="es-PE" sz="2400" i="1" dirty="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rPr>
              <a:t>, esas, ¡Dios mío!, tienen que hacer todo lo posible por salir de ese estado.</a:t>
            </a:r>
            <a:r>
              <a:rPr lang="es-ES_tradnl" sz="2400" i="1" dirty="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rPr>
              <a:t> </a:t>
            </a:r>
            <a:endParaRPr lang="es-PE" sz="2400" b="1" dirty="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endParaRPr>
          </a:p>
          <a:p>
            <a:pPr marL="0" indent="0" algn="ctr">
              <a:buNone/>
            </a:pPr>
            <a:endParaRPr lang="es-PE" sz="2400" b="1" dirty="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endParaRPr>
          </a:p>
          <a:p>
            <a:pPr marL="0" indent="0" algn="ctr">
              <a:buNone/>
            </a:pPr>
            <a:endParaRPr lang="es-PE" sz="2400" dirty="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endParaRPr>
          </a:p>
          <a:p>
            <a:pPr marL="0" indent="0" algn="ctr">
              <a:buNone/>
            </a:pPr>
            <a:endParaRPr lang="es-PE" sz="2400" i="1" dirty="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endParaRPr>
          </a:p>
          <a:p>
            <a:pPr marL="0" indent="0" algn="ctr">
              <a:buNone/>
            </a:pPr>
            <a:endParaRPr lang="es-PE" sz="2400" i="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endParaRPr>
          </a:p>
          <a:p>
            <a:pPr marL="0" indent="0" algn="ctr">
              <a:buNone/>
            </a:pPr>
            <a:endParaRPr lang="es-PE" sz="2400" i="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endParaRPr>
          </a:p>
          <a:p>
            <a:pPr marL="0" indent="0" algn="ctr">
              <a:buNone/>
            </a:pPr>
            <a:endParaRPr lang="es-PE" sz="2400" i="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endParaRPr>
          </a:p>
          <a:p>
            <a:pPr marL="0" indent="0" algn="ctr">
              <a:buNone/>
            </a:pPr>
            <a:endParaRPr lang="es-PE" sz="2400" i="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endParaRPr>
          </a:p>
          <a:p>
            <a:pPr marL="0" indent="0" algn="ctr">
              <a:buNone/>
            </a:pPr>
            <a:endParaRPr lang="es-PE" sz="2400" i="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endParaRPr>
          </a:p>
          <a:p>
            <a:pPr marL="0" indent="0" algn="ctr">
              <a:buNone/>
            </a:pPr>
            <a:endParaRPr lang="es-PE" sz="2400" i="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endParaRPr>
          </a:p>
          <a:p>
            <a:pPr marL="0" indent="0" algn="ctr">
              <a:buNone/>
            </a:pPr>
            <a:endParaRPr lang="es-PE" sz="2400" dirty="0">
              <a:solidFill>
                <a:srgbClr val="FFFFFF"/>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endParaRPr>
          </a:p>
        </p:txBody>
      </p:sp>
      <p:sp>
        <p:nvSpPr>
          <p:cNvPr id="2" name="Rectángulo 1"/>
          <p:cNvSpPr/>
          <p:nvPr/>
        </p:nvSpPr>
        <p:spPr>
          <a:xfrm>
            <a:off x="434125" y="3013165"/>
            <a:ext cx="8291063"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400" b="0" i="1" u="none" strike="noStrike" kern="1200" cap="none" spc="0" normalizeH="0" baseline="0" noProof="0" dirty="0">
                <a:ln>
                  <a:noFill/>
                </a:ln>
                <a:solidFill>
                  <a:srgbClr val="FFFFFF"/>
                </a:solidFill>
                <a:effectLst/>
                <a:uLnTx/>
                <a:uFillTx/>
                <a:latin typeface="Tekton Pro" panose="020F0603020208020904" pitchFamily="34" charset="0"/>
                <a:ea typeface="+mn-ea"/>
                <a:cs typeface="+mn-cs"/>
              </a:rPr>
              <a:t>Esta es, hijas mías, una hermosa lección que nos ofrece el evangelio de hoy. ¿Y qué hemos </a:t>
            </a:r>
            <a:r>
              <a:rPr kumimoji="0" lang="es-ES_tradnl" sz="2400" b="0" i="1" u="none" strike="noStrike" kern="1200" cap="none" spc="0" normalizeH="0" baseline="0" noProof="0" dirty="0" smtClean="0">
                <a:ln>
                  <a:noFill/>
                </a:ln>
                <a:solidFill>
                  <a:srgbClr val="FFFFFF"/>
                </a:solidFill>
                <a:effectLst/>
                <a:uLnTx/>
                <a:uFillTx/>
                <a:latin typeface="Tekton Pro" panose="020F0603020208020904" pitchFamily="34" charset="0"/>
                <a:ea typeface="+mn-ea"/>
                <a:cs typeface="+mn-cs"/>
              </a:rPr>
              <a:t>de </a:t>
            </a:r>
            <a:r>
              <a:rPr kumimoji="0" lang="es-ES_tradnl" sz="2400" b="0" i="1" u="none" strike="noStrike" kern="1200" cap="none" spc="0" normalizeH="0" baseline="0" noProof="0" dirty="0">
                <a:ln>
                  <a:noFill/>
                </a:ln>
                <a:solidFill>
                  <a:srgbClr val="FFFFFF"/>
                </a:solidFill>
                <a:effectLst/>
                <a:uLnTx/>
                <a:uFillTx/>
                <a:latin typeface="Tekton Pro" panose="020F0603020208020904" pitchFamily="34" charset="0"/>
                <a:ea typeface="+mn-ea"/>
                <a:cs typeface="+mn-cs"/>
              </a:rPr>
              <a:t>hacer para aprovecharnos de ella? </a:t>
            </a:r>
            <a:endParaRPr kumimoji="0" lang="es-ES_tradnl" sz="2400" b="0" i="1" u="none" strike="noStrike" kern="1200" cap="none" spc="0" normalizeH="0" baseline="0" noProof="0" dirty="0" smtClean="0">
              <a:ln>
                <a:noFill/>
              </a:ln>
              <a:solidFill>
                <a:srgbClr val="FFFFFF"/>
              </a:solidFill>
              <a:effectLst/>
              <a:uLnTx/>
              <a:uFillTx/>
              <a:latin typeface="Tekton Pro" panose="020F06030202080209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400" b="0" i="1" u="none" strike="noStrike" kern="1200" cap="none" spc="0" normalizeH="0" baseline="0" noProof="0" dirty="0" smtClean="0">
                <a:ln>
                  <a:noFill/>
                </a:ln>
                <a:solidFill>
                  <a:srgbClr val="FFFFFF"/>
                </a:solidFill>
                <a:effectLst/>
                <a:uLnTx/>
                <a:uFillTx/>
                <a:latin typeface="Tekton Pro" panose="020F0603020208020904" pitchFamily="34" charset="0"/>
                <a:ea typeface="+mn-ea"/>
                <a:cs typeface="+mn-cs"/>
              </a:rPr>
              <a:t>Hay </a:t>
            </a:r>
            <a:r>
              <a:rPr kumimoji="0" lang="es-ES_tradnl" sz="2400" b="0" i="1" u="none" strike="noStrike" kern="1200" cap="none" spc="0" normalizeH="0" baseline="0" noProof="0" dirty="0">
                <a:ln>
                  <a:noFill/>
                </a:ln>
                <a:solidFill>
                  <a:srgbClr val="FFFFFF"/>
                </a:solidFill>
                <a:effectLst/>
                <a:uLnTx/>
                <a:uFillTx/>
                <a:latin typeface="Tekton Pro" panose="020F0603020208020904" pitchFamily="34" charset="0"/>
                <a:ea typeface="+mn-ea"/>
                <a:cs typeface="+mn-cs"/>
              </a:rPr>
              <a:t>que obrar de manera que seamos del número </a:t>
            </a:r>
            <a:r>
              <a:rPr kumimoji="0" lang="es-ES_tradnl" sz="2400" b="0" i="1" u="none" strike="noStrike" kern="1200" cap="none" spc="0" normalizeH="0" baseline="0" noProof="0" dirty="0" smtClean="0">
                <a:ln>
                  <a:noFill/>
                </a:ln>
                <a:solidFill>
                  <a:srgbClr val="FFFFFF"/>
                </a:solidFill>
                <a:effectLst/>
                <a:uLnTx/>
                <a:uFillTx/>
                <a:latin typeface="Tekton Pro" panose="020F0603020208020904" pitchFamily="34" charset="0"/>
                <a:ea typeface="+mn-ea"/>
                <a:cs typeface="+mn-cs"/>
              </a:rPr>
              <a:t>de  </a:t>
            </a:r>
            <a:r>
              <a:rPr kumimoji="0" lang="es-ES_tradnl" sz="2400" b="0" i="1" u="none" strike="noStrike" kern="1200" cap="none" spc="0" normalizeH="0" baseline="0" noProof="0" dirty="0">
                <a:ln>
                  <a:noFill/>
                </a:ln>
                <a:solidFill>
                  <a:srgbClr val="FFFFFF"/>
                </a:solidFill>
                <a:effectLst/>
                <a:uLnTx/>
                <a:uFillTx/>
                <a:latin typeface="Tekton Pro" panose="020F0603020208020904" pitchFamily="34" charset="0"/>
                <a:ea typeface="+mn-ea"/>
                <a:cs typeface="+mn-cs"/>
              </a:rPr>
              <a:t>las prudentes, viviendo como </a:t>
            </a:r>
            <a:r>
              <a:rPr kumimoji="0" lang="es-ES_tradnl" sz="2400" b="0" i="1" u="none" strike="noStrike" kern="1200" cap="none" spc="0" normalizeH="0" baseline="0" noProof="0" dirty="0" smtClean="0">
                <a:ln>
                  <a:noFill/>
                </a:ln>
                <a:solidFill>
                  <a:srgbClr val="FFFFFF"/>
                </a:solidFill>
                <a:effectLst/>
                <a:uLnTx/>
                <a:uFillTx/>
                <a:latin typeface="Tekton Pro" panose="020F0603020208020904" pitchFamily="34" charset="0"/>
                <a:ea typeface="+mn-ea"/>
                <a:cs typeface="+mn-cs"/>
              </a:rPr>
              <a:t>ellas </a:t>
            </a:r>
            <a:r>
              <a:rPr kumimoji="0" lang="es-ES_tradnl" sz="2400" b="0" i="1" u="none" strike="noStrike" kern="1200" cap="none" spc="0" normalizeH="0" baseline="0" noProof="0" dirty="0">
                <a:ln>
                  <a:noFill/>
                </a:ln>
                <a:solidFill>
                  <a:srgbClr val="FFFFFF"/>
                </a:solidFill>
                <a:effectLst/>
                <a:uLnTx/>
                <a:uFillTx/>
                <a:latin typeface="Tekton Pro" panose="020F0603020208020904" pitchFamily="34" charset="0"/>
                <a:ea typeface="+mn-ea"/>
                <a:cs typeface="+mn-cs"/>
              </a:rPr>
              <a:t>vivieron, y salir del estado en que se encontraron aquellas desventuradas. </a:t>
            </a:r>
            <a:r>
              <a:rPr kumimoji="0" lang="es-ES_tradnl" sz="1600" b="0" i="1" u="none" strike="noStrike" kern="1200" cap="none" spc="0" normalizeH="0" baseline="0" noProof="0" dirty="0">
                <a:ln>
                  <a:noFill/>
                </a:ln>
                <a:solidFill>
                  <a:srgbClr val="FFFFFF"/>
                </a:solidFill>
                <a:effectLst/>
                <a:uLnTx/>
                <a:uFillTx/>
                <a:latin typeface="Tekton Pro" panose="020F0603020208020904" pitchFamily="34" charset="0"/>
                <a:ea typeface="+mn-ea"/>
                <a:cs typeface="+mn-cs"/>
              </a:rPr>
              <a:t>(IX,1140</a:t>
            </a:r>
            <a:r>
              <a:rPr kumimoji="0" lang="es-ES_tradnl" sz="1600" b="0" i="1" u="none" strike="noStrike" kern="1200" cap="none" spc="0" normalizeH="0" baseline="0" noProof="0" dirty="0" smtClean="0">
                <a:ln>
                  <a:noFill/>
                </a:ln>
                <a:solidFill>
                  <a:srgbClr val="FFFFFF"/>
                </a:solidFill>
                <a:effectLst/>
                <a:uLnTx/>
                <a:uFillTx/>
                <a:latin typeface="Tekton Pro" panose="020F0603020208020904" pitchFamily="34" charset="0"/>
                <a:ea typeface="+mn-ea"/>
                <a:cs typeface="+mn-cs"/>
              </a:rPr>
              <a:t>)</a:t>
            </a:r>
            <a:endParaRPr kumimoji="0" lang="es-PE" sz="2400" b="0" i="0" u="none" strike="noStrike" kern="1200" cap="none" spc="0" normalizeH="0" baseline="0" noProof="0" dirty="0">
              <a:ln>
                <a:noFill/>
              </a:ln>
              <a:solidFill>
                <a:srgbClr val="FFFFFF"/>
              </a:solidFill>
              <a:effectLst/>
              <a:uLnTx/>
              <a:uFillTx/>
              <a:latin typeface="Tekton Pro" panose="020F0603020208020904" pitchFamily="34" charset="0"/>
              <a:ea typeface="+mn-ea"/>
              <a:cs typeface="+mn-cs"/>
            </a:endParaRPr>
          </a:p>
        </p:txBody>
      </p:sp>
      <p:pic>
        <p:nvPicPr>
          <p:cNvPr id="4100" name="Picture 4" descr="Vincent de Paul"/>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25852" y="5082927"/>
            <a:ext cx="1072555" cy="100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918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nodePh="1">
                                  <p:stCondLst>
                                    <p:cond delay="0"/>
                                  </p:stCondLst>
                                  <p:endCondLst>
                                    <p:cond evt="begin" delay="0">
                                      <p:tn val="5"/>
                                    </p:cond>
                                  </p:endCondLst>
                                  <p:iterate type="lt">
                                    <p:tmPct val="5000"/>
                                  </p:iterate>
                                  <p:childTnLst>
                                    <p:set>
                                      <p:cBhvr>
                                        <p:cTn id="6" dur="1" fill="hold">
                                          <p:stCondLst>
                                            <p:cond delay="0"/>
                                          </p:stCondLst>
                                        </p:cTn>
                                        <p:tgtEl>
                                          <p:spTgt spid="403469"/>
                                        </p:tgtEl>
                                        <p:attrNameLst>
                                          <p:attrName>style.visibility</p:attrName>
                                        </p:attrNameLst>
                                      </p:cBhvr>
                                      <p:to>
                                        <p:strVal val="visible"/>
                                      </p:to>
                                    </p:set>
                                    <p:anim calcmode="lin" valueType="num">
                                      <p:cBhvr>
                                        <p:cTn id="7" dur="1000" fill="hold"/>
                                        <p:tgtEl>
                                          <p:spTgt spid="403469"/>
                                        </p:tgtEl>
                                        <p:attrNameLst>
                                          <p:attrName>ppt_w</p:attrName>
                                        </p:attrNameLst>
                                      </p:cBhvr>
                                      <p:tavLst>
                                        <p:tav tm="0">
                                          <p:val>
                                            <p:fltVal val="0"/>
                                          </p:val>
                                        </p:tav>
                                        <p:tav tm="100000">
                                          <p:val>
                                            <p:strVal val="#ppt_w"/>
                                          </p:val>
                                        </p:tav>
                                      </p:tavLst>
                                    </p:anim>
                                    <p:anim calcmode="lin" valueType="num">
                                      <p:cBhvr>
                                        <p:cTn id="8" dur="1000" fill="hold"/>
                                        <p:tgtEl>
                                          <p:spTgt spid="403469"/>
                                        </p:tgtEl>
                                        <p:attrNameLst>
                                          <p:attrName>ppt_h</p:attrName>
                                        </p:attrNameLst>
                                      </p:cBhvr>
                                      <p:tavLst>
                                        <p:tav tm="0">
                                          <p:val>
                                            <p:fltVal val="0"/>
                                          </p:val>
                                        </p:tav>
                                        <p:tav tm="100000">
                                          <p:val>
                                            <p:strVal val="#ppt_h"/>
                                          </p:val>
                                        </p:tav>
                                      </p:tavLst>
                                    </p:anim>
                                    <p:anim calcmode="lin" valueType="num">
                                      <p:cBhvr>
                                        <p:cTn id="9" dur="1000" fill="hold"/>
                                        <p:tgtEl>
                                          <p:spTgt spid="403469"/>
                                        </p:tgtEl>
                                        <p:attrNameLst>
                                          <p:attrName>style.rotation</p:attrName>
                                        </p:attrNameLst>
                                      </p:cBhvr>
                                      <p:tavLst>
                                        <p:tav tm="0">
                                          <p:val>
                                            <p:fltVal val="90"/>
                                          </p:val>
                                        </p:tav>
                                        <p:tav tm="100000">
                                          <p:val>
                                            <p:fltVal val="0"/>
                                          </p:val>
                                        </p:tav>
                                      </p:tavLst>
                                    </p:anim>
                                    <p:animEffect transition="in" filter="fade">
                                      <p:cBhvr>
                                        <p:cTn id="10" dur="1000"/>
                                        <p:tgtEl>
                                          <p:spTgt spid="403469"/>
                                        </p:tgtEl>
                                      </p:cBhvr>
                                    </p:animEffect>
                                  </p:childTnLst>
                                </p:cTn>
                              </p:par>
                            </p:childTnLst>
                          </p:cTn>
                        </p:par>
                        <p:par>
                          <p:cTn id="11" fill="hold">
                            <p:stCondLst>
                              <p:cond delay="950"/>
                            </p:stCondLst>
                            <p:childTnLst>
                              <p:par>
                                <p:cTn id="12" presetID="23" presetClass="entr" presetSubtype="16" fill="hold" grpId="0" nodeType="afterEffect">
                                  <p:stCondLst>
                                    <p:cond delay="0"/>
                                  </p:stCondLst>
                                  <p:iterate type="wd">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1750" fill="hold"/>
                                        <p:tgtEl>
                                          <p:spTgt spid="11"/>
                                        </p:tgtEl>
                                        <p:attrNameLst>
                                          <p:attrName>ppt_w</p:attrName>
                                        </p:attrNameLst>
                                      </p:cBhvr>
                                      <p:tavLst>
                                        <p:tav tm="0">
                                          <p:val>
                                            <p:fltVal val="0"/>
                                          </p:val>
                                        </p:tav>
                                        <p:tav tm="100000">
                                          <p:val>
                                            <p:strVal val="#ppt_w"/>
                                          </p:val>
                                        </p:tav>
                                      </p:tavLst>
                                    </p:anim>
                                    <p:anim calcmode="lin" valueType="num">
                                      <p:cBhvr>
                                        <p:cTn id="15" dur="1750" fill="hold"/>
                                        <p:tgtEl>
                                          <p:spTgt spid="11"/>
                                        </p:tgtEl>
                                        <p:attrNameLst>
                                          <p:attrName>ppt_h</p:attrName>
                                        </p:attrNameLst>
                                      </p:cBhvr>
                                      <p:tavLst>
                                        <p:tav tm="0">
                                          <p:val>
                                            <p:fltVal val="0"/>
                                          </p:val>
                                        </p:tav>
                                        <p:tav tm="100000">
                                          <p:val>
                                            <p:strVal val="#ppt_h"/>
                                          </p:val>
                                        </p:tav>
                                      </p:tavLst>
                                    </p:anim>
                                  </p:childTnLst>
                                </p:cTn>
                              </p:par>
                            </p:childTnLst>
                          </p:cTn>
                        </p:par>
                        <p:par>
                          <p:cTn id="16" fill="hold">
                            <p:stCondLst>
                              <p:cond delay="17225"/>
                            </p:stCondLst>
                            <p:childTnLst>
                              <p:par>
                                <p:cTn id="17" presetID="23" presetClass="entr" presetSubtype="16" fill="hold" grpId="0" nodeType="afterEffect">
                                  <p:stCondLst>
                                    <p:cond delay="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p:cTn id="19" dur="1750" fill="hold"/>
                                        <p:tgtEl>
                                          <p:spTgt spid="2"/>
                                        </p:tgtEl>
                                        <p:attrNameLst>
                                          <p:attrName>ppt_w</p:attrName>
                                        </p:attrNameLst>
                                      </p:cBhvr>
                                      <p:tavLst>
                                        <p:tav tm="0">
                                          <p:val>
                                            <p:fltVal val="0"/>
                                          </p:val>
                                        </p:tav>
                                        <p:tav tm="100000">
                                          <p:val>
                                            <p:strVal val="#ppt_w"/>
                                          </p:val>
                                        </p:tav>
                                      </p:tavLst>
                                    </p:anim>
                                    <p:anim calcmode="lin" valueType="num">
                                      <p:cBhvr>
                                        <p:cTn id="20" dur="175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9" grpId="0"/>
      <p:bldP spid="11"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dre-paysage-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582" y="435428"/>
            <a:ext cx="8343990" cy="6000205"/>
          </a:xfrm>
          <a:prstGeom prst="rect">
            <a:avLst/>
          </a:prstGeom>
          <a:noFill/>
          <a:extLst>
            <a:ext uri="{909E8E84-426E-40DD-AFC4-6F175D3DCCD1}">
              <a14:hiddenFill xmlns:a14="http://schemas.microsoft.com/office/drawing/2010/main">
                <a:solidFill>
                  <a:srgbClr val="FFFFFF"/>
                </a:solidFill>
              </a14:hiddenFill>
            </a:ext>
          </a:extLst>
        </p:spPr>
      </p:pic>
      <p:sp>
        <p:nvSpPr>
          <p:cNvPr id="4" name="WordArt 3"/>
          <p:cNvSpPr>
            <a:spLocks noChangeArrowheads="1" noChangeShapeType="1" noTextEdit="1"/>
          </p:cNvSpPr>
          <p:nvPr/>
        </p:nvSpPr>
        <p:spPr bwMode="auto">
          <a:xfrm>
            <a:off x="3378043" y="828529"/>
            <a:ext cx="3937156" cy="4948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0" cap="all" spc="0" normalizeH="0" baseline="0" noProof="0" dirty="0" smtClean="0">
                <a:ln w="0"/>
                <a:solidFill>
                  <a:srgbClr val="BE843D"/>
                </a:solidFill>
                <a:effectLst>
                  <a:outerShdw blurRad="50800" dist="38100" algn="l" rotWithShape="0">
                    <a:prstClr val="black"/>
                  </a:outerShdw>
                </a:effectLst>
                <a:uLnTx/>
                <a:uFillTx/>
                <a:latin typeface="Goudy Stout" panose="0202090407030B020401" pitchFamily="18" charset="0"/>
                <a:ea typeface="+mn-ea"/>
                <a:cs typeface="+mn-cs"/>
              </a:rPr>
              <a:t>Compromiso: </a:t>
            </a:r>
            <a:endParaRPr kumimoji="0" lang="es-PE" sz="3600" b="1" i="0" u="none" strike="noStrike" kern="10" cap="all" spc="0" normalizeH="0" baseline="0" noProof="0" dirty="0">
              <a:ln w="0"/>
              <a:solidFill>
                <a:srgbClr val="BE843D"/>
              </a:solidFill>
              <a:effectLst>
                <a:outerShdw blurRad="50800" dist="38100" algn="l" rotWithShape="0">
                  <a:prstClr val="black"/>
                </a:outerShdw>
              </a:effectLst>
              <a:uLnTx/>
              <a:uFillTx/>
              <a:latin typeface="Goudy Stout" panose="0202090407030B020401" pitchFamily="18" charset="0"/>
              <a:ea typeface="+mn-ea"/>
              <a:cs typeface="+mn-cs"/>
            </a:endParaRPr>
          </a:p>
        </p:txBody>
      </p:sp>
      <p:sp>
        <p:nvSpPr>
          <p:cNvPr id="2" name="1 CuadroTexto"/>
          <p:cNvSpPr txBox="1"/>
          <p:nvPr/>
        </p:nvSpPr>
        <p:spPr>
          <a:xfrm>
            <a:off x="2588853" y="1716462"/>
            <a:ext cx="4804714" cy="3046988"/>
          </a:xfrm>
          <a:prstGeom prst="rect">
            <a:avLst/>
          </a:prstGeom>
          <a:noFill/>
        </p:spPr>
        <p:txBody>
          <a:bodyPr wrap="square" rtlCol="0">
            <a:spAutoFit/>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s-PE" sz="3200" b="0"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Tekton Pro Ext" pitchFamily="34" charset="0"/>
                <a:ea typeface="+mn-ea"/>
                <a:cs typeface="Times New Roman" pitchFamily="18" charset="0"/>
              </a:rPr>
              <a:t>Buscaré </a:t>
            </a:r>
            <a:r>
              <a:rPr kumimoji="0" lang="es-PE" sz="32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Tekton Pro Ext" pitchFamily="34" charset="0"/>
                <a:ea typeface="+mn-ea"/>
                <a:cs typeface="Times New Roman" pitchFamily="18" charset="0"/>
              </a:rPr>
              <a:t>a alguna persona que se ha dormido en el sueño de este mundo, y que ha dejado a Dios de lado en su </a:t>
            </a:r>
            <a:r>
              <a:rPr kumimoji="0" lang="es-PE" sz="3200" b="0"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Tekton Pro Ext" pitchFamily="34" charset="0"/>
                <a:ea typeface="+mn-ea"/>
                <a:cs typeface="Times New Roman" pitchFamily="18" charset="0"/>
              </a:rPr>
              <a:t>vida.</a:t>
            </a:r>
            <a:endParaRPr kumimoji="0" lang="es-PE" sz="32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Tekton Pro Ext" pitchFamily="34" charset="0"/>
              <a:ea typeface="+mn-ea"/>
              <a:cs typeface="Times New Roman" pitchFamily="18" charset="0"/>
            </a:endParaRPr>
          </a:p>
        </p:txBody>
      </p:sp>
    </p:spTree>
    <p:extLst>
      <p:ext uri="{BB962C8B-B14F-4D97-AF65-F5344CB8AC3E}">
        <p14:creationId xmlns:p14="http://schemas.microsoft.com/office/powerpoint/2010/main" val="513744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1134" y="473745"/>
            <a:ext cx="8185186" cy="5935763"/>
          </a:xfrm>
          <a:prstGeom prst="rect">
            <a:avLst/>
          </a:prstGeom>
        </p:spPr>
      </p:pic>
      <p:sp>
        <p:nvSpPr>
          <p:cNvPr id="3" name="Rectángulo 2"/>
          <p:cNvSpPr/>
          <p:nvPr/>
        </p:nvSpPr>
        <p:spPr>
          <a:xfrm>
            <a:off x="3682076" y="598689"/>
            <a:ext cx="256993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1" u="none" strike="noStrike" kern="1200" cap="none" spc="50" normalizeH="0" baseline="0" noProof="0" dirty="0" smtClean="0">
                <a:ln w="0"/>
                <a:solidFill>
                  <a:srgbClr val="4D4D4D"/>
                </a:solidFill>
                <a:effectLst>
                  <a:innerShdw blurRad="63500" dist="50800" dir="13500000">
                    <a:srgbClr val="000000">
                      <a:alpha val="50000"/>
                    </a:srgbClr>
                  </a:innerShdw>
                </a:effectLst>
                <a:uLnTx/>
                <a:uFillTx/>
                <a:latin typeface="Arial"/>
                <a:ea typeface="+mn-ea"/>
                <a:cs typeface="+mn-cs"/>
              </a:rPr>
              <a:t>Oración </a:t>
            </a:r>
            <a:r>
              <a:rPr kumimoji="0" lang="es-PE" sz="2800" b="1" i="1" u="none" strike="noStrike" kern="1200" cap="none" spc="50" normalizeH="0" baseline="0" noProof="0" dirty="0">
                <a:ln w="0"/>
                <a:solidFill>
                  <a:srgbClr val="4D4D4D"/>
                </a:solidFill>
                <a:effectLst>
                  <a:innerShdw blurRad="63500" dist="50800" dir="13500000">
                    <a:srgbClr val="000000">
                      <a:alpha val="50000"/>
                    </a:srgbClr>
                  </a:innerShdw>
                </a:effectLst>
                <a:uLnTx/>
                <a:uFillTx/>
                <a:latin typeface="Arial"/>
                <a:ea typeface="+mn-ea"/>
                <a:cs typeface="+mn-cs"/>
              </a:rPr>
              <a:t>final </a:t>
            </a:r>
          </a:p>
        </p:txBody>
      </p:sp>
      <p:sp>
        <p:nvSpPr>
          <p:cNvPr id="5" name="Rectangle 5"/>
          <p:cNvSpPr>
            <a:spLocks noChangeArrowheads="1"/>
          </p:cNvSpPr>
          <p:nvPr/>
        </p:nvSpPr>
        <p:spPr bwMode="auto">
          <a:xfrm>
            <a:off x="2548823" y="1138732"/>
            <a:ext cx="5219224" cy="4664054"/>
          </a:xfrm>
          <a:prstGeom prst="rect">
            <a:avLst/>
          </a:prstGeom>
          <a:noFill/>
          <a:ln>
            <a:noFill/>
          </a:ln>
          <a:effectLs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Como esas vírgenes </a:t>
            </a:r>
            <a:r>
              <a:rPr kumimoji="0" lang="es-PE" sz="2000" b="1" i="0" u="none" strike="noStrike" kern="1200" cap="none" spc="0" normalizeH="0" baseline="0" noProof="0" dirty="0" smtClean="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te </a:t>
            </a:r>
            <a:r>
              <a:rPr kumimoji="0" lang="es-PE" sz="2000" b="1" i="0" u="none" strike="noStrike" kern="1200" cap="none" spc="0" normalizeH="0" baseline="0" noProof="0" dirty="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estamos esperando,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como ellas no </a:t>
            </a:r>
            <a:r>
              <a:rPr kumimoji="0" lang="es-PE" sz="2000" b="1" i="0" u="none" strike="noStrike" kern="1200" cap="none" spc="0" normalizeH="0" baseline="0" noProof="0" dirty="0" smtClean="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sabemos el </a:t>
            </a:r>
            <a:r>
              <a:rPr kumimoji="0" lang="es-PE" sz="2000" b="1" i="0" u="none" strike="noStrike" kern="1200" cap="none" spc="0" normalizeH="0" baseline="0" noProof="0" dirty="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momento de </a:t>
            </a:r>
            <a:r>
              <a:rPr kumimoji="0" lang="es-PE" sz="2000" b="1" i="0" u="none" strike="noStrike" kern="1200" cap="none" spc="0" normalizeH="0" baseline="0" noProof="0" dirty="0" smtClean="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             tu llegada pero </a:t>
            </a:r>
            <a:r>
              <a:rPr kumimoji="0" lang="es-PE" sz="2000" b="1" i="0" u="none" strike="noStrike" kern="1200" cap="none" spc="0" normalizeH="0" baseline="0" noProof="0" dirty="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sabemos que vendrás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y que llegarás al momento </a:t>
            </a:r>
            <a:r>
              <a:rPr kumimoji="0" lang="es-PE" sz="2000" b="1" i="0" u="none" strike="noStrike" kern="1200" cap="none" spc="0" normalizeH="0" baseline="0" noProof="0" dirty="0" smtClean="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                         menos </a:t>
            </a:r>
            <a:r>
              <a:rPr kumimoji="0" lang="es-PE" sz="2000" b="1" i="0" u="none" strike="noStrike" kern="1200" cap="none" spc="0" normalizeH="0" baseline="0" noProof="0" dirty="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pensado</a:t>
            </a:r>
            <a:r>
              <a:rPr kumimoji="0" lang="es-PE" sz="2000" b="1" i="0" u="none" strike="noStrike" kern="1200" cap="none" spc="0" normalizeH="0" baseline="0" noProof="0" dirty="0" smtClean="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  por </a:t>
            </a:r>
            <a:r>
              <a:rPr kumimoji="0" lang="es-PE" sz="2000" b="1" i="0" u="none" strike="noStrike" kern="1200" cap="none" spc="0" normalizeH="0" baseline="0" noProof="0" dirty="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eso, </a:t>
            </a:r>
            <a:endParaRPr kumimoji="0" lang="es-PE" sz="2000" b="1" i="0" u="none" strike="noStrike" kern="1200" cap="none" spc="0" normalizeH="0" baseline="0" noProof="0" dirty="0" smtClean="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smtClean="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es </a:t>
            </a:r>
            <a:r>
              <a:rPr kumimoji="0" lang="es-PE" sz="2000" b="1" i="0" u="none" strike="noStrike" kern="1200" cap="none" spc="0" normalizeH="0" baseline="0" noProof="0" dirty="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que te </a:t>
            </a:r>
            <a:r>
              <a:rPr kumimoji="0" lang="es-PE" sz="2000" b="1" i="0" u="none" strike="noStrike" kern="1200" cap="none" spc="0" normalizeH="0" baseline="0" noProof="0" dirty="0" smtClean="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pedimos que </a:t>
            </a:r>
            <a:r>
              <a:rPr kumimoji="0" lang="es-PE" sz="2000" b="1" i="0" u="none" strike="noStrike" kern="1200" cap="none" spc="0" normalizeH="0" baseline="0" noProof="0" dirty="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nos </a:t>
            </a:r>
            <a:endParaRPr kumimoji="0" lang="es-PE" sz="2000" b="1" i="0" u="none" strike="noStrike" kern="1200" cap="none" spc="0" normalizeH="0" baseline="0" noProof="0" dirty="0" smtClean="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smtClean="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ayudes </a:t>
            </a:r>
            <a:r>
              <a:rPr kumimoji="0" lang="es-PE" sz="2000" b="1" i="0" u="none" strike="noStrike" kern="1200" cap="none" spc="0" normalizeH="0" baseline="0" noProof="0" dirty="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a estar preparados,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a estar atentos y bien dispuestos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para que tu llegada sea motivo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de alegría y de gozo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y no de llanto y tristeza.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Danos Señor tu gracia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para que vivamos con alegría </a:t>
            </a:r>
            <a:endParaRPr kumimoji="0" lang="es-PE" sz="2000" b="1" i="0" u="none" strike="noStrike" kern="1200" cap="none" spc="0" normalizeH="0" baseline="0" noProof="0" dirty="0" smtClean="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smtClean="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nuestra búsqueda </a:t>
            </a:r>
            <a:r>
              <a:rPr kumimoji="0" lang="es-PE" sz="2000" b="1" i="0" u="none" strike="noStrike" kern="1200" cap="none" spc="0" normalizeH="0" baseline="0" noProof="0" dirty="0">
                <a:ln>
                  <a:noFill/>
                </a:ln>
                <a:solidFill>
                  <a:srgbClr val="000000"/>
                </a:solidFill>
                <a:effectLst>
                  <a:glow rad="101600">
                    <a:srgbClr val="FFFFFF"/>
                  </a:glow>
                  <a:outerShdw blurRad="50800" dist="38100" algn="l" rotWithShape="0">
                    <a:prstClr val="black">
                      <a:alpha val="40000"/>
                    </a:prstClr>
                  </a:outerShdw>
                </a:effectLst>
                <a:uLnTx/>
                <a:uFillTx/>
                <a:latin typeface="Comic Sans MS" panose="030F0702030302020204" pitchFamily="66" charset="0"/>
                <a:ea typeface="+mn-ea"/>
                <a:cs typeface="Times New Roman" pitchFamily="18" charset="0"/>
              </a:rPr>
              <a:t>de ti.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Comic Sans MS" panose="030F0702030302020204" pitchFamily="66" charset="0"/>
                <a:ea typeface="+mn-ea"/>
                <a:cs typeface="Times New Roman" pitchFamily="18" charset="0"/>
              </a:rPr>
              <a:t>Que así sea</a:t>
            </a:r>
            <a:r>
              <a:rPr kumimoji="0" lang="es-PE" sz="2400" b="1" i="0"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Comic Sans MS" panose="030F0702030302020204" pitchFamily="66" charset="0"/>
                <a:ea typeface="+mn-ea"/>
                <a:cs typeface="Times New Roman" pitchFamily="18" charset="0"/>
              </a:rPr>
              <a:t>.</a:t>
            </a:r>
            <a:endParaRPr kumimoji="0" lang="es-ES_tradnl" sz="24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Comic Sans MS" panose="030F0702030302020204" pitchFamily="66" charset="0"/>
              <a:ea typeface="+mn-ea"/>
              <a:cs typeface="+mn-cs"/>
            </a:endParaRPr>
          </a:p>
        </p:txBody>
      </p:sp>
      <p:sp>
        <p:nvSpPr>
          <p:cNvPr id="6" name="Rectangle 5"/>
          <p:cNvSpPr>
            <a:spLocks noChangeArrowheads="1"/>
          </p:cNvSpPr>
          <p:nvPr/>
        </p:nvSpPr>
        <p:spPr bwMode="auto">
          <a:xfrm>
            <a:off x="2051720" y="3470759"/>
            <a:ext cx="6192688" cy="2642698"/>
          </a:xfrm>
          <a:prstGeom prst="rect">
            <a:avLst/>
          </a:prstGeom>
          <a:noFill/>
          <a:ln>
            <a:noFill/>
          </a:ln>
          <a:effectLst/>
          <a:extLst/>
        </p:spPr>
        <p:txBody>
          <a:bodyPr/>
          <a:lstStyle/>
          <a:p>
            <a:pPr marL="342900" marR="0" lvl="0" indent="-342900" algn="r" defTabSz="914400" rtl="0" eaLnBrk="1" fontAlgn="base" latinLnBrk="0" hangingPunct="1">
              <a:lnSpc>
                <a:spcPct val="90000"/>
              </a:lnSpc>
              <a:spcBef>
                <a:spcPct val="20000"/>
              </a:spcBef>
              <a:spcAft>
                <a:spcPct val="0"/>
              </a:spcAft>
              <a:buClrTx/>
              <a:buSzTx/>
              <a:buFontTx/>
              <a:buNone/>
              <a:tabLst/>
              <a:defRPr/>
            </a:pPr>
            <a:endParaRPr kumimoji="0" lang="es-ES_tradnl" sz="3600" b="0" i="0" u="none" strike="noStrike" kern="1200" cap="none" spc="0" normalizeH="0" baseline="0" noProof="0" dirty="0">
              <a:ln w="18415" cmpd="sng">
                <a:solidFill>
                  <a:srgbClr val="FFFFFF"/>
                </a:solidFill>
                <a:prstDash val="solid"/>
              </a:ln>
              <a:solidFill>
                <a:srgbClr val="FFFFFF"/>
              </a:solidFill>
              <a:effectLst>
                <a:glow rad="101600">
                  <a:srgbClr val="0066FF">
                    <a:satMod val="175000"/>
                    <a:alpha val="40000"/>
                  </a:srgbClr>
                </a:glow>
                <a:outerShdw blurRad="63500" dir="3600000" algn="tl" rotWithShape="0">
                  <a:srgbClr val="000000">
                    <a:alpha val="70000"/>
                  </a:srgbClr>
                </a:outerShdw>
              </a:effectLst>
              <a:uLnTx/>
              <a:uFillTx/>
              <a:latin typeface="Berlin Sans FB" pitchFamily="34" charset="0"/>
              <a:ea typeface="+mn-ea"/>
              <a:cs typeface="+mn-cs"/>
            </a:endParaRPr>
          </a:p>
        </p:txBody>
      </p:sp>
    </p:spTree>
    <p:extLst>
      <p:ext uri="{BB962C8B-B14F-4D97-AF65-F5344CB8AC3E}">
        <p14:creationId xmlns:p14="http://schemas.microsoft.com/office/powerpoint/2010/main" val="3232891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1"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1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1750" fill="hold"/>
                                        <p:tgtEl>
                                          <p:spTgt spid="5"/>
                                        </p:tgtEl>
                                        <p:attrNameLst>
                                          <p:attrName>ppt_y</p:attrName>
                                        </p:attrNameLst>
                                      </p:cBhvr>
                                      <p:tavLst>
                                        <p:tav tm="0">
                                          <p:val>
                                            <p:strVal val="#ppt_y"/>
                                          </p:val>
                                        </p:tav>
                                        <p:tav tm="100000">
                                          <p:val>
                                            <p:strVal val="#ppt_y"/>
                                          </p:val>
                                        </p:tav>
                                      </p:tavLst>
                                    </p:anim>
                                    <p:anim calcmode="lin" valueType="num">
                                      <p:cBhvr>
                                        <p:cTn id="17" dur="1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1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7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2151010" y="6411724"/>
            <a:ext cx="5057105" cy="446276"/>
          </a:xfrm>
          <a:prstGeom prst="rect">
            <a:avLst/>
          </a:prstGeom>
          <a:solidFill>
            <a:srgbClr val="239E10"/>
          </a:solidFill>
          <a:ln w="28575">
            <a:solidFill>
              <a:srgbClr val="F0BD20"/>
            </a:solid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Texto de Lectio Divina:     Padre César Chávez  Alva (Chuno) </a:t>
            </a:r>
            <a:r>
              <a:rPr kumimoji="0" lang="es-PE" sz="11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C.ongregación</a:t>
            </a:r>
            <a:r>
              <a:rPr kumimoji="0" lang="es-PE" sz="11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de la Misión.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a:t>
            </a:r>
            <a:r>
              <a:rPr kumimoji="0" lang="es-PE" sz="11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Power</a:t>
            </a:r>
            <a:r>
              <a:rPr kumimoji="0" lang="es-PE" sz="11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Point :  Sor Pilar Caycho Vela  - Hija de la Caridad de San Vicente de Paúl</a:t>
            </a:r>
            <a:r>
              <a:rPr kumimoji="0" lang="es-PE"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a:t>
            </a:r>
            <a:endParaRPr kumimoji="0" lang="es-PE" sz="11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7949" y="434121"/>
            <a:ext cx="8356748" cy="6045055"/>
          </a:xfrm>
          <a:prstGeom prst="rect">
            <a:avLst/>
          </a:prstGeom>
        </p:spPr>
      </p:pic>
    </p:spTree>
    <p:extLst>
      <p:ext uri="{BB962C8B-B14F-4D97-AF65-F5344CB8AC3E}">
        <p14:creationId xmlns:p14="http://schemas.microsoft.com/office/powerpoint/2010/main" val="413671148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rabola de las 10 vírgenes reflexion – ¿Eres una virgen prudente? -  Alabanza di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534" y="449704"/>
            <a:ext cx="8254054" cy="5942387"/>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61346" y="449704"/>
            <a:ext cx="8396623" cy="224676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0" u="sng" strike="noStrike" kern="1200" cap="none" spc="0" normalizeH="0" baseline="0" noProof="0" dirty="0" smtClean="0">
                <a:ln>
                  <a:noFill/>
                </a:ln>
                <a:solidFill>
                  <a:srgbClr val="FFFF00"/>
                </a:solidFill>
                <a:effectLst>
                  <a:glow rad="63500">
                    <a:srgbClr val="000000">
                      <a:satMod val="175000"/>
                      <a:alpha val="40000"/>
                    </a:srgbClr>
                  </a:glow>
                  <a:outerShdw blurRad="50800" dist="38100" dir="2700000" algn="tl" rotWithShape="0">
                    <a:prstClr val="black"/>
                  </a:outerShdw>
                </a:effectLst>
                <a:uLnTx/>
                <a:uFillTx/>
                <a:latin typeface="Arial Narrow" panose="020B0606020202030204" pitchFamily="34" charset="0"/>
                <a:ea typeface="+mn-ea"/>
                <a:cs typeface="Times New Roman" pitchFamily="18" charset="0"/>
              </a:rPr>
              <a:t>Ambientación</a:t>
            </a:r>
            <a:r>
              <a:rPr kumimoji="0" lang="es-PE" sz="28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dir="2700000" algn="tl" rotWithShape="0">
                    <a:prstClr val="black"/>
                  </a:outerShdw>
                </a:effectLst>
                <a:uLnTx/>
                <a:uFillTx/>
                <a:latin typeface="Arial Narrow" panose="020B0606020202030204" pitchFamily="34" charset="0"/>
                <a:ea typeface="+mn-ea"/>
                <a:cs typeface="Times New Roman" pitchFamily="18" charset="0"/>
              </a:rPr>
              <a:t>: </a:t>
            </a:r>
            <a:r>
              <a:rPr kumimoji="0" lang="es-PE" sz="2800" b="0" i="1" u="none" strike="noStrike" kern="1200" cap="none" spc="0" normalizeH="0" baseline="0" noProof="0" dirty="0" smtClean="0">
                <a:ln>
                  <a:noFill/>
                </a:ln>
                <a:solidFill>
                  <a:srgbClr val="FFFFFF"/>
                </a:solidFill>
                <a:effectLst>
                  <a:glow rad="63500">
                    <a:srgbClr val="000000">
                      <a:satMod val="175000"/>
                      <a:alpha val="40000"/>
                    </a:srgbClr>
                  </a:glow>
                  <a:outerShdw blurRad="50800" dist="38100" dir="2700000" algn="tl" rotWithShape="0">
                    <a:prstClr val="black"/>
                  </a:outerShdw>
                </a:effectLst>
                <a:uLnTx/>
                <a:uFillTx/>
                <a:latin typeface="Arial Narrow" panose="020B0606020202030204" pitchFamily="34" charset="0"/>
                <a:ea typeface="+mn-ea"/>
                <a:cs typeface="Times New Roman" pitchFamily="18" charset="0"/>
              </a:rPr>
              <a:t>Sabias son aquellas cinco muchachas prudentes y previsoras que van al encuentro del novio con sus lámparas encendidas.  Su actitud sensata, hecha de fe activa, es la que deben encarnar hoy los miembros de la Iglesia mientras esperan el regreso de su Esposo.</a:t>
            </a:r>
            <a:endParaRPr kumimoji="0" lang="es-PE" sz="2800" b="0" i="1" u="none" strike="noStrike" kern="1200" cap="none" spc="0" normalizeH="0" baseline="0" noProof="0" dirty="0">
              <a:ln>
                <a:noFill/>
              </a:ln>
              <a:solidFill>
                <a:srgbClr val="FFFFFF"/>
              </a:solidFill>
              <a:effectLst>
                <a:glow rad="63500">
                  <a:srgbClr val="000000">
                    <a:satMod val="175000"/>
                    <a:alpha val="40000"/>
                  </a:srgbClr>
                </a:glow>
                <a:outerShdw blurRad="50800" dist="38100" dir="2700000" algn="tl" rotWithShape="0">
                  <a:prstClr val="black"/>
                </a:outerShdw>
              </a:effectLst>
              <a:uLnTx/>
              <a:uFillTx/>
              <a:latin typeface="Arial Narrow" panose="020B0606020202030204" pitchFamily="34" charset="0"/>
              <a:ea typeface="+mn-ea"/>
              <a:cs typeface="Times New Roman" pitchFamily="18" charset="0"/>
            </a:endParaRPr>
          </a:p>
        </p:txBody>
      </p:sp>
    </p:spTree>
    <p:extLst>
      <p:ext uri="{BB962C8B-B14F-4D97-AF65-F5344CB8AC3E}">
        <p14:creationId xmlns:p14="http://schemas.microsoft.com/office/powerpoint/2010/main" val="37362237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l Señor ha regresado, ¿cómo buscará Él a las vírgenes prude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2" y="488575"/>
            <a:ext cx="8230781" cy="5894808"/>
          </a:xfrm>
          <a:prstGeom prst="rect">
            <a:avLst/>
          </a:prstGeom>
          <a:noFill/>
          <a:extLst>
            <a:ext uri="{909E8E84-426E-40DD-AFC4-6F175D3DCCD1}">
              <a14:hiddenFill xmlns:a14="http://schemas.microsoft.com/office/drawing/2010/main">
                <a:solidFill>
                  <a:srgbClr val="FFFFFF"/>
                </a:solidFill>
              </a14:hiddenFill>
            </a:ext>
          </a:extLst>
        </p:spPr>
      </p:pic>
      <p:sp>
        <p:nvSpPr>
          <p:cNvPr id="333830" name="WordArt 6"/>
          <p:cNvSpPr>
            <a:spLocks noChangeArrowheads="1" noChangeShapeType="1" noTextEdit="1"/>
          </p:cNvSpPr>
          <p:nvPr/>
        </p:nvSpPr>
        <p:spPr bwMode="auto">
          <a:xfrm>
            <a:off x="475703" y="541721"/>
            <a:ext cx="3324906" cy="530841"/>
          </a:xfrm>
          <a:prstGeom prst="rect">
            <a:avLst/>
          </a:prstGeom>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0" cap="none" spc="0" normalizeH="0" baseline="0" noProof="0" dirty="0" smtClean="0">
                <a:ln>
                  <a:noFill/>
                </a:ln>
                <a:solidFill>
                  <a:srgbClr val="1C1C1C">
                    <a:lumMod val="10000"/>
                    <a:lumOff val="90000"/>
                  </a:srgbClr>
                </a:solidFill>
                <a:effectLst>
                  <a:outerShdw blurRad="38100" dist="38100" dir="2700000" algn="tl">
                    <a:srgbClr val="000000">
                      <a:alpha val="43137"/>
                    </a:srgbClr>
                  </a:outerShdw>
                </a:effectLst>
                <a:uLnTx/>
                <a:uFillTx/>
                <a:latin typeface="Arial Black"/>
                <a:ea typeface="+mn-ea"/>
                <a:cs typeface="+mn-cs"/>
              </a:rPr>
              <a:t>1.- Oración </a:t>
            </a:r>
            <a:r>
              <a:rPr kumimoji="0" lang="es-PE" sz="2400" b="1" i="0" u="none" strike="noStrike" kern="10" cap="none" spc="0" normalizeH="0" baseline="0" noProof="0" dirty="0">
                <a:ln>
                  <a:noFill/>
                </a:ln>
                <a:solidFill>
                  <a:srgbClr val="1C1C1C">
                    <a:lumMod val="10000"/>
                    <a:lumOff val="90000"/>
                  </a:srgbClr>
                </a:solidFill>
                <a:effectLst>
                  <a:outerShdw blurRad="38100" dist="38100" dir="2700000" algn="tl">
                    <a:srgbClr val="000000">
                      <a:alpha val="43137"/>
                    </a:srgbClr>
                  </a:outerShdw>
                </a:effectLst>
                <a:uLnTx/>
                <a:uFillTx/>
                <a:latin typeface="Arial Black"/>
                <a:ea typeface="+mn-ea"/>
                <a:cs typeface="+mn-cs"/>
              </a:rPr>
              <a:t>inicial</a:t>
            </a:r>
          </a:p>
        </p:txBody>
      </p:sp>
      <p:sp>
        <p:nvSpPr>
          <p:cNvPr id="333832" name="WordArt 8"/>
          <p:cNvSpPr>
            <a:spLocks noChangeArrowheads="1" noChangeShapeType="1" noTextEdit="1"/>
          </p:cNvSpPr>
          <p:nvPr/>
        </p:nvSpPr>
        <p:spPr bwMode="auto">
          <a:xfrm>
            <a:off x="1355106" y="4005064"/>
            <a:ext cx="6696744" cy="2160240"/>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3600" b="0" i="0" u="none" strike="noStrike" kern="10" cap="none" spc="0" normalizeH="0" baseline="0" noProof="0" dirty="0">
              <a:ln w="18415" cmpd="sng">
                <a:solidFill>
                  <a:srgbClr val="FFFFFF"/>
                </a:solidFill>
                <a:prstDash val="solid"/>
              </a:ln>
              <a:solidFill>
                <a:srgbClr val="FFFF00"/>
              </a:solidFill>
              <a:effectLst>
                <a:glow rad="228600">
                  <a:srgbClr val="141400"/>
                </a:glow>
              </a:effectLst>
              <a:uLnTx/>
              <a:uFillTx/>
              <a:latin typeface="Times New Roman" pitchFamily="18" charset="0"/>
              <a:ea typeface="+mn-ea"/>
              <a:cs typeface="Times New Roman" pitchFamily="18" charset="0"/>
            </a:endParaRPr>
          </a:p>
        </p:txBody>
      </p:sp>
      <p:sp>
        <p:nvSpPr>
          <p:cNvPr id="2" name="Rectángulo 1"/>
          <p:cNvSpPr/>
          <p:nvPr/>
        </p:nvSpPr>
        <p:spPr>
          <a:xfrm>
            <a:off x="3414239" y="533324"/>
            <a:ext cx="5292245" cy="569386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Señor Jesús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 Tú nos invitas a estar preparados, vigilantes, atentos y dispuestos a tu venida;</a:t>
            </a:r>
            <a:r>
              <a:rPr kumimoji="0" lang="es-PE" sz="28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Tú nos invitas a vivir nuestra vida              de manera consciente sabiendo que seguirte a ti implica asumir tus enseñanzas y hacerlas vida.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8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Ayúdanos Señor, a comprender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que la vida es una tarea,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es una misión que requiere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nuestra participación consciente</a:t>
            </a:r>
          </a:p>
        </p:txBody>
      </p:sp>
    </p:spTree>
    <p:extLst>
      <p:ext uri="{BB962C8B-B14F-4D97-AF65-F5344CB8AC3E}">
        <p14:creationId xmlns:p14="http://schemas.microsoft.com/office/powerpoint/2010/main" val="32810586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as vírgenes prudentes escuchan la voz de Dios (2) – Dios Todopoderoso es  mi salv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36" y="487680"/>
            <a:ext cx="8206651" cy="590353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33832" name="WordArt 8"/>
          <p:cNvSpPr>
            <a:spLocks noChangeArrowheads="1" noChangeShapeType="1" noTextEdit="1"/>
          </p:cNvSpPr>
          <p:nvPr/>
        </p:nvSpPr>
        <p:spPr bwMode="auto">
          <a:xfrm>
            <a:off x="1355106" y="4005064"/>
            <a:ext cx="6696744" cy="2160240"/>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3600" b="0" i="0" u="none" strike="noStrike" kern="10" cap="none" spc="0" normalizeH="0" baseline="0" noProof="0" dirty="0">
              <a:ln w="18415" cmpd="sng">
                <a:solidFill>
                  <a:srgbClr val="FFFFFF"/>
                </a:solidFill>
                <a:prstDash val="solid"/>
              </a:ln>
              <a:solidFill>
                <a:srgbClr val="FFFF00"/>
              </a:solidFill>
              <a:effectLst>
                <a:glow rad="228600">
                  <a:srgbClr val="141400"/>
                </a:glow>
              </a:effectLst>
              <a:uLnTx/>
              <a:uFillTx/>
              <a:latin typeface="Times New Roman" pitchFamily="18" charset="0"/>
              <a:ea typeface="+mn-ea"/>
              <a:cs typeface="Times New Roman" pitchFamily="18" charset="0"/>
            </a:endParaRPr>
          </a:p>
        </p:txBody>
      </p:sp>
      <p:sp>
        <p:nvSpPr>
          <p:cNvPr id="7" name="Rectángulo 6"/>
          <p:cNvSpPr/>
          <p:nvPr/>
        </p:nvSpPr>
        <p:spPr>
          <a:xfrm>
            <a:off x="487681" y="451570"/>
            <a:ext cx="7889967" cy="5078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7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y que la debemos vivir iluminados y guiados por tu Palabra, </a:t>
            </a:r>
          </a:p>
        </p:txBody>
      </p:sp>
      <p:sp>
        <p:nvSpPr>
          <p:cNvPr id="8" name="Rectángulo 7"/>
          <p:cNvSpPr/>
          <p:nvPr/>
        </p:nvSpPr>
        <p:spPr>
          <a:xfrm>
            <a:off x="566056" y="2385218"/>
            <a:ext cx="5773784" cy="383181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7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de tal manera que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7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actualicemos en nuestra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7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vida tus proyectos y  tu manera de ser,                 para que cuando vuelvas nos encuentres con nuestras lámparas llenas de aceite, encendidas e iluminando nuestra vida,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7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viviendo y testimoniando tu Palabra,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7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siendo presencia viva de tu amor.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7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Que así sea.</a:t>
            </a:r>
            <a:endParaRPr kumimoji="0" lang="es-PE" sz="2700" b="0" i="0" u="none" strike="noStrike" kern="10" cap="none" spc="0" normalizeH="0" baseline="0" noProof="0" dirty="0">
              <a:ln>
                <a:noFill/>
              </a:ln>
              <a:solidFill>
                <a:srgbClr val="FFFFFF"/>
              </a:solidFill>
              <a:effectLst>
                <a:glow rad="101600">
                  <a:srgbClr val="000000">
                    <a:alpha val="60000"/>
                  </a:srgbClr>
                </a:glow>
                <a:outerShdw blurRad="38100" dist="38100" dir="2700000" algn="tl" rotWithShape="0">
                  <a:srgbClr val="000000">
                    <a:alpha val="43137"/>
                  </a:srgbClr>
                </a:outerShdw>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34704966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par>
                          <p:cTn id="10" fill="hold">
                            <p:stCondLst>
                              <p:cond delay="2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
                                        </p:tgtEl>
                                        <p:attrNameLst>
                                          <p:attrName>style.visibility</p:attrName>
                                        </p:attrNameLst>
                                      </p:cBhvr>
                                      <p:to>
                                        <p:strVal val="visible"/>
                                      </p:to>
                                    </p:set>
                                    <p:anim calcmode="discrete" valueType="clr">
                                      <p:cBhvr override="childStyle">
                                        <p:cTn id="1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
                                        </p:tgtEl>
                                        <p:attrNameLst>
                                          <p:attrName>fillcolor</p:attrName>
                                        </p:attrNameLst>
                                      </p:cBhvr>
                                      <p:tavLst>
                                        <p:tav tm="0">
                                          <p:val>
                                            <p:clrVal>
                                              <a:schemeClr val="accent2"/>
                                            </p:clrVal>
                                          </p:val>
                                        </p:tav>
                                        <p:tav tm="50000">
                                          <p:val>
                                            <p:clrVal>
                                              <a:schemeClr val="hlink"/>
                                            </p:clrVal>
                                          </p:val>
                                        </p:tav>
                                      </p:tavLst>
                                    </p:anim>
                                    <p:set>
                                      <p:cBhvr>
                                        <p:cTn id="15"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ómo oyen la voz de Dios y reciben la segunda venida de Cristo las vírgenes  prudentes de la profecía bíbl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79830" y="501735"/>
            <a:ext cx="8176489" cy="5881648"/>
          </a:xfrm>
          <a:prstGeom prst="rect">
            <a:avLst/>
          </a:prstGeom>
          <a:noFill/>
          <a:extLst>
            <a:ext uri="{909E8E84-426E-40DD-AFC4-6F175D3DCCD1}">
              <a14:hiddenFill xmlns:a14="http://schemas.microsoft.com/office/drawing/2010/main">
                <a:solidFill>
                  <a:srgbClr val="FFFFFF"/>
                </a:solidFill>
              </a14:hiddenFill>
            </a:ext>
          </a:extLst>
        </p:spPr>
      </p:pic>
      <p:sp>
        <p:nvSpPr>
          <p:cNvPr id="338956" name="WordArt 12"/>
          <p:cNvSpPr>
            <a:spLocks noChangeArrowheads="1" noChangeShapeType="1" noTextEdit="1"/>
          </p:cNvSpPr>
          <p:nvPr/>
        </p:nvSpPr>
        <p:spPr bwMode="auto">
          <a:xfrm>
            <a:off x="1298009" y="1200804"/>
            <a:ext cx="2448768" cy="405755"/>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10" cap="none" spc="0" normalizeH="0" baseline="0" noProof="0" dirty="0">
                <a:ln>
                  <a:noFill/>
                </a:ln>
                <a:solidFill>
                  <a:srgbClr val="FFFF00"/>
                </a:solidFill>
                <a:effectLst>
                  <a:glow rad="101600">
                    <a:srgbClr val="321900">
                      <a:alpha val="60000"/>
                    </a:srgbClr>
                  </a:glow>
                </a:effectLst>
                <a:uLnTx/>
                <a:uFillTx/>
                <a:latin typeface="Arial Black"/>
                <a:ea typeface="+mn-ea"/>
                <a:cs typeface="+mn-cs"/>
              </a:rPr>
              <a:t>Motivación:   </a:t>
            </a:r>
          </a:p>
        </p:txBody>
      </p:sp>
      <p:sp>
        <p:nvSpPr>
          <p:cNvPr id="2" name="1 CuadroTexto"/>
          <p:cNvSpPr txBox="1"/>
          <p:nvPr/>
        </p:nvSpPr>
        <p:spPr>
          <a:xfrm>
            <a:off x="427577" y="1650104"/>
            <a:ext cx="4396972" cy="452431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0" normalizeH="0" baseline="0" noProof="0" dirty="0" smtClean="0">
                <a:ln>
                  <a:noFill/>
                </a:ln>
                <a:solidFill>
                  <a:srgbClr val="FFFFFF"/>
                </a:solidFill>
                <a:effectLst>
                  <a:glow rad="101600">
                    <a:srgbClr val="2E1700">
                      <a:alpha val="60000"/>
                    </a:srgbClr>
                  </a:glow>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Los últimos domingos del año litúrgico nos invitan a reflexionar sobre los acontecimientos                 finales de la vida humana y de la historia:  la muerte, la segunda venida  de Cristo, el juicio.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0" normalizeH="0" baseline="0" noProof="0" dirty="0" smtClean="0">
                <a:ln>
                  <a:noFill/>
                </a:ln>
                <a:solidFill>
                  <a:srgbClr val="FFFFFF"/>
                </a:solidFill>
                <a:effectLst>
                  <a:glow rad="101600">
                    <a:srgbClr val="2E1700">
                      <a:alpha val="60000"/>
                    </a:srgbClr>
                  </a:glow>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Tras el lenguaje de las parábolas          se esconde una invitación esperanzada a vivir el día con la mirada puesta en ese encuentro definitivo con el Señor.     </a:t>
            </a:r>
            <a:r>
              <a:rPr kumimoji="0" lang="es-PE" sz="2400" b="1" i="0" u="none" strike="noStrike" kern="1200" cap="none" spc="0" normalizeH="0" baseline="0" noProof="0" dirty="0" smtClean="0">
                <a:ln>
                  <a:noFill/>
                </a:ln>
                <a:solidFill>
                  <a:srgbClr val="FFFFFF"/>
                </a:solidFill>
                <a:effectLst>
                  <a:glow rad="101600">
                    <a:srgbClr val="2E1700">
                      <a:alpha val="60000"/>
                    </a:srgbClr>
                  </a:glow>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	Escuchemos</a:t>
            </a:r>
            <a:r>
              <a:rPr kumimoji="0" lang="es-PE" sz="2400" b="1" i="0" u="none" strike="noStrike" kern="1200" cap="none" spc="0" normalizeH="0" baseline="0" noProof="0" dirty="0">
                <a:ln>
                  <a:noFill/>
                </a:ln>
                <a:solidFill>
                  <a:srgbClr val="FFFFFF"/>
                </a:solidFill>
                <a:effectLst>
                  <a:glow rad="101600">
                    <a:srgbClr val="2E1700">
                      <a:alpha val="60000"/>
                    </a:srgbClr>
                  </a:glow>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a:t>
            </a:r>
          </a:p>
        </p:txBody>
      </p:sp>
      <p:sp>
        <p:nvSpPr>
          <p:cNvPr id="11" name="AutoShape 2"/>
          <p:cNvSpPr>
            <a:spLocks noChangeArrowheads="1"/>
          </p:cNvSpPr>
          <p:nvPr/>
        </p:nvSpPr>
        <p:spPr bwMode="auto">
          <a:xfrm>
            <a:off x="523376" y="510313"/>
            <a:ext cx="3743824" cy="690491"/>
          </a:xfrm>
          <a:prstGeom prst="roundRect">
            <a:avLst>
              <a:gd name="adj" fmla="val 20321"/>
            </a:avLst>
          </a:prstGeom>
          <a:solidFill>
            <a:srgbClr val="0F7E01"/>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LECTIO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¿Qué dice el texto? Mateo </a:t>
            </a:r>
            <a:r>
              <a:rPr kumimoji="0" lang="es-PE" sz="1800" b="1" i="0" u="none" strike="noStrike" kern="1200" cap="none" spc="0" normalizeH="0" baseline="0" noProof="0" dirty="0" smtClean="0">
                <a:ln>
                  <a:noFill/>
                </a:ln>
                <a:solidFill>
                  <a:srgbClr val="FFFFFF"/>
                </a:solidFill>
                <a:effectLst/>
                <a:uLnTx/>
                <a:uFillTx/>
                <a:latin typeface="Times New Roman" pitchFamily="18" charset="0"/>
                <a:ea typeface="+mn-ea"/>
                <a:cs typeface="Times New Roman" pitchFamily="18" charset="0"/>
              </a:rPr>
              <a:t>25, 1-13</a:t>
            </a:r>
            <a:endParaRPr kumimoji="0" lang="es-PE" sz="1800" b="0"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79148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par>
                          <p:cTn id="10" fill="hold">
                            <p:stCondLst>
                              <p:cond delay="62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13" dur="80"/>
                                        <p:tgtEl>
                                          <p:spTgt spid="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960" y="446518"/>
            <a:ext cx="8260080" cy="5964964"/>
          </a:xfrm>
          <a:prstGeom prst="rect">
            <a:avLst/>
          </a:prstGeom>
        </p:spPr>
      </p:pic>
      <p:sp>
        <p:nvSpPr>
          <p:cNvPr id="6" name="Rectangle 12"/>
          <p:cNvSpPr>
            <a:spLocks noChangeArrowheads="1"/>
          </p:cNvSpPr>
          <p:nvPr/>
        </p:nvSpPr>
        <p:spPr bwMode="auto">
          <a:xfrm>
            <a:off x="596954" y="450635"/>
            <a:ext cx="38907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Berlin Sans FB" pitchFamily="34" charset="0"/>
                <a:ea typeface="Arial Unicode MS" pitchFamily="34" charset="-128"/>
                <a:cs typeface="Arial Unicode MS" pitchFamily="34" charset="-128"/>
              </a:rPr>
              <a:t>San </a:t>
            </a:r>
            <a:r>
              <a:rPr kumimoji="0" lang="es-ES" sz="28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Berlin Sans FB" pitchFamily="34" charset="0"/>
                <a:ea typeface="Arial Unicode MS" pitchFamily="34" charset="-128"/>
                <a:cs typeface="Arial Unicode MS" pitchFamily="34" charset="-128"/>
              </a:rPr>
              <a:t>Mateo 25, 1 -13</a:t>
            </a:r>
            <a:endParaRPr kumimoji="0" lang="es-ES" sz="36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0066FF">
                    <a:alpha val="40000"/>
                  </a:srgbClr>
                </a:glow>
              </a:effectLst>
              <a:uLnTx/>
              <a:uFillTx/>
              <a:latin typeface="Berlin Sans FB" pitchFamily="34" charset="0"/>
              <a:ea typeface="+mn-ea"/>
              <a:cs typeface="Times New Roman" pitchFamily="18" charset="0"/>
            </a:endParaRPr>
          </a:p>
        </p:txBody>
      </p:sp>
      <p:sp>
        <p:nvSpPr>
          <p:cNvPr id="7" name="Rectangle 12"/>
          <p:cNvSpPr>
            <a:spLocks noChangeArrowheads="1"/>
          </p:cNvSpPr>
          <p:nvPr/>
        </p:nvSpPr>
        <p:spPr bwMode="auto">
          <a:xfrm>
            <a:off x="437884" y="2898546"/>
            <a:ext cx="318108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En aquel tiempo dijo Jesús  a sus discípulos esta parábola:</a:t>
            </a:r>
            <a:endParaRPr kumimoji="0" lang="es-ES" sz="36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pitchFamily="18" charset="0"/>
            </a:endParaRPr>
          </a:p>
        </p:txBody>
      </p:sp>
    </p:spTree>
    <p:extLst>
      <p:ext uri="{BB962C8B-B14F-4D97-AF65-F5344CB8AC3E}">
        <p14:creationId xmlns:p14="http://schemas.microsoft.com/office/powerpoint/2010/main" val="4840532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512" y="457200"/>
            <a:ext cx="8244934" cy="5943600"/>
          </a:xfrm>
          <a:prstGeom prst="rect">
            <a:avLst/>
          </a:prstGeom>
          <a:scene3d>
            <a:camera prst="orthographicFront"/>
            <a:lightRig rig="threePt" dir="t"/>
          </a:scene3d>
          <a:sp3d>
            <a:bevelT prst="convex"/>
          </a:sp3d>
        </p:spPr>
      </p:pic>
      <p:sp>
        <p:nvSpPr>
          <p:cNvPr id="7180" name="Rectangle 12"/>
          <p:cNvSpPr>
            <a:spLocks noChangeArrowheads="1"/>
          </p:cNvSpPr>
          <p:nvPr/>
        </p:nvSpPr>
        <p:spPr bwMode="auto">
          <a:xfrm>
            <a:off x="463639" y="407644"/>
            <a:ext cx="821672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a:noFill/>
                </a:ln>
                <a:solidFill>
                  <a:srgbClr val="FFFFFF"/>
                </a:solidFill>
                <a:effectLst>
                  <a:glow rad="101600">
                    <a:srgbClr val="000042"/>
                  </a:glow>
                  <a:outerShdw blurRad="38100" dist="38100" dir="2700000" algn="tl">
                    <a:srgbClr val="C0C0C0"/>
                  </a:outerShdw>
                </a:effectLst>
                <a:uLnTx/>
                <a:uFillTx/>
                <a:latin typeface="Arial Narrow" panose="020B0606020202030204" pitchFamily="34" charset="0"/>
                <a:ea typeface="+mn-ea"/>
                <a:cs typeface="Times New Roman" pitchFamily="18" charset="0"/>
              </a:rPr>
              <a:t> </a:t>
            </a:r>
            <a:r>
              <a:rPr kumimoji="0" lang="es-PE" sz="3200" b="1" i="0" u="none" strike="noStrike" kern="1200" cap="none" spc="0" normalizeH="0" baseline="0" noProof="0" dirty="0" smtClean="0">
                <a:ln>
                  <a:noFill/>
                </a:ln>
                <a:solidFill>
                  <a:srgbClr val="FFFFFF"/>
                </a:solidFill>
                <a:effectLst>
                  <a:glow rad="101600">
                    <a:srgbClr val="000042"/>
                  </a:glow>
                  <a:outerShdw blurRad="38100" dist="38100" dir="2700000" algn="tl">
                    <a:srgbClr val="C0C0C0"/>
                  </a:outerShdw>
                </a:effectLst>
                <a:uLnTx/>
                <a:uFillTx/>
                <a:latin typeface="Arial Narrow" panose="020B0606020202030204" pitchFamily="34" charset="0"/>
                <a:ea typeface="+mn-ea"/>
                <a:cs typeface="Times New Roman" pitchFamily="18" charset="0"/>
              </a:rPr>
              <a:t>- </a:t>
            </a:r>
            <a:r>
              <a:rPr kumimoji="0" lang="es-PE" sz="3200" b="1" i="0" u="none" strike="noStrike" kern="1200" cap="none" spc="0" normalizeH="0" baseline="0" noProof="0" dirty="0">
                <a:ln>
                  <a:noFill/>
                </a:ln>
                <a:solidFill>
                  <a:srgbClr val="FFFFFF"/>
                </a:solidFill>
                <a:effectLst>
                  <a:glow rad="101600">
                    <a:srgbClr val="000042"/>
                  </a:glow>
                  <a:outerShdw blurRad="38100" dist="38100" dir="2700000" algn="tl">
                    <a:srgbClr val="C0C0C0"/>
                  </a:outerShdw>
                </a:effectLst>
                <a:uLnTx/>
                <a:uFillTx/>
                <a:latin typeface="Arial Narrow" panose="020B0606020202030204" pitchFamily="34" charset="0"/>
                <a:ea typeface="+mn-ea"/>
                <a:cs typeface="Times New Roman" pitchFamily="18" charset="0"/>
              </a:rPr>
              <a:t>Se parecerá el reino de los cielos a diez muchachas que tomaron sus lámparas y salieron a esperar al novio</a:t>
            </a:r>
            <a:r>
              <a:rPr kumimoji="0" lang="es-PE" sz="3200" b="1" i="0" u="none" strike="noStrike" kern="1200" cap="none" spc="0" normalizeH="0" baseline="0" noProof="0" dirty="0" smtClean="0">
                <a:ln>
                  <a:noFill/>
                </a:ln>
                <a:solidFill>
                  <a:srgbClr val="FFFFFF"/>
                </a:solidFill>
                <a:effectLst>
                  <a:glow rad="101600">
                    <a:srgbClr val="000042"/>
                  </a:glow>
                  <a:outerShdw blurRad="38100" dist="38100" dir="2700000" algn="tl">
                    <a:srgbClr val="C0C0C0"/>
                  </a:outerShdw>
                </a:effectLst>
                <a:uLnTx/>
                <a:uFillTx/>
                <a:latin typeface="Arial Narrow" panose="020B0606020202030204" pitchFamily="34" charset="0"/>
                <a:ea typeface="+mn-ea"/>
                <a:cs typeface="Times New Roman" pitchFamily="18" charset="0"/>
              </a:rPr>
              <a:t>.</a:t>
            </a:r>
            <a:endParaRPr kumimoji="0" lang="es-ES" sz="3200" b="1" i="0" u="none" strike="noStrike" kern="1200" cap="none" spc="0" normalizeH="0" baseline="0" noProof="0" dirty="0">
              <a:ln>
                <a:noFill/>
              </a:ln>
              <a:solidFill>
                <a:srgbClr val="FFFFFF"/>
              </a:solidFill>
              <a:effectLst>
                <a:glow rad="101600">
                  <a:srgbClr val="000042"/>
                </a:glow>
                <a:outerShdw blurRad="38100" dist="38100" dir="2700000" algn="tl">
                  <a:srgbClr val="C0C0C0"/>
                </a:outerShdw>
              </a:effectLst>
              <a:uLnTx/>
              <a:uFillTx/>
              <a:latin typeface="Arial Narrow" panose="020B0606020202030204" pitchFamily="34" charset="0"/>
              <a:ea typeface="+mn-ea"/>
              <a:cs typeface="Times New Roman" pitchFamily="18" charset="0"/>
            </a:endParaRPr>
          </a:p>
        </p:txBody>
      </p:sp>
    </p:spTree>
    <p:extLst>
      <p:ext uri="{BB962C8B-B14F-4D97-AF65-F5344CB8AC3E}">
        <p14:creationId xmlns:p14="http://schemas.microsoft.com/office/powerpoint/2010/main" val="23271142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180"/>
                                        </p:tgtEl>
                                        <p:attrNameLst>
                                          <p:attrName>style.visibility</p:attrName>
                                        </p:attrNameLst>
                                      </p:cBhvr>
                                      <p:to>
                                        <p:strVal val="visible"/>
                                      </p:to>
                                    </p:set>
                                    <p:anim calcmode="discrete" valueType="clr">
                                      <p:cBhvr override="childStyle">
                                        <p:cTn id="7" dur="80"/>
                                        <p:tgtEl>
                                          <p:spTgt spid="71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80"/>
                                        </p:tgtEl>
                                        <p:attrNameLst>
                                          <p:attrName>fillcolor</p:attrName>
                                        </p:attrNameLst>
                                      </p:cBhvr>
                                      <p:tavLst>
                                        <p:tav tm="0">
                                          <p:val>
                                            <p:clrVal>
                                              <a:schemeClr val="accent2"/>
                                            </p:clrVal>
                                          </p:val>
                                        </p:tav>
                                        <p:tav tm="50000">
                                          <p:val>
                                            <p:clrVal>
                                              <a:schemeClr val="hlink"/>
                                            </p:clrVal>
                                          </p:val>
                                        </p:tav>
                                      </p:tavLst>
                                    </p:anim>
                                    <p:set>
                                      <p:cBhvr>
                                        <p:cTn id="9" dur="80"/>
                                        <p:tgtEl>
                                          <p:spTgt spid="71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p:bldLst>
  </p:timing>
</p:sld>
</file>

<file path=ppt/theme/theme1.xml><?xml version="1.0" encoding="utf-8"?>
<a:theme xmlns:a="http://schemas.openxmlformats.org/drawingml/2006/main" name="vees">
  <a:themeElements>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18</TotalTime>
  <Words>1448</Words>
  <Application>Microsoft Office PowerPoint</Application>
  <PresentationFormat>Presentación en pantalla (4:3)</PresentationFormat>
  <Paragraphs>141</Paragraphs>
  <Slides>36</Slides>
  <Notes>0</Notes>
  <HiddenSlides>0</HiddenSlides>
  <MMClips>1</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36</vt:i4>
      </vt:variant>
    </vt:vector>
  </HeadingPairs>
  <TitlesOfParts>
    <vt:vector size="58" baseType="lpstr">
      <vt:lpstr>AR JULIAN</vt:lpstr>
      <vt:lpstr>Arial</vt:lpstr>
      <vt:lpstr>Arial Black</vt:lpstr>
      <vt:lpstr>Arial Narrow</vt:lpstr>
      <vt:lpstr>Arial Rounded MT Bold</vt:lpstr>
      <vt:lpstr>Arial Unicode MS</vt:lpstr>
      <vt:lpstr>Berlin Sans FB</vt:lpstr>
      <vt:lpstr>Berlin Sans FB Demi</vt:lpstr>
      <vt:lpstr>Broadway</vt:lpstr>
      <vt:lpstr>Calibri</vt:lpstr>
      <vt:lpstr>Clarendon BT</vt:lpstr>
      <vt:lpstr>Comic Sans MS</vt:lpstr>
      <vt:lpstr>Goudy Stout</vt:lpstr>
      <vt:lpstr>Poor Richard</vt:lpstr>
      <vt:lpstr>Snap ITC</vt:lpstr>
      <vt:lpstr>Square721 BT</vt:lpstr>
      <vt:lpstr>Swis721 BT</vt:lpstr>
      <vt:lpstr>Tekton Pro</vt:lpstr>
      <vt:lpstr>Tekton Pro Ext</vt:lpstr>
      <vt:lpstr>Times New Roman</vt:lpstr>
      <vt:lpstr>Wingdings</vt:lpstr>
      <vt:lpstr>vees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5</cp:revision>
  <dcterms:created xsi:type="dcterms:W3CDTF">2020-11-02T13:57:05Z</dcterms:created>
  <dcterms:modified xsi:type="dcterms:W3CDTF">2020-11-02T14:45:48Z</dcterms:modified>
</cp:coreProperties>
</file>