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F1737-2DAC-4717-9ED1-B0F79D6655E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B2F8-90E8-409F-A2F8-CA352499FC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0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a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EC625-264E-46A2-99E4-EC6D665FD88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3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EC625-264E-46A2-99E4-EC6D665FD88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7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3C882-B599-41E7-A6C2-9F1F248F0E1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149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A0915F-CDE7-4B64-B1BF-0C3AD3315B8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115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CF1D6-C8B3-443C-B65C-E418E8AFCA6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203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79880-41C7-48B7-B06A-12A5F18F69F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807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729F1-0D4F-47EF-8373-7C3FD187BE6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54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02473-0DEF-4323-A085-048CA234867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110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243C4-C8BB-4151-95EE-44A51F7249C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629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86E6-1C78-481D-B059-D32C7FDEB29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126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60638-1E23-4388-B3B1-C84693E1AA8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557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A1073-5588-45EA-9C37-79F9A5B9654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290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1643-D618-46E3-B262-B9A0131880F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778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0570D-2629-4200-AE99-5BE4B2941A0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018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" y="502657"/>
            <a:ext cx="8063346" cy="58796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" y="6037800"/>
            <a:ext cx="1043709" cy="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3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ATARDECER Instrumental 140kb.wav"/>
          </p:stSnd>
        </p:sndAc>
      </p:transition>
    </mc:Choice>
    <mc:Fallback xmlns="">
      <p:transition spd="slow">
        <p:fade/>
        <p:sndAc>
          <p:stSnd loop="1">
            <p:snd r:embed="rId5" name="ATARDECER Instrumental 140k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1" y="447225"/>
            <a:ext cx="8242717" cy="5972048"/>
          </a:xfrm>
          <a:prstGeom prst="rect">
            <a:avLst/>
          </a:prstGeom>
        </p:spPr>
      </p:pic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1866091" y="2098468"/>
            <a:ext cx="3315509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Llegado el tiempo de la vendimia, envió sus criados a los viñadores,  para recoger los frutos, que le correspondían.</a:t>
            </a:r>
            <a:r>
              <a:rPr kumimoji="0" lang="es-E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6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28" y="518095"/>
            <a:ext cx="8058380" cy="57995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485255" y="545804"/>
            <a:ext cx="8164561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Pero los viñadores, agarrando a los criados, apalearon a uno, mataron a otro y a otro lo apedrearon. </a:t>
            </a:r>
          </a:p>
        </p:txBody>
      </p:sp>
    </p:spTree>
    <p:extLst>
      <p:ext uri="{BB962C8B-B14F-4D97-AF65-F5344CB8AC3E}">
        <p14:creationId xmlns:p14="http://schemas.microsoft.com/office/powerpoint/2010/main" val="6696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8" y="523240"/>
            <a:ext cx="8045720" cy="5831378"/>
          </a:xfrm>
          <a:prstGeom prst="rect">
            <a:avLst/>
          </a:prstGeom>
        </p:spPr>
      </p:pic>
      <p:sp>
        <p:nvSpPr>
          <p:cNvPr id="178194" name="Rectangle 18"/>
          <p:cNvSpPr>
            <a:spLocks noChangeArrowheads="1"/>
          </p:cNvSpPr>
          <p:nvPr/>
        </p:nvSpPr>
        <p:spPr bwMode="auto">
          <a:xfrm>
            <a:off x="986866" y="481907"/>
            <a:ext cx="7160184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Envió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 nuevo otros criados, en mayor número que la primera vez, e hicieron con ellos lo mismo. </a:t>
            </a:r>
          </a:p>
        </p:txBody>
      </p:sp>
    </p:spTree>
    <p:extLst>
      <p:ext uri="{BB962C8B-B14F-4D97-AF65-F5344CB8AC3E}">
        <p14:creationId xmlns:p14="http://schemas.microsoft.com/office/powerpoint/2010/main" val="495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9" y="515911"/>
            <a:ext cx="8085789" cy="5838707"/>
          </a:xfrm>
          <a:prstGeom prst="rect">
            <a:avLst/>
          </a:prstGeom>
        </p:spPr>
      </p:pic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681329" y="515911"/>
            <a:ext cx="7908489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Por último les mandó a su hijo, diciéndose: «Tendrán respeto a mi hijo».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Pero los viñadores, al ver al hijo, se dijeron: 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504029" y="3164512"/>
            <a:ext cx="2848771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«Éste es el heredero: lo matamos y nos quedamos con   su herencia».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5818909" y="4193313"/>
            <a:ext cx="2875318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Y agarrándolo, lo empujaron fuera de la viña y lo mataron.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5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497684" y="528523"/>
            <a:ext cx="8070870" cy="58055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5477164" y="3472878"/>
            <a:ext cx="309139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ahora, cuando vuelva el dueño de la viña,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¿qué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hará con aquellos viñadores?</a:t>
            </a:r>
          </a:p>
        </p:txBody>
      </p:sp>
    </p:spTree>
    <p:extLst>
      <p:ext uri="{BB962C8B-B14F-4D97-AF65-F5344CB8AC3E}">
        <p14:creationId xmlns:p14="http://schemas.microsoft.com/office/powerpoint/2010/main" val="12716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511972"/>
            <a:ext cx="8138160" cy="5815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395343" y="2257844"/>
            <a:ext cx="8101962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contestaron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 - Hará morir sin compasión, a esos malvados y arrendará la viña a otros viñadores, que le entreguen los frutos a su tiempo.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4" y="524163"/>
            <a:ext cx="8119650" cy="5802745"/>
          </a:xfrm>
          <a:prstGeom prst="rect">
            <a:avLst/>
          </a:prstGeom>
        </p:spPr>
      </p:pic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636423" y="524163"/>
            <a:ext cx="508088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 Jesús les dice: - ¿No han leído nunca en la Escritura?: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762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62710" y="4457194"/>
            <a:ext cx="7468486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“La piedra que desecharon los arquitectos, es ahora la piedra angular. Es el Señor quien lo ha hecho: ha sido un milagro patente?”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762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5" y="477149"/>
            <a:ext cx="8080401" cy="585899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24210" y="477149"/>
            <a:ext cx="5501099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Por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eso les digo que  el Reino de Dios les será quitado a ustedes, para ser entregado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 pueblo que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produzca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sus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frutos.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74759" y="5569745"/>
            <a:ext cx="468662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Palabra del Señor.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3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8 pasos para comenzar un negocio con tu propio viñe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8" y="513876"/>
            <a:ext cx="8046316" cy="5803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694554" y="1765589"/>
            <a:ext cx="4678482" cy="2554545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hizo el dueño de la parábola con           su terreno?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plantó? 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81962" y="523109"/>
            <a:ext cx="633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DARLING" panose="02000000000000000000" pitchFamily="2" charset="0"/>
                <a:ea typeface="Times New Roman" panose="02020603050405020304" pitchFamily="18" charset="0"/>
                <a:cs typeface="Times New Roman"/>
              </a:rPr>
              <a:t>Preguntas para la lectura: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 DARLING" panose="02000000000000000000" pitchFamily="2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65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3" y="513616"/>
            <a:ext cx="8023150" cy="5840002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6670" y="476672"/>
            <a:ext cx="7847657" cy="246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Inflate">
              <a:avLst/>
            </a:prstTxWarp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¿Quiénes son enviados a recoger los frutos de la viña? </a:t>
            </a:r>
            <a:endParaRPr kumimoji="0" lang="es-ES_tradnl" sz="4000" b="1" i="0" u="none" strike="noStrike" kern="1200" cap="none" spc="0" normalizeH="0" baseline="0" noProof="0" dirty="0" smtClean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9606" y="3694545"/>
            <a:ext cx="5006109" cy="26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rgbClr val="C00000"/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Stop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Times New Roman"/>
              </a:rPr>
              <a:t>¿</a:t>
            </a:r>
            <a:r>
              <a:rPr kumimoji="0" lang="es-PE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Times New Roman"/>
              </a:rPr>
              <a:t>Qué hacen los labradores </a:t>
            </a:r>
            <a:endParaRPr kumimoji="0" lang="es-PE" sz="4000" b="1" i="0" u="none" strike="noStrike" kern="1200" cap="none" spc="0" normalizeH="0" baseline="0" noProof="0" dirty="0" smtClean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Times New Roman"/>
              </a:rPr>
              <a:t>con </a:t>
            </a:r>
            <a:r>
              <a:rPr kumimoji="0" lang="es-PE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Times New Roman"/>
              </a:rPr>
              <a:t>ellos?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0000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19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1" y="498811"/>
            <a:ext cx="8081494" cy="5812618"/>
          </a:xfrm>
          <a:prstGeom prst="rect">
            <a:avLst/>
          </a:prstGeom>
        </p:spPr>
      </p:pic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98680" y="560468"/>
            <a:ext cx="4514232" cy="750333"/>
            <a:chOff x="802" y="560"/>
            <a:chExt cx="6840" cy="744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802" y="920"/>
              <a:ext cx="6840" cy="346"/>
            </a:xfrm>
            <a:prstGeom prst="rect">
              <a:avLst/>
            </a:prstGeom>
            <a:solidFill>
              <a:srgbClr val="68DC22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840" y="612"/>
              <a:ext cx="5582" cy="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Times New Roman"/>
                </a:rPr>
                <a:t>LECTIO DIVINA –DOMINGO 27º  TO. - “A”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Times New Roman"/>
                </a:rPr>
                <a:t>UNA VIÑA CAPAZ DE DECEPCIONAR</a:t>
              </a:r>
            </a:p>
          </p:txBody>
        </p:sp>
        <p:pic>
          <p:nvPicPr>
            <p:cNvPr id="14" name="Imagen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" y="560"/>
              <a:ext cx="874" cy="74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652645" y="498811"/>
            <a:ext cx="309211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Mateo 21,33-43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2507673" y="1557016"/>
            <a:ext cx="57542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utura Bk BT" panose="020B0502020204020303" pitchFamily="34" charset="0"/>
                <a:ea typeface="+mn-ea"/>
                <a:cs typeface="Times New Roman"/>
              </a:rPr>
              <a:t>UNA VIÑA CAPAZ </a:t>
            </a:r>
            <a:r>
              <a:rPr kumimoji="0" lang="es-PE" sz="3600" b="1" i="0" u="none" strike="noStrike" kern="1200" cap="none" spc="0" normalizeH="0" baseline="0" noProof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utura Bk BT" panose="020B0502020204020303" pitchFamily="34" charset="0"/>
                <a:ea typeface="+mn-ea"/>
                <a:cs typeface="Times New Roman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utura Bk BT" panose="020B0502020204020303" pitchFamily="34" charset="0"/>
                <a:ea typeface="+mn-ea"/>
                <a:cs typeface="Times New Roman"/>
              </a:rPr>
              <a:t>DE </a:t>
            </a:r>
            <a:r>
              <a:rPr kumimoji="0" lang="es-PE" sz="3600" b="1" i="0" u="none" strike="noStrike" kern="1200" cap="none" spc="0" normalizeH="0" baseline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utura Bk BT" panose="020B0502020204020303" pitchFamily="34" charset="0"/>
                <a:ea typeface="+mn-ea"/>
                <a:cs typeface="Times New Roman"/>
              </a:rPr>
              <a:t>DECEPCIONAR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utura Bk BT" panose="020B0502020204020303" pitchFamily="34" charset="0"/>
              <a:ea typeface="+mn-ea"/>
              <a:cs typeface="Times New Roman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112912" y="5730426"/>
            <a:ext cx="310892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4 de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o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ctubre 2020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novemos Nuestra Fidelidad A Jesús – La Retama Editori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512606"/>
            <a:ext cx="8054109" cy="58235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74256" y="3424375"/>
            <a:ext cx="7583054" cy="286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Wave1">
              <a:avLst/>
            </a:prstTxWarp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 ¿A quién representan los </a:t>
            </a: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     distintos </a:t>
            </a: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personajes? </a:t>
            </a: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¿</a:t>
            </a: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Y la viña</a:t>
            </a: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?</a:t>
            </a:r>
            <a:endParaRPr kumimoji="0" lang="es-ES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nap ITC" panose="04040A07060A02020202" pitchFamily="82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24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527135"/>
            <a:ext cx="8105743" cy="5835720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9018" y="4073223"/>
            <a:ext cx="7056580" cy="182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rgbClr val="C00000"/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Stop">
              <a:avLst/>
            </a:prstTxWarp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Times New Roman"/>
              </a:rPr>
              <a:t>Jesús concluye la parábola con una pregunta. ¿Cómo 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Times New Roman"/>
              </a:rPr>
              <a:t>r</a:t>
            </a:r>
            <a:r>
              <a:rPr kumimoji="0" lang="es-PE" sz="40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C00000"/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Times New Roman"/>
              </a:rPr>
              <a:t>esponden las autoridades judías?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C00000"/>
                </a:outerShdw>
              </a:effectLst>
              <a:uLnTx/>
              <a:uFillTx/>
              <a:latin typeface="Swis721 Cn BT" panose="020B0506020202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40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4" y="519360"/>
            <a:ext cx="7993409" cy="582602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69762" y="4110183"/>
            <a:ext cx="7672379" cy="826374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¿Qué pasará con los que no obedezcan?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01243" y="641794"/>
            <a:ext cx="6609418" cy="1200329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C00000">
                      <a:alpha val="97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¿Qué texto recuerda Jesús a los que lo escuchaban? </a:t>
            </a:r>
          </a:p>
        </p:txBody>
      </p:sp>
    </p:spTree>
    <p:extLst>
      <p:ext uri="{BB962C8B-B14F-4D97-AF65-F5344CB8AC3E}">
        <p14:creationId xmlns:p14="http://schemas.microsoft.com/office/powerpoint/2010/main" val="16768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ando veas el cuerpo espiritual de Jesús será cuando Dios haya hecho de nuevo el cielo y la tierra #Dios #Biblia #Evangelio #LaPalabraDeDios #ElSeñorJesús #LaObraDeDios #LaVozDeDios  #LosÚltimosDías #ElReinoDelCielo #DiosEsAmor #Oración #LashuellasdeDios #EljuiciodeDios #ElcarácterdeDios #LaAutoridadde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4" y="527200"/>
            <a:ext cx="8081817" cy="58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248" name="Rectangle 16"/>
          <p:cNvSpPr>
            <a:spLocks noChangeArrowheads="1"/>
          </p:cNvSpPr>
          <p:nvPr/>
        </p:nvSpPr>
        <p:spPr bwMode="auto">
          <a:xfrm>
            <a:off x="526474" y="3745356"/>
            <a:ext cx="8081817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sng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Motivación</a:t>
            </a:r>
            <a:r>
              <a:rPr kumimoji="0" lang="es-ES_tradnl" sz="28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: El Evangelio contiene duras palabras contra un pueblo y sus dirigentes que no reconocieron a los profetas enviados por Dios ni a su Hijo, y les maltrataron hasta la muerte. La Iglesia es heredera del Reino y recibe el encargo de entregar los frutos anhelados.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17024" y="573380"/>
            <a:ext cx="2235691" cy="704850"/>
          </a:xfrm>
          <a:prstGeom prst="roundRect">
            <a:avLst>
              <a:gd name="adj" fmla="val 16667"/>
            </a:avLst>
          </a:prstGeom>
          <a:solidFill>
            <a:srgbClr val="B2FF61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524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524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ME dice el texto?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52400">
                  <a:srgbClr val="FFFFFF">
                    <a:alpha val="40000"/>
                  </a:srgbClr>
                </a:glow>
                <a:outerShdw blurRad="50800" dist="38100" algn="l" rotWithShape="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9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Autumn elements and gold leaves background vector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" y="504680"/>
            <a:ext cx="8074025" cy="58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1468582" y="2188459"/>
            <a:ext cx="396794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¿Cómo ilumina </a:t>
            </a:r>
            <a:endParaRPr kumimoji="0" lang="es-ES_tradnl" sz="3600" b="1" i="0" u="none" strike="noStrike" kern="1200" cap="none" spc="0" normalizeH="0" baseline="0" noProof="0" dirty="0" smtClean="0">
              <a:ln w="1905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este </a:t>
            </a:r>
            <a:r>
              <a:rPr kumimoji="0" lang="es-ES_tradnl" sz="3600" b="1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pasaje nuestra comprensión de la Iglesia </a:t>
            </a:r>
            <a:r>
              <a:rPr kumimoji="0" lang="es-ES_tradnl" sz="3600" b="1" i="0" u="none" strike="noStrike" kern="1200" cap="none" spc="0" normalizeH="0" baseline="0" noProof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y nuestra </a:t>
            </a:r>
            <a:r>
              <a:rPr kumimoji="0" lang="es-ES_tradnl" sz="3600" b="1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misión? </a:t>
            </a:r>
            <a:endParaRPr kumimoji="0" lang="es-ES" sz="3600" b="1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57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562" y="513099"/>
            <a:ext cx="7998692" cy="5848835"/>
          </a:xfrm>
          <a:prstGeom prst="rect">
            <a:avLst/>
          </a:prstGeom>
        </p:spPr>
      </p:pic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2133599" y="531571"/>
            <a:ext cx="4378036" cy="51706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Arrendará la viña a otros labradores que le entreguen los frutos a su tiempo</a:t>
            </a:r>
            <a:r>
              <a:rPr kumimoji="0" lang="es-PE" sz="30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. ¿Cuáles son esos frutos que corresponden al Reino de Dios</a:t>
            </a:r>
            <a:r>
              <a:rPr kumimoji="0" lang="es-PE" sz="3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?   </a:t>
            </a:r>
            <a:r>
              <a:rPr kumimoji="0" lang="es-ES_tradnl" sz="3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¿</a:t>
            </a:r>
            <a:r>
              <a:rPr kumimoji="0" lang="es-ES_tradnl" sz="30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De qué manera nuestra iglesia y nuestras comunidades están respondiendo al </a:t>
            </a:r>
            <a:endParaRPr kumimoji="0" lang="es-ES_tradnl" sz="3000" b="1" i="0" u="none" strike="noStrike" kern="1200" cap="none" spc="0" normalizeH="0" baseline="0" noProof="0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        encargo </a:t>
            </a:r>
            <a:r>
              <a:rPr kumimoji="0" lang="es-ES_tradnl" sz="30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de Dios? </a:t>
            </a:r>
            <a:r>
              <a:rPr kumimoji="0" lang="es-ES_tradnl" sz="3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.</a:t>
            </a:r>
            <a:endParaRPr kumimoji="0" lang="es-PE" sz="3000" b="1" i="0" u="none" strike="noStrike" kern="1200" cap="none" spc="0" normalizeH="0" baseline="0" noProof="0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96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6" y="515699"/>
            <a:ext cx="8084881" cy="58112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523656" y="647334"/>
            <a:ext cx="8010990" cy="51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La piedra que desecharon los arquitectos…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123366" y="4739044"/>
            <a:ext cx="2293434" cy="83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¿Y TÚ?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508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620637" y="2790567"/>
            <a:ext cx="3157035" cy="236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¿Hoy la gente reconoce a Jesús como la piedra angular de sus vidas?  </a:t>
            </a:r>
          </a:p>
        </p:txBody>
      </p:sp>
    </p:spTree>
    <p:extLst>
      <p:ext uri="{BB962C8B-B14F-4D97-AF65-F5344CB8AC3E}">
        <p14:creationId xmlns:p14="http://schemas.microsoft.com/office/powerpoint/2010/main" val="28899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 RINCON ESPIRITUAL: Yo soy la verdadera vid y mi Padre es el viñ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092" y="538563"/>
            <a:ext cx="8026399" cy="57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531092" y="4265149"/>
            <a:ext cx="8113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101600" dir="19200000" algn="b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101600" dir="19200000" algn="b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Hoy el Evangelio nos cuestiona como pueblo creyente, como nueva viña a la que Dios sigue cuidando con infinita ternura.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101600" dir="19200000" algn="b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Demos gracias a Dios por su fidelidad y su paciencia con nosotros y le pedimos perdón porque en ocasiones no damos los frutos del Reino que Él espera.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101600" dir="19200000" algn="bl" rotWithShape="0">
                  <a:prstClr val="black"/>
                </a:outerShdw>
              </a:effectLst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830419" y="538563"/>
            <a:ext cx="2873363" cy="902310"/>
          </a:xfrm>
          <a:prstGeom prst="roundRect">
            <a:avLst>
              <a:gd name="adj" fmla="val 16667"/>
            </a:avLst>
          </a:prstGeom>
          <a:solidFill>
            <a:srgbClr val="9AF84A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rgbClr val="FFFFFF">
                      <a:alpha val="4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ORATIO                                                </a:t>
            </a: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¿Qué </a:t>
            </a: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397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le digo al Señor motivado por su Palabra?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39700">
                  <a:srgbClr val="FF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8866" y="3166508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sng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Motivación</a:t>
            </a:r>
            <a:r>
              <a:rPr kumimoji="0" lang="es-ES_tradnl" sz="28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861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og Católico Gotitas Espirituales ®: EL EVANGELIO DE HOY: MIÉRCOLES 6 DE  MAYO DEL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7" y="491353"/>
            <a:ext cx="8051709" cy="58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55574" y="5340444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20202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Luego de un tiempo de oración personal, compartimos nuestra oración. Se puede, también, recitar el Salmo 79.</a:t>
            </a:r>
          </a:p>
        </p:txBody>
      </p:sp>
    </p:spTree>
    <p:extLst>
      <p:ext uri="{BB962C8B-B14F-4D97-AF65-F5344CB8AC3E}">
        <p14:creationId xmlns:p14="http://schemas.microsoft.com/office/powerpoint/2010/main" val="35618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7" y="496177"/>
            <a:ext cx="8034528" cy="5821496"/>
          </a:xfrm>
          <a:prstGeom prst="rect">
            <a:avLst/>
          </a:prstGeom>
        </p:spPr>
      </p:pic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3166118" y="369453"/>
            <a:ext cx="3276600" cy="5847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Salmo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79 </a:t>
            </a:r>
            <a:endParaRPr kumimoji="0" lang="ca-ES" sz="4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652654" y="1106510"/>
            <a:ext cx="5341746" cy="2769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9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29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Sacaste una vid de Egipto, y expulsaste a los paganos y la </a:t>
            </a:r>
            <a:r>
              <a:rPr kumimoji="0" lang="es-ES" sz="2900" b="1" i="1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trasplantaste</a:t>
            </a:r>
            <a:r>
              <a:rPr kumimoji="0" lang="es-ES" sz="29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. Extendió sus sarmientos hasta el mar, y sus brotes hasta el río Gran Río. </a:t>
            </a:r>
            <a:endParaRPr kumimoji="0" lang="ca-ES" sz="2900" b="1" i="1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1115259" y="4792112"/>
            <a:ext cx="4713668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1008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La </a:t>
            </a:r>
            <a:r>
              <a:rPr kumimoji="0" lang="ca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1008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viña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1008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del Señor es el </a:t>
            </a:r>
            <a:r>
              <a:rPr kumimoji="0" lang="ca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1008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pueblo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1008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 Israel.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1008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57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6" grpId="0"/>
      <p:bldP spid="346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7" y="515971"/>
            <a:ext cx="8026397" cy="5857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7 CuadroTexto"/>
          <p:cNvSpPr txBox="1"/>
          <p:nvPr/>
        </p:nvSpPr>
        <p:spPr>
          <a:xfrm>
            <a:off x="591129" y="5894519"/>
            <a:ext cx="8091055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990C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Cantos sugeridos:  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El Viñador; Como brotes de olivo</a:t>
            </a:r>
            <a:endParaRPr kumimoji="0" lang="es-ES_tradnl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83492" y="571387"/>
            <a:ext cx="7869382" cy="12660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Ambientación</a:t>
            </a:r>
            <a:r>
              <a:rPr kumimoji="0" lang="es-ES_tradnl" sz="20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  <a:r>
              <a:rPr kumimoji="0" lang="es-ES_tradnl" sz="24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/>
                <a:ea typeface="Times New Roman"/>
                <a:cs typeface="Tahoma"/>
              </a:rPr>
              <a:t>Un macetero vistoso que represente nuestra vida. A cada participante se le entrega una tarjeta donde escribirá un “fruto del Reino” que está dispuesto a ofrecer al Señor.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PE" sz="2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  <a:reflection blurRad="6350" endPos="0" dir="5400000" sy="-100000" algn="bl" rotWithShape="0"/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45434" y="2636912"/>
            <a:ext cx="268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00B000">
                        <a:satMod val="155000"/>
                      </a:srgbClr>
                    </a:gs>
                    <a:gs pos="100000">
                      <a:srgbClr val="00B0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903740" y="532592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10768" y="463342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549212" y="361529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397248" y="5415607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00B000">
                      <a:satMod val="155000"/>
                    </a:srgbClr>
                  </a:gs>
                  <a:gs pos="100000">
                    <a:srgbClr val="00B0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699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7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scubren a 167 personas que estaban esclavizadas en viñedos frances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" y="515153"/>
            <a:ext cx="8064788" cy="581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2433590" y="4515027"/>
            <a:ext cx="4443728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La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viña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del Señor es 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pueblo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 Israel.</a:t>
            </a: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578657" y="515154"/>
            <a:ext cx="5923384" cy="232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400">
                      <a:alpha val="60000"/>
                    </a:srgbClr>
                  </a:glow>
                  <a:outerShdw blurRad="50800" dist="50800" dir="18900000" algn="b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2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400">
                      <a:alpha val="60000"/>
                    </a:srgbClr>
                  </a:glow>
                  <a:outerShdw blurRad="50800" dist="50800" dir="18900000" algn="b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¿Por qué has derribado su cerca, para que la saqueen los transeúntes, la pisoteen los jabalíes y se la coman las alimañas?</a:t>
            </a:r>
            <a:endParaRPr kumimoji="0" lang="ca-ES" sz="29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400">
                    <a:alpha val="60000"/>
                  </a:srgbClr>
                </a:glow>
                <a:outerShdw blurRad="50800" dist="50800" dir="18900000" algn="bl" rotWithShape="0">
                  <a:srgbClr val="C00000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7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/>
      <p:bldP spid="3471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omingo XXVII Tiempo Ordinario - 5 de octubre de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7" y="519544"/>
            <a:ext cx="8074981" cy="57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633467" y="736333"/>
            <a:ext cx="4649734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1E17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1E17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Dios de los ejércitos, vuélvete: mira desde el cielo, fíjate, ven a visitar tu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1E17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viña,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1E17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la cepa que tu diestra plantó, y que tú hiciste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1E17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vigorosa.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1E17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1393329" y="5124156"/>
            <a:ext cx="5300086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La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viña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del Señor es 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pueblo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 Israel.</a:t>
            </a:r>
          </a:p>
        </p:txBody>
      </p:sp>
    </p:spTree>
    <p:extLst>
      <p:ext uri="{BB962C8B-B14F-4D97-AF65-F5344CB8AC3E}">
        <p14:creationId xmlns:p14="http://schemas.microsoft.com/office/powerpoint/2010/main" val="33434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/>
      <p:bldP spid="3481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omingo 26 del Tiempo ordinario - Joaquim Meseguer - El grano de mostaz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5" y="526474"/>
            <a:ext cx="8044541" cy="58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726583" y="695613"/>
            <a:ext cx="5694784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76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76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No nos alejaremos de ti: danos vida, para que invoquemos tu nombre. Señor, Dios de los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76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ejércitos, restáuranos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76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, que brille tu rostro y nos salve.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76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93329" y="5124156"/>
            <a:ext cx="5300086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La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viña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del Señor es 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pueblo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8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de Israel.</a:t>
            </a:r>
          </a:p>
        </p:txBody>
      </p:sp>
    </p:spTree>
    <p:extLst>
      <p:ext uri="{BB962C8B-B14F-4D97-AF65-F5344CB8AC3E}">
        <p14:creationId xmlns:p14="http://schemas.microsoft.com/office/powerpoint/2010/main" val="30662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479849"/>
            <a:ext cx="8074027" cy="5876232"/>
          </a:xfrm>
          <a:prstGeom prst="rect">
            <a:avLst/>
          </a:prstGeom>
        </p:spPr>
      </p:pic>
      <p:sp>
        <p:nvSpPr>
          <p:cNvPr id="372759" name="Rectangle 23"/>
          <p:cNvSpPr>
            <a:spLocks noChangeArrowheads="1"/>
          </p:cNvSpPr>
          <p:nvPr/>
        </p:nvSpPr>
        <p:spPr bwMode="auto">
          <a:xfrm>
            <a:off x="1736309" y="1082999"/>
            <a:ext cx="619772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Motivación:</a:t>
            </a:r>
            <a:r>
              <a:rPr kumimoji="0" lang="es-ES_tradnl" sz="1800" b="0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San Vicente exhortaba a los misioneros </a:t>
            </a:r>
            <a:r>
              <a:rPr kumimoji="0" lang="es-ES_tradnl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       a </a:t>
            </a:r>
            <a:r>
              <a:rPr kumimoji="0" lang="es-ES_tradnl" sz="1800" b="0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dejar que Dios sea el dueño de sus vidas, de su “viña personal”, de manera que sus virtudes actúen en sus corazones sin resistencia alguna:</a:t>
            </a:r>
            <a:endParaRPr kumimoji="0" lang="es-PE" sz="1800" b="0" i="1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“Reina de una manera especial sobre los justos, que lo honran y le sirven; sobre las almas buenas, que se entregan a Dios y no respiran más que a Dios; sobre los elegidos, que deberán glorificarle eternamente. Sobre esas personas es sobre las que reina de una manera especial, por medio de las virtudes que practican y que han recibido de él. El es el Dios de las virtudes, y no hay ninguna que no venga de él. Todas ellas proceden de esta fuente infinita, que las envía a las almas escogidas que, siempre dispuestas a recibirlas, son siempre fieles en practicarlas. Y de este modo ellas procuran el reino de Dios, y es así como Dios reina siempre en ellas.</a:t>
            </a: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(XI, 430)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glow rad="101600">
                  <a:srgbClr val="1E0F00">
                    <a:alpha val="60000"/>
                  </a:srgbClr>
                </a:glow>
                <a:outerShdw blurRad="38100" dist="38100" dir="2700000" sx="101000" sy="101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Times New Roman" pitchFamily="18" charset="0"/>
              <a:cs typeface="Times New Roman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25028" y="522933"/>
            <a:ext cx="3261881" cy="603904"/>
          </a:xfrm>
          <a:prstGeom prst="roundRect">
            <a:avLst>
              <a:gd name="adj" fmla="val 16667"/>
            </a:avLst>
          </a:prstGeom>
          <a:solidFill>
            <a:srgbClr val="B2FF61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¿Qué me lleva a hacer el texto?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72747" name="Rectangle 11"/>
          <p:cNvSpPr>
            <a:spLocks noChangeArrowheads="1"/>
          </p:cNvSpPr>
          <p:nvPr/>
        </p:nvSpPr>
        <p:spPr bwMode="auto">
          <a:xfrm>
            <a:off x="0" y="335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620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72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72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" y="507355"/>
            <a:ext cx="8109528" cy="5843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80936" name="WordArt 8"/>
          <p:cNvSpPr>
            <a:spLocks noChangeArrowheads="1" noChangeShapeType="1" noTextEdit="1"/>
          </p:cNvSpPr>
          <p:nvPr/>
        </p:nvSpPr>
        <p:spPr bwMode="auto">
          <a:xfrm>
            <a:off x="3768315" y="842744"/>
            <a:ext cx="2807791" cy="729456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oudy Stout" panose="0202090407030B020401" pitchFamily="18" charset="0"/>
                <a:ea typeface="+mn-ea"/>
                <a:cs typeface="Times New Roman"/>
              </a:rPr>
              <a:t>Compromiso: </a:t>
            </a:r>
          </a:p>
        </p:txBody>
      </p:sp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3481988" y="1763953"/>
            <a:ext cx="4686140" cy="34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sz="2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Examinar mi vida y responder con sinceridad</a:t>
            </a:r>
            <a:r>
              <a:rPr kumimoji="0" lang="es-ES_tradnl" sz="2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: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¿</a:t>
            </a:r>
            <a:r>
              <a:rPr kumimoji="0" lang="es-ES_tradnl" sz="2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Soy un obrero fiel </a:t>
            </a:r>
            <a:r>
              <a:rPr kumimoji="0" lang="es-ES_tradnl" sz="2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de la </a:t>
            </a:r>
            <a:r>
              <a:rPr kumimoji="0" lang="es-ES_tradnl" sz="2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viña de Dios</a:t>
            </a:r>
            <a:r>
              <a:rPr kumimoji="0" lang="es-ES_tradnl" sz="2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¿Qué frutos estoy dando? </a:t>
            </a:r>
          </a:p>
        </p:txBody>
      </p:sp>
    </p:spTree>
    <p:extLst>
      <p:ext uri="{BB962C8B-B14F-4D97-AF65-F5344CB8AC3E}">
        <p14:creationId xmlns:p14="http://schemas.microsoft.com/office/powerpoint/2010/main" val="305577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8" y="516944"/>
            <a:ext cx="8125045" cy="5837674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01718" y="551299"/>
            <a:ext cx="2270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Kristen ITC" pitchFamily="66" charset="0"/>
                <a:ea typeface="Times New Roman" pitchFamily="18" charset="0"/>
                <a:cs typeface="Arial" pitchFamily="34" charset="0"/>
              </a:rPr>
              <a:t>Oración final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66107" y="1010400"/>
            <a:ext cx="61606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Señor Jesús, Tú la piedra fundamental,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el que eres y das el sentido pleno y total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a toda nuestra vida, el que nos vas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                    mostrando los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caminos de vida y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                                  salvación por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donde debemos transitar,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para tener vida plena en ti,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para ser lo que debemos ser,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ayúdanos Señor, a no </a:t>
            </a:r>
            <a:endParaRPr kumimoji="0" lang="es-PE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acostumbrarnos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a tu Palabra,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a no caer en la rutina, </a:t>
            </a:r>
            <a:endParaRPr kumimoji="0" lang="es-PE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a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no perder la admiración y el deslumbramiento de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tu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seguimiento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.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857224" y="1928802"/>
            <a:ext cx="5286380" cy="1428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251520" y="3284984"/>
            <a:ext cx="5570242" cy="1575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49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" y="459416"/>
            <a:ext cx="8186190" cy="59968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9886" y="2606257"/>
            <a:ext cx="3759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No permitas Señor,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          que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nuestros criterios,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nuestras opciones y nuestros intereses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nos alejen de ti, 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sino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que en todo 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momento,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66932" y="3975809"/>
            <a:ext cx="3759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tu Palabra sea para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nosotros el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proyecto y 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el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modelo de vida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que debemos asumir. 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Que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así sea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Swis721 Lt BT" panose="020B0403020202020204" pitchFamily="34" charset="0"/>
                <a:ea typeface="+mn-ea"/>
                <a:cs typeface="Times New Roman"/>
              </a:rPr>
              <a:t>.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Swis721 Lt BT" panose="020B0403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60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28487" y="6288370"/>
            <a:ext cx="5576552" cy="423193"/>
          </a:xfrm>
          <a:prstGeom prst="rect">
            <a:avLst/>
          </a:prstGeom>
          <a:solidFill>
            <a:srgbClr val="0C9C0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   Padre César Chávez  Alva (Chuno)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Caycho Vela  - Hija de la Caridad de San Vicente de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           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www.cm.peru.com.pe</a:t>
            </a:r>
            <a:endParaRPr kumimoji="0" lang="es-PE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4" y="539269"/>
            <a:ext cx="8011672" cy="58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4" y="499878"/>
            <a:ext cx="8070418" cy="5845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1154547" y="925138"/>
            <a:ext cx="6095998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Quien de verdad quiere llevar una vida cristiana, debe de saber que su existencia y su razón de ser, están ligadas a dar buenos frutos, frutos que no son para Dios sino para conseguir una vida más feliz para cada uno de nosotros y para quienes nos rodean. </a:t>
            </a: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 frutos es dar vida, comunicar vida, rescatar la vida, dignificar la vida… por eso, junto al salmista le pedimos ayuda a Dios</a:t>
            </a:r>
            <a:r>
              <a:rPr kumimoji="0" lang="es-P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“</a:t>
            </a: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 a visitar tu viña, la cepa que tu diestra plantó y que tú hiciste vigorosa…</a:t>
            </a: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s-ES" sz="2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3351" name="WordArt 7"/>
          <p:cNvSpPr>
            <a:spLocks noChangeArrowheads="1" noChangeShapeType="1" noTextEdit="1"/>
          </p:cNvSpPr>
          <p:nvPr/>
        </p:nvSpPr>
        <p:spPr bwMode="auto">
          <a:xfrm>
            <a:off x="2982823" y="434865"/>
            <a:ext cx="2894215" cy="34324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Arial Black"/>
                <a:ea typeface="+mn-ea"/>
                <a:cs typeface="Times New Roman"/>
              </a:rPr>
              <a:t>AMBIENTACIÓN: </a:t>
            </a:r>
          </a:p>
        </p:txBody>
      </p:sp>
    </p:spTree>
    <p:extLst>
      <p:ext uri="{BB962C8B-B14F-4D97-AF65-F5344CB8AC3E}">
        <p14:creationId xmlns:p14="http://schemas.microsoft.com/office/powerpoint/2010/main" val="120384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3" y="466344"/>
            <a:ext cx="8174736" cy="5925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557887" y="726717"/>
            <a:ext cx="3587676" cy="18482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Times New Roman"/>
              </a:rPr>
              <a:t>1. Oración inicial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01814" y="1280938"/>
            <a:ext cx="4758158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Al examinar hoy nuestros frutos,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no has encontrado el amor,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¡oh dueño de la viña y de la vida!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Nuestras manos no han dado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ni nuestros corazones perdonado: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¡oh fuente de misericordia y </a:t>
            </a: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               perdón 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y sin embargo,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quieres que aún seamos </a:t>
            </a: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                  heredad 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tuya: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viña amada y cuidada </a:t>
            </a: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                               cada 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1008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día por Ti.</a:t>
            </a:r>
          </a:p>
        </p:txBody>
      </p:sp>
    </p:spTree>
    <p:extLst>
      <p:ext uri="{BB962C8B-B14F-4D97-AF65-F5344CB8AC3E}">
        <p14:creationId xmlns:p14="http://schemas.microsoft.com/office/powerpoint/2010/main" val="36221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5" y="436972"/>
            <a:ext cx="8314945" cy="601001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50251" y="2002648"/>
            <a:ext cx="4165821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Cura nuestras heridas,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sana nuestros </a:t>
            </a:r>
            <a:endParaRPr kumimoji="0" lang="es-PE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corazones 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rebeldes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y brillará de nuevo tu gracia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sobre la viña de tu heredad.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508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Te lo pedimos por aquel,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508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de quien somos sarmientos siempre unidos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50800" dir="18900000" algn="b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pitchFamily="34" charset="0"/>
              </a:rPr>
              <a:t>y que vive y reina contigo por los siglos. Amén</a:t>
            </a: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63500" dir="18900000" sx="101000" sy="101000" algn="bl" rotWithShape="0">
                  <a:prstClr val="black"/>
                </a:outerShdw>
              </a:effectLst>
              <a:uLnTx/>
              <a:uFillTx/>
              <a:latin typeface="Times New Roman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3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 RINCON ESPIRITUAL: Yo soy la verdadera vid y mi Padre es el viñ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7" y="529938"/>
            <a:ext cx="8018596" cy="57784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2493818" y="3117777"/>
            <a:ext cx="6132946" cy="304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Motivación</a:t>
            </a: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Nuevamente la imagen de la viña, pero en esta ocasión representa el Reino entregado al pueblo de Israel.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Éste no da los frutos esperados y maltrata y asesina a los enviados de Dios, terminando con su propio hijo. Los oyentes de Jesús siguen siendo los dirigentes judíos. Escuchemos:</a:t>
            </a:r>
            <a:endParaRPr kumimoji="0" lang="es-ES_tradnl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34277" y="566882"/>
            <a:ext cx="3465068" cy="664382"/>
          </a:xfrm>
          <a:prstGeom prst="roundRect">
            <a:avLst>
              <a:gd name="adj" fmla="val 16667"/>
            </a:avLst>
          </a:prstGeom>
          <a:solidFill>
            <a:srgbClr val="B2FF61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dice el texto? Mateo 21, 33-43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9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5"/>
          <a:stretch/>
        </p:blipFill>
        <p:spPr>
          <a:xfrm>
            <a:off x="498763" y="516686"/>
            <a:ext cx="8139743" cy="58009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3457" y="516686"/>
            <a:ext cx="343359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Mateo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21,33-43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78188" y="3749963"/>
            <a:ext cx="3460318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En aquel tiempo, dijo Jesús a los sumos sacerdotes y a los ancianos del pueblo:</a:t>
            </a:r>
          </a:p>
        </p:txBody>
      </p:sp>
    </p:spTree>
    <p:extLst>
      <p:ext uri="{BB962C8B-B14F-4D97-AF65-F5344CB8AC3E}">
        <p14:creationId xmlns:p14="http://schemas.microsoft.com/office/powerpoint/2010/main" val="32182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9" y="492759"/>
            <a:ext cx="8110971" cy="58433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801" name="Rectangle 81"/>
          <p:cNvSpPr>
            <a:spLocks noChangeArrowheads="1"/>
          </p:cNvSpPr>
          <p:nvPr/>
        </p:nvSpPr>
        <p:spPr bwMode="auto">
          <a:xfrm>
            <a:off x="497319" y="561063"/>
            <a:ext cx="8110971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Escuchen otra parábola: Había un propietario que plantó una viña, la rodeó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una cerca, cavó en ella 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81"/>
          <p:cNvSpPr>
            <a:spLocks noChangeArrowheads="1"/>
          </p:cNvSpPr>
          <p:nvPr/>
        </p:nvSpPr>
        <p:spPr bwMode="auto">
          <a:xfrm>
            <a:off x="497319" y="4349909"/>
            <a:ext cx="5303117" cy="16927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lagar para hacer vino, construyó la casa del guardián,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arrendó a unos viñadores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y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fue de viaje. </a:t>
            </a:r>
          </a:p>
        </p:txBody>
      </p:sp>
    </p:spTree>
    <p:extLst>
      <p:ext uri="{BB962C8B-B14F-4D97-AF65-F5344CB8AC3E}">
        <p14:creationId xmlns:p14="http://schemas.microsoft.com/office/powerpoint/2010/main" val="3252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1" grpId="0"/>
      <p:bldP spid="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1541</Words>
  <Application>Microsoft Office PowerPoint</Application>
  <PresentationFormat>Presentación en pantalla (4:3)</PresentationFormat>
  <Paragraphs>120</Paragraphs>
  <Slides>37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57" baseType="lpstr">
      <vt:lpstr>AR DARLING</vt:lpstr>
      <vt:lpstr>Arial</vt:lpstr>
      <vt:lpstr>Arial Black</vt:lpstr>
      <vt:lpstr>Arial Narrow</vt:lpstr>
      <vt:lpstr>Arial Rounded MT Bold</vt:lpstr>
      <vt:lpstr>Arial Unicode MS</vt:lpstr>
      <vt:lpstr>Calibri</vt:lpstr>
      <vt:lpstr>Comic Sans MS</vt:lpstr>
      <vt:lpstr>Futura Bk BT</vt:lpstr>
      <vt:lpstr>Goudy Stout</vt:lpstr>
      <vt:lpstr>Kristen ITC</vt:lpstr>
      <vt:lpstr>Poor Richard</vt:lpstr>
      <vt:lpstr>Snap ITC</vt:lpstr>
      <vt:lpstr>Swis721 Cn BT</vt:lpstr>
      <vt:lpstr>Swis721 Lt BT</vt:lpstr>
      <vt:lpstr>Tahoma</vt:lpstr>
      <vt:lpstr>Tekton Pro</vt:lpstr>
      <vt:lpstr>Times New Roman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2020-09-28T17:56:04Z</dcterms:created>
  <dcterms:modified xsi:type="dcterms:W3CDTF">2020-09-28T18:01:04Z</dcterms:modified>
</cp:coreProperties>
</file>