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239F-F898-475E-AAE5-8E6423A97640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3D17-599B-4055-9A85-6EB198B0A8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4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6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BE192-4236-419E-8351-ECDD4B659953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6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E30DD-A465-4BF7-A046-B94ED693064B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8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40FF8-13EB-4BD5-90D5-823F30475ACA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76DF4-3714-4421-B942-1CF0219B1B64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0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E806D-80A6-48C9-9E5E-A38912959578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4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0ED6-B3C0-48D1-BA0D-C19BF6BC24A5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1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9A0C-A816-46D9-A61A-71F0589EFA2A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6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40510-E6A4-482D-BDFF-EE1688207621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70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EBC71-893E-47BE-A41D-1C96236DDEBD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72B9A-993F-4493-8C3C-39FAA13606F0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5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E0BA3-E3AA-4CAB-887E-6E19E10EECB0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972C3D-BA06-4D03-963F-88E0A1B6FDA5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3684D-290C-4377-A308-3E737093A3CB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17D4A-8879-42E4-9924-63DBFF310197}" type="slidenum">
              <a:rPr kumimoji="0" lang="en-US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s-P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9. Amar es entrega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536168"/>
            <a:ext cx="8081554" cy="58472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8" y="5755913"/>
            <a:ext cx="125588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07" y="503561"/>
            <a:ext cx="8134678" cy="5843453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9025" y="522513"/>
            <a:ext cx="793024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no te hace caso,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llama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 otro o a otros dos,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para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10" y="1698170"/>
            <a:ext cx="568343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todo el asunto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quede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242" y="5842746"/>
            <a:ext cx="793024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confirmado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por boca de dos o tres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testigos.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550528"/>
            <a:ext cx="8081554" cy="5797296"/>
          </a:xfrm>
          <a:prstGeom prst="rect">
            <a:avLst/>
          </a:prstGeom>
        </p:spPr>
      </p:pic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634547" y="4312632"/>
            <a:ext cx="790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Si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no les hace caso, díselo a la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comunidad, y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si no hace caso ni siquiera a la comunidad, considéralo como un pagano o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como un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publicano. </a:t>
            </a:r>
          </a:p>
        </p:txBody>
      </p:sp>
    </p:spTree>
    <p:extLst>
      <p:ext uri="{BB962C8B-B14F-4D97-AF65-F5344CB8AC3E}">
        <p14:creationId xmlns:p14="http://schemas.microsoft.com/office/powerpoint/2010/main" val="14317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" y="491745"/>
            <a:ext cx="8271308" cy="5891638"/>
          </a:xfrm>
          <a:prstGeom prst="rect">
            <a:avLst/>
          </a:prstGeom>
        </p:spPr>
      </p:pic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474171" y="491745"/>
            <a:ext cx="8056084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01600" dist="76200" dir="2400000" algn="l" rotWithShape="0">
                    <a:srgbClr val="001146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Les </a:t>
            </a:r>
            <a:r>
              <a:rPr kumimoji="0" lang="es-E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01600" dist="76200" dir="2400000" algn="l" rotWithShape="0">
                    <a:srgbClr val="001146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aseguro que todo lo que aten en la tierra quedará atado en el cielo, y todo lo que desaten en la tierra quedará desatado en el cielo. </a:t>
            </a:r>
          </a:p>
        </p:txBody>
      </p:sp>
    </p:spTree>
    <p:extLst>
      <p:ext uri="{BB962C8B-B14F-4D97-AF65-F5344CB8AC3E}">
        <p14:creationId xmlns:p14="http://schemas.microsoft.com/office/powerpoint/2010/main" val="2193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" y="504227"/>
            <a:ext cx="8077200" cy="5826906"/>
          </a:xfrm>
          <a:prstGeom prst="rect">
            <a:avLst/>
          </a:prstGeom>
        </p:spPr>
      </p:pic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446314" y="4789715"/>
            <a:ext cx="8077200" cy="13849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Les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aseguro, además, que si dos de ustedes se ponen de acuerdo en la tierra para pedir algo, se lo dará mi Padre del cielo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499363"/>
            <a:ext cx="8234097" cy="584012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975710" y="5100973"/>
            <a:ext cx="4192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Palabra del Señor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127758" y="3907556"/>
            <a:ext cx="6836229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Porque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donde están dos o tres reunidos en mi nombre, allí estoy yo en medio de ellos”.</a:t>
            </a:r>
          </a:p>
        </p:txBody>
      </p:sp>
    </p:spTree>
    <p:extLst>
      <p:ext uri="{BB962C8B-B14F-4D97-AF65-F5344CB8AC3E}">
        <p14:creationId xmlns:p14="http://schemas.microsoft.com/office/powerpoint/2010/main" val="23135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27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8" y="523763"/>
            <a:ext cx="8117487" cy="580736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27666" y="436437"/>
            <a:ext cx="4992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Aharoni" pitchFamily="2" charset="-79"/>
              </a:rPr>
              <a:t>Preguntas para la lectura: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6008914" y="3953855"/>
            <a:ext cx="24832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¿Quiénes son los protagonistas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 cada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momento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s-PE" sz="2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03999" y="1337755"/>
            <a:ext cx="23088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Mt 18,15-17: </a:t>
            </a: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nos muestra el camino de la corrección fraterna.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¿Cuáles </a:t>
            </a:r>
            <a:endParaRPr kumimoji="0" lang="es-PE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son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los pasos que hay que dar? </a:t>
            </a:r>
            <a:endParaRPr kumimoji="0" lang="es-PE" sz="2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1000" y="2103436"/>
            <a:ext cx="261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19890" y="1864795"/>
            <a:ext cx="519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1A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8" y="529916"/>
            <a:ext cx="8133806" cy="583605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4137" y="446945"/>
            <a:ext cx="8133806" cy="94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* ¿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Cuáles son los resultados posibles de este proceso 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corrección fraterna</a:t>
            </a:r>
            <a:r>
              <a:rPr kumimoji="0" lang="es-ES_tradnl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65100" dist="76200" dir="7200000" algn="l" rotWithShape="0">
                    <a:srgbClr val="141118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s-ES" sz="3200" b="1" i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165100" dist="76200" dir="7200000" algn="l" rotWithShape="0">
                  <a:srgbClr val="141118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39928"/>
            <a:ext cx="8107679" cy="5826037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1466" y="583475"/>
            <a:ext cx="2881963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Mt 18,18-20: 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recogen tres enseñanzas de Jesús. </a:t>
            </a:r>
            <a:endParaRPr kumimoji="0" lang="es-ES" sz="2800" b="1" i="0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77989" y="709749"/>
            <a:ext cx="3031156" cy="181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¿Cuál es el mensaje de cada una de ellas?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¿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Qué se dice de Dios en ellas?</a:t>
            </a: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444600"/>
            <a:ext cx="8330400" cy="59688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12509" y="541849"/>
            <a:ext cx="7740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¿Qué importancia tiene la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enseñanza que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 deja el Señor cuando nos dice: </a:t>
            </a:r>
          </a:p>
        </p:txBody>
      </p:sp>
      <p:sp>
        <p:nvSpPr>
          <p:cNvPr id="11" name="1 Rectángulo"/>
          <p:cNvSpPr/>
          <p:nvPr/>
        </p:nvSpPr>
        <p:spPr>
          <a:xfrm>
            <a:off x="1731656" y="2342053"/>
            <a:ext cx="250941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“…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donde hay dos o tres reunidos en mi Nombre,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 estoy ahí en medio de ellos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…”             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(Mt 18,15-17)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s-ES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Son of jesus Christ posted on Instagram: “Bless me lord 🙏 . . #jesuscopy #jesussalva #jesuschrist #jesus #jesusmemes #jesustattoo…” • See 597 photos and videos on their profile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44" y="508771"/>
            <a:ext cx="8083116" cy="58397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1935" y="4318212"/>
            <a:ext cx="8123425" cy="18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Cristo está en medio de nosotros</a:t>
            </a: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El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compromiso con los hermanos se hace más exigente por el testimonio de Jesús, que  nos mueve a velar por </a:t>
            </a:r>
            <a:r>
              <a:rPr kumimoji="0" lang="es-ES_tradn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los más débiles…Dejemos </a:t>
            </a:r>
            <a:r>
              <a:rPr kumimoji="0" lang="es-ES_tradnl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que su Palabra resuene en el hoy de nuestra vida.</a:t>
            </a:r>
            <a:endParaRPr kumimoji="0" lang="es-PE" sz="2400" b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5CE7">
                    <a:lumMod val="50000"/>
                    <a:alpha val="40000"/>
                  </a:srgb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1200" cap="none" spc="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D5CE7">
                    <a:lumMod val="50000"/>
                    <a:alpha val="40000"/>
                  </a:srgb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12244" y="508771"/>
            <a:ext cx="2433798" cy="657237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0884" y="3428660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5CE7">
                      <a:lumMod val="50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6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 hombre mayor abrazando a otra persona vestida con ropas y paños en la cab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2" y="557905"/>
            <a:ext cx="8089979" cy="57906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38337" y="506802"/>
            <a:ext cx="3625059" cy="649550"/>
            <a:chOff x="922" y="154"/>
            <a:chExt cx="4821" cy="102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22" y="375"/>
              <a:ext cx="4821" cy="801"/>
            </a:xfrm>
            <a:prstGeom prst="rect">
              <a:avLst/>
            </a:prstGeom>
            <a:solidFill>
              <a:srgbClr val="13CF2B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821" y="207"/>
              <a:ext cx="373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23 TO “A”               </a:t>
              </a:r>
              <a:r>
                <a:rPr kumimoji="0" 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HABRAS GANADO A TU HERMANO</a:t>
              </a:r>
              <a:endPara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54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71320" y="506802"/>
            <a:ext cx="2753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+mn-cs"/>
              </a:rPr>
              <a:t>Mateo  18,15-20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62882" y="3877479"/>
            <a:ext cx="7777163" cy="1752600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Habrás ganado a tu hermano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6179117" y="5837957"/>
            <a:ext cx="249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Setiembre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2020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75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13" y="139337"/>
            <a:ext cx="8760823" cy="658368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0569" y="682572"/>
            <a:ext cx="5072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99CCFF">
                    <a:lumMod val="25000"/>
                  </a:srgbClr>
                </a:solidFill>
                <a:effectLst>
                  <a:glow rad="139700">
                    <a:srgbClr val="FFFFFF">
                      <a:alpha val="40000"/>
                    </a:srgbClr>
                  </a:glow>
                  <a:outerShdw dist="38100" dir="2700000" algn="tl" rotWithShape="0">
                    <a:srgbClr val="FFFFFF">
                      <a:alpha val="95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Ve y repréndelo a solas.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99CCFF">
                  <a:lumMod val="25000"/>
                </a:srgbClr>
              </a:solidFill>
              <a:effectLst>
                <a:glow rad="139700">
                  <a:srgbClr val="FFFFFF">
                    <a:alpha val="40000"/>
                  </a:srgbClr>
                </a:glow>
                <a:outerShdw dist="38100" dir="2700000" algn="tl" rotWithShape="0">
                  <a:srgbClr val="FFFFFF">
                    <a:alpha val="95000"/>
                  </a:srgbClr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0569" y="4120243"/>
            <a:ext cx="73541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66FF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El Evangelio habla de corrección fraterna, pero a veces nuestra corrección es más bien “fratricida”.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66FF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¿Qué podríamos hacer para mejorar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66FF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en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66FF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la corrección mutua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366FF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9CCFF">
                      <a:lumMod val="10000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+mn-cs"/>
              </a:rPr>
              <a:t>?.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366FF">
                    <a:satMod val="175000"/>
                    <a:alpha val="40000"/>
                  </a:srgbClr>
                </a:glow>
                <a:outerShdw blurRad="50800" dist="38100" algn="l" rotWithShape="0">
                  <a:srgbClr val="99CCFF">
                    <a:lumMod val="10000"/>
                  </a:srgbClr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6" y="483324"/>
            <a:ext cx="8236086" cy="5943601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428946" y="4527330"/>
            <a:ext cx="8234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Soy consciente de la parte de responsabilidad que tengo en la vida de los que me rodean?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 sugiere algo el evangelio de hoy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C046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C046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4093" y="416052"/>
            <a:ext cx="758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Habrás ganado a tu hermano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66FF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426876" y="403860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8" y="502919"/>
            <a:ext cx="8084797" cy="5889171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607162" y="5220795"/>
            <a:ext cx="77040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la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presencia de Jesús en medio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 familia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mi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comunidad,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grupo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2382" y="502919"/>
            <a:ext cx="830619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1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Allí estoy en medio de ellos</a:t>
            </a:r>
            <a:r>
              <a:rPr kumimoji="0" lang="es-PE" sz="3100" b="1" i="0" u="none" strike="noStrike" kern="1200" cap="none" spc="0" normalizeH="0" baseline="0" noProof="0" dirty="0" smtClean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…¿</a:t>
            </a:r>
            <a:r>
              <a:rPr kumimoji="0" lang="es-PE" sz="3100" b="1" i="0" u="none" strike="noStrike" kern="1200" cap="none" spc="0" normalizeH="0" baseline="0" noProof="0" dirty="0">
                <a:ln w="6600">
                  <a:solidFill>
                    <a:srgbClr val="33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Descubro </a:t>
            </a:r>
            <a:endParaRPr kumimoji="0" lang="es-ES" sz="3100" b="1" i="0" u="none" strike="noStrike" kern="1200" cap="none" spc="0" normalizeH="0" baseline="0" noProof="0" dirty="0">
              <a:ln w="6600">
                <a:solidFill>
                  <a:srgbClr val="3366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8" y="495518"/>
            <a:ext cx="8230907" cy="591398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5386" y="4963548"/>
            <a:ext cx="79119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u="none" strike="noStrike" kern="1200" cap="none" spc="300" normalizeH="0" baseline="0" noProof="0" dirty="0">
                <a:ln w="19050">
                  <a:solidFill>
                    <a:srgbClr val="1C1C1C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1008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¿Cómo debería ser nuestra oración comunitaria a la luz del texto meditado?</a:t>
            </a:r>
            <a:endParaRPr kumimoji="0" lang="es-ES" sz="2800" b="0" u="none" strike="noStrike" kern="1200" cap="none" spc="300" normalizeH="0" baseline="0" noProof="0" dirty="0">
              <a:ln w="19050">
                <a:solidFill>
                  <a:srgbClr val="1C1C1C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1008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esús En Tí Confío: ORACIÓN POR LA FAMIL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" y="559438"/>
            <a:ext cx="8102543" cy="58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4020" y="1450746"/>
            <a:ext cx="3717089" cy="350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</a:t>
            </a:r>
            <a:r>
              <a:rPr kumimoji="0" lang="es-PE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Motivación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La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ofensa y el perdón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,   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la comunidad que cuida de los suyos, la presencia de Jesús en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medio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de los que se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reúnen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su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nombre,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991268" y="4953000"/>
            <a:ext cx="73676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8100" dir="10800000" algn="r" rotWithShape="0">
                  <a:srgbClr val="460000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4108" y="559438"/>
            <a:ext cx="2842566" cy="856472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¿Qué 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78569" y="734301"/>
            <a:ext cx="3534209" cy="246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el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Padre del cielo que escucha la oración… 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un sinfín de motivos para elevar a Dios nuestra plegaria de petición, de acción de gracias, de alabanza.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2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6" y="510985"/>
            <a:ext cx="8246772" cy="586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DB55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503886" y="5308320"/>
            <a:ext cx="8246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Luego 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18495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552124"/>
            <a:ext cx="8168640" cy="5805533"/>
          </a:xfrm>
          <a:prstGeom prst="rect">
            <a:avLst/>
          </a:prstGeo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61681" y="5337491"/>
            <a:ext cx="7150511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Señor, tu has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sido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nuestro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refugio                 de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61681" y="1536730"/>
            <a:ext cx="3735977" cy="3293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Vengan, aclamemos al Señor, demos vítores 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Roca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que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nos salva; entremos a su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presencia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dándole </a:t>
            </a:r>
            <a:r>
              <a:rPr kumimoji="0" lang="es-E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gracias,aclamándolo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con cantos.</a:t>
            </a:r>
            <a:endParaRPr kumimoji="0" lang="ca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1" y="498565"/>
            <a:ext cx="8155142" cy="5849983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74419" y="498565"/>
            <a:ext cx="5373188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Entren, postrémonos por tierra, bendiciendo al Señor, creador nuestro. Porque él es nuestro Dios, y nosotros su pueblo, el rebaño que él guía.</a:t>
            </a:r>
            <a:endParaRPr kumimoji="0" lang="ca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07335" y="5771098"/>
            <a:ext cx="23756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srgbClr val="18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srgbClr val="18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5116" y="5294044"/>
            <a:ext cx="7150511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Señor, tu has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sido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nuestro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refugio                 de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</a:t>
            </a:r>
            <a:r>
              <a:rPr kumimoji="0" lang="ca-ES" sz="2800" b="1" i="1" u="none" strike="noStrike" kern="1200" cap="none" spc="0" normalizeH="0" baseline="0" noProof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0" y="505097"/>
            <a:ext cx="8092037" cy="5826033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2031" y="505098"/>
            <a:ext cx="8092037" cy="20928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Ojalá escuchen hoy su voz: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«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No endurezcan el corazón como en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Meribá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, como el día de </a:t>
            </a:r>
            <a:r>
              <a:rPr kumimoji="0" lang="es-E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Masá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, en el desierto; cuando sus padres me pusieron a prueba y me tentaron, aunque habían visto mis obras”.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37924" y="4876801"/>
            <a:ext cx="636075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Señor, tu has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sido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nuestro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refugio de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en </a:t>
            </a:r>
            <a:r>
              <a:rPr kumimoji="0" lang="ca-ES" sz="2800" b="0" i="1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generación</a:t>
            </a:r>
            <a:r>
              <a:rPr kumimoji="0" lang="ca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8" y="485502"/>
            <a:ext cx="8085417" cy="5880464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27358" y="2614771"/>
            <a:ext cx="8033163" cy="312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Motivación</a:t>
            </a: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: San Vicente recomienda a los misioneros la corrección fraterna como un medio para crecer en la propia vocación y ser mejores discípulos de </a:t>
            </a:r>
            <a:r>
              <a:rPr kumimoji="0" lang="es-ES_tradnl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Jesús:          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Dios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quiere que el hermano amoneste al hermano cuando falte, para que se corrija, y ha mandado que todos tengan cuidado de su prójimo. ¡Ay, padres y hermanos míos!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 Decidme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, por favor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, ¿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puede una persona con razón enfadarse porque le avisan que tiene una mancha en el rostro o que está roto su traje?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Sin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duda que no; debe mostrarse agradecida. ¿Por qué vamos a ver mal que nos adviertan nuestros defectos? Ciertamente que no; por el contrario, hay que estar contentos de ello e incluso pedir a nuestros hermanos que nos hagan ese favor.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cs typeface="+mn-cs"/>
              </a:rPr>
              <a:t> </a:t>
            </a:r>
            <a:endParaRPr kumimoji="0" lang="es-PE" sz="23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968266" y="1546309"/>
            <a:ext cx="3018428" cy="659410"/>
          </a:xfrm>
          <a:prstGeom prst="roundRect">
            <a:avLst>
              <a:gd name="adj" fmla="val 16667"/>
            </a:avLst>
          </a:prstGeom>
          <a:solidFill>
            <a:srgbClr val="C6E6A2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9021" y="3172119"/>
            <a:ext cx="8536918" cy="3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100800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100800"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2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5" y="470124"/>
            <a:ext cx="8206087" cy="5904550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795301" y="470124"/>
            <a:ext cx="7553397" cy="11186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Ambientación</a:t>
            </a:r>
            <a:r>
              <a:rPr kumimoji="0" lang="es-ES_trad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Un cirio grande al centro, alrededor de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él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y formando un corazón, velas más pequeñas que representan la comunidad.</a:t>
            </a:r>
            <a:endParaRPr kumimoji="0" lang="es-ES_tradnl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508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83577" y="5843451"/>
            <a:ext cx="790456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Cantos sugeridos: </a:t>
            </a:r>
            <a:r>
              <a:rPr kumimoji="0" lang="es-PE" sz="2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Amar es entregarse; Donde hay caridad y amor</a:t>
            </a:r>
          </a:p>
        </p:txBody>
      </p:sp>
    </p:spTree>
    <p:extLst>
      <p:ext uri="{BB962C8B-B14F-4D97-AF65-F5344CB8AC3E}">
        <p14:creationId xmlns:p14="http://schemas.microsoft.com/office/powerpoint/2010/main" val="18285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Barril de lluvia Viejo Cisterna Antigua Antecedent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633" y="548639"/>
            <a:ext cx="8091442" cy="58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402080" y="1599681"/>
            <a:ext cx="634854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“Pero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alguno me dirá: Es que dicen que he cometido una falta, y no es verdad; o dan de las cosas una versión distinta de como realmente sucedieron. A esto respondo que la cosa es así o no; esto es, que lo que dicen es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verdad o no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 es. Si es verdad,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no tenemos motivos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 ver mal que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nos amonesten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por el contrario, hemos de humillarnos y corregirnos. Si no es verdad,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se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trata de una ocasión que la Providencia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nos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depara para sufrir y practicar un acto 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heroico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virtud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.”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(XI, 230</a:t>
            </a:r>
            <a:r>
              <a:rPr kumimoji="0" lang="es-PE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).</a:t>
            </a:r>
            <a:endParaRPr kumimoji="0" lang="es-PE" sz="23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9" y="546240"/>
            <a:ext cx="8105749" cy="5819725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229703" y="340297"/>
            <a:ext cx="331236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50" normalizeH="0" baseline="0" noProof="0" dirty="0">
                <a:ln w="11430"/>
                <a:solidFill>
                  <a:srgbClr val="CCFF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4000" b="1" i="0" u="none" strike="noStrike" kern="0" cap="none" spc="50" normalizeH="0" baseline="0" noProof="0" dirty="0">
              <a:ln w="11430"/>
              <a:solidFill>
                <a:srgbClr val="CCFF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813260" y="2609332"/>
            <a:ext cx="3613666" cy="21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Poner en práctica el camino de la corrección fraterna, con alguna persona concreta </a:t>
            </a:r>
            <a:r>
              <a:rPr kumimoji="0" lang="es-P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            de </a:t>
            </a:r>
            <a:r>
              <a:rPr kumimoji="0" lang="es-PE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mi </a:t>
            </a:r>
            <a:r>
              <a:rPr kumimoji="0" lang="es-PE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entorno</a:t>
            </a:r>
            <a:r>
              <a:rPr kumimoji="0" lang="es-PE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2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[🌬Тatyana🌪] sings Miracle Maker by Kim Walker-Smith, what an incredible voice on StarMaker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8" y="499781"/>
            <a:ext cx="8109885" cy="58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61141" y="1194835"/>
            <a:ext cx="3257418" cy="44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Señor</a:t>
            </a: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hoy he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comprendido que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el amor que he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recibido de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ti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         me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debe llevar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a amar  a mis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hermanos como tú me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amas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 mí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.                                           Queremos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participar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tu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Reino de amor, tu reino de perdón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que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tengamos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5979" y="8321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69086" y="506507"/>
            <a:ext cx="2917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sng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Oración Final</a:t>
            </a: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n-cs"/>
              </a:rPr>
              <a:t>:     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470642" y="1289360"/>
            <a:ext cx="3257800" cy="436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iempre la disposición de buscarlo.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Perdona Señor las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eces que te 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ofendido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las veces que he ofendido a mis hermanos, las veces que me he ofendido a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mi mismo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porque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 igual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modo,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6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Our Beloved Wayshower tells us in ever possible way ✨enter through the portal of your Sacred Heart✨let who have eyes and ears.. See and Hear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505868"/>
            <a:ext cx="8100150" cy="5886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5521270" y="879950"/>
            <a:ext cx="3108924" cy="278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Ayúdame, Señor, a no caer en la tentación del orgullo y así poder amar a mis hermanos al grado de que luchar porque todos puedan llegar a ti Señor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246989" y="3988525"/>
            <a:ext cx="3455678" cy="189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Dame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un corazón como el tuyo Señor que sepa amar, perdonar y estar lleno de la Gracia del amor. Amén.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1" u="none" strike="noStrike" kern="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571" y="1341504"/>
            <a:ext cx="3311846" cy="400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Señor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deseo perdonar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                 aquellos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que </a:t>
            </a:r>
            <a:endParaRPr kumimoji="0" lang="es-PE" sz="2400" b="1" i="0" u="none" strike="noStrike" kern="1200" cap="none" spc="0" normalizeH="0" baseline="0" noProof="0" dirty="0" smtClean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alguna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vez me han hecho daño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                                                            y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deseo que ellos 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  se encuentren              de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nuevo en paz conmigo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pero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sobre todo contigo, Señor</a:t>
            </a: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rgbClr val="0909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</a:t>
            </a:r>
            <a:endParaRPr kumimoji="0" lang="es-ES_tradnl" sz="2400" b="1" i="1" u="none" strike="noStrike" kern="0" cap="none" spc="0" normalizeH="0" baseline="0" noProof="0" dirty="0">
              <a:ln w="6600">
                <a:solidFill>
                  <a:srgbClr val="090906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4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1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" y="566055"/>
            <a:ext cx="8115955" cy="577162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9554" y="6311553"/>
            <a:ext cx="5576552" cy="423193"/>
          </a:xfrm>
          <a:prstGeom prst="rect">
            <a:avLst/>
          </a:prstGeom>
          <a:solidFill>
            <a:srgbClr val="1C5B0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   Padre César Chávez  Alva (Chuno)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Sor Pilar Caycho Vela  - Hija de la Caridad de San Vicente de Paúl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           www.cm.peru.com.pe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nos Grupo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484" y="736647"/>
            <a:ext cx="7889966" cy="59602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83475" y="484796"/>
            <a:ext cx="810797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AMBIENTACIÓN: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En la comunidad cristiana todos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 somos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corresponsables unos de otros.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                                                 El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discípulo de </a:t>
            </a:r>
            <a:r>
              <a:rPr kumimoji="0" lang="es-P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ea typeface="+mn-ea"/>
                <a:cs typeface="+mn-cs"/>
              </a:rPr>
              <a:t>Jesús siente la viva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40611" y="4624252"/>
            <a:ext cx="7424119" cy="129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responsabilidad </a:t>
            </a:r>
            <a:r>
              <a:rPr kumimoji="0" lang="es-PE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de hacer el bien y ayudar a que los otros lo hagan, superando y desterrando el mal de sus vidas.</a:t>
            </a:r>
          </a:p>
        </p:txBody>
      </p:sp>
    </p:spTree>
    <p:extLst>
      <p:ext uri="{BB962C8B-B14F-4D97-AF65-F5344CB8AC3E}">
        <p14:creationId xmlns:p14="http://schemas.microsoft.com/office/powerpoint/2010/main" val="31410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e day I saw a lively discussion online; people were saying that four blood moons appearing at night in the Western hemisphere is a warning of the end times, and that major earthquakes are becoming more frequent across the entire globe. #Gods_voice #listen_to_God #Almighty_God #The_Church_of_Almighty_God #Believe_in_God #faith_in_God #Trusting_God #salvation #eternal_life #Faith #God_rules_life #God_s_plan #God_s_authority #fate_of_mank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39931"/>
            <a:ext cx="8126276" cy="5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1336" y="539931"/>
            <a:ext cx="3096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50" normalizeH="0" baseline="0" noProof="0" dirty="0">
                <a:ln w="9525" cmpd="sng">
                  <a:solidFill>
                    <a:srgbClr val="CC006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C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Oración inicial</a:t>
            </a:r>
            <a:endParaRPr kumimoji="0" lang="es-PE" sz="2800" b="1" i="0" u="none" strike="noStrike" kern="0" cap="none" spc="50" normalizeH="0" baseline="0" noProof="0" dirty="0">
              <a:ln w="9525" cmpd="sng">
                <a:solidFill>
                  <a:srgbClr val="CC006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CC0066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3256" y="3007034"/>
            <a:ext cx="750243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En tu presencia, Dios de misericordia  advertimos hoy la ausencia de nuestro hermano…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alejado de ti y de todos nosotros.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 cierto: Si Tú llevas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cuenta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 nuestros delitos,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¿quién puede ser hallado inocente?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Pero para ti, todos merecemos el perdón por Jesús,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                          tu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Hijo amado,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>
                      <a:lumMod val="95000"/>
                      <a:lumOff val="5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que se ha inmolado por todos.</a:t>
            </a:r>
          </a:p>
        </p:txBody>
      </p:sp>
    </p:spTree>
    <p:extLst>
      <p:ext uri="{BB962C8B-B14F-4D97-AF65-F5344CB8AC3E}">
        <p14:creationId xmlns:p14="http://schemas.microsoft.com/office/powerpoint/2010/main" val="38126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ter he underwent God’s work, he gained discernment and insight, grasped the principles of service, and honored what Jesus assigned. The reason he was a model was because he suffered the most, what he went through was successful. So if you walk the path that way, then not a single creature can take your blessings away, not a single creature can take your blessings away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097" y="540882"/>
            <a:ext cx="8098972" cy="5833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457201"/>
            <a:ext cx="39362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Verdana" pitchFamily="34" charset="0"/>
                <a:cs typeface="Verdana" pitchFamily="34" charset="0"/>
              </a:rPr>
              <a:t>Por eso hoy, Señor, humildes y sinceros, queremos pedirte por EL:  para que vuelva a encontrarte y a encontrarnos,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Verdana" pitchFamily="34" charset="0"/>
                <a:cs typeface="Verdana" pitchFamily="34" charset="0"/>
              </a:rPr>
              <a:t>para que viva y no muera…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5097" y="4837958"/>
            <a:ext cx="7901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normalizeH="0" baseline="0" noProof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ven a salvar a éste que hoy no tiene nombre, pero al que Tú puedes, con tu gracia, hacer de nuevo hijo tuyo y hermano nuestro. AMÉN.</a:t>
            </a:r>
          </a:p>
        </p:txBody>
      </p:sp>
    </p:spTree>
    <p:extLst>
      <p:ext uri="{BB962C8B-B14F-4D97-AF65-F5344CB8AC3E}">
        <p14:creationId xmlns:p14="http://schemas.microsoft.com/office/powerpoint/2010/main" val="3017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AX MÓVIL | Capítulo: Corrección fra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39977"/>
            <a:ext cx="8065316" cy="57998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335" y="2625511"/>
            <a:ext cx="41027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Motivación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 La corrección fraterna es un deber del cristiano, para luchar contra el mal. Pero solo será eficaz, si se realiza por amor, sin inclinación a la condena. </a:t>
            </a:r>
            <a:endParaRPr kumimoji="0" lang="es-ES_tradnl" sz="28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Escuchemos </a:t>
            </a:r>
            <a:endParaRPr kumimoji="0" lang="es-PE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21335" y="539977"/>
            <a:ext cx="3396344" cy="709749"/>
          </a:xfrm>
          <a:prstGeom prst="roundRect">
            <a:avLst>
              <a:gd name="adj" fmla="val 16667"/>
            </a:avLst>
          </a:prstGeom>
          <a:solidFill>
            <a:srgbClr val="4A8585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¿Qué dice el texto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 Mateo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18, 15-20</a:t>
            </a:r>
          </a:p>
        </p:txBody>
      </p:sp>
    </p:spTree>
    <p:extLst>
      <p:ext uri="{BB962C8B-B14F-4D97-AF65-F5344CB8AC3E}">
        <p14:creationId xmlns:p14="http://schemas.microsoft.com/office/powerpoint/2010/main" val="4158751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8" y="555170"/>
            <a:ext cx="8045413" cy="575854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83068" y="522162"/>
            <a:ext cx="7070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E2AAB8">
                      <a:lumMod val="10000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San </a:t>
            </a:r>
            <a:r>
              <a:rPr kumimoji="0" lang="es-ES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sx="101000" sy="101000" algn="r" rotWithShape="0">
                    <a:srgbClr val="E2AAB8">
                      <a:lumMod val="10000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Mateo  18,15-20</a:t>
            </a:r>
            <a:endParaRPr kumimoji="0" lang="es-E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sx="101000" sy="101000" algn="r" rotWithShape="0">
                  <a:srgbClr val="E2AAB8">
                    <a:lumMod val="10000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2397066" y="5184242"/>
            <a:ext cx="433351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En aquel tiempo dijo Jesús  a sus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 pitchFamily="18" charset="0"/>
              </a:rPr>
              <a:t>discípulos: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2" y="508143"/>
            <a:ext cx="8092439" cy="5866531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04255" y="600891"/>
            <a:ext cx="3770306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tu hermano peca, llámale la atención a solas.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Si te hace caso, has salvado a tu hermano.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0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1478</Words>
  <Application>Microsoft Office PowerPoint</Application>
  <PresentationFormat>Presentación en pantalla (4:3)</PresentationFormat>
  <Paragraphs>93</Paragraphs>
  <Slides>34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4" baseType="lpstr">
      <vt:lpstr>Adobe Fan Heiti Std B</vt:lpstr>
      <vt:lpstr>Adobe Gothic Std B</vt:lpstr>
      <vt:lpstr>Aharoni</vt:lpstr>
      <vt:lpstr>Arial</vt:lpstr>
      <vt:lpstr>Arial Black</vt:lpstr>
      <vt:lpstr>Arial Narrow</vt:lpstr>
      <vt:lpstr>Arial Rounded MT Bold</vt:lpstr>
      <vt:lpstr>Arial Unicode MS</vt:lpstr>
      <vt:lpstr>Berlin Sans FB Demi</vt:lpstr>
      <vt:lpstr>Calibri</vt:lpstr>
      <vt:lpstr>Comic Sans MS</vt:lpstr>
      <vt:lpstr>Franklin Gothic Book</vt:lpstr>
      <vt:lpstr>Impact</vt:lpstr>
      <vt:lpstr>Kristen ITC</vt:lpstr>
      <vt:lpstr>Poor Richard</vt:lpstr>
      <vt:lpstr>Tekton Pro</vt:lpstr>
      <vt:lpstr>Times New Roman</vt:lpstr>
      <vt:lpstr>Verdana</vt:lpstr>
      <vt:lpstr>Wingdings</vt:lpstr>
      <vt:lpstr>vees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10</cp:revision>
  <dcterms:created xsi:type="dcterms:W3CDTF">2020-08-31T17:25:11Z</dcterms:created>
  <dcterms:modified xsi:type="dcterms:W3CDTF">2020-08-31T18:05:25Z</dcterms:modified>
</cp:coreProperties>
</file>