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32772-7453-4F79-9BC0-D3D962E8256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3A3C3-DACA-4FC6-AA91-B30E1195CD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1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93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12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71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46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1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8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53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31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4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40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14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53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99202-01E8-4F33-9A49-988FE2A038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BE74C-695B-489D-9754-26DA277FF40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86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42. Tu palabra me da vi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7729" y="1975851"/>
            <a:ext cx="487363" cy="4873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9" y="512731"/>
            <a:ext cx="8116605" cy="58663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2" y="6013280"/>
            <a:ext cx="93886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8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" y="472875"/>
            <a:ext cx="8116389" cy="5875674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97787" y="5308600"/>
            <a:ext cx="7319493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algn="l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acercó al segundo y 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algn="l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</a:t>
            </a: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algn="l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dijo lo mismo.               Él le contestó: «Voy, Señor».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algn="l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Pero </a:t>
            </a: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algn="l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fue.</a:t>
            </a:r>
          </a:p>
        </p:txBody>
      </p:sp>
    </p:spTree>
    <p:extLst>
      <p:ext uri="{BB962C8B-B14F-4D97-AF65-F5344CB8AC3E}">
        <p14:creationId xmlns:p14="http://schemas.microsoft.com/office/powerpoint/2010/main" val="20394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" y="485067"/>
            <a:ext cx="8034093" cy="591573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32773" y="3745422"/>
            <a:ext cx="3994150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¿Quién de los dos hizo lo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quería el padre?”   </a:t>
            </a:r>
          </a:p>
        </p:txBody>
      </p:sp>
    </p:spTree>
    <p:extLst>
      <p:ext uri="{BB962C8B-B14F-4D97-AF65-F5344CB8AC3E}">
        <p14:creationId xmlns:p14="http://schemas.microsoft.com/office/powerpoint/2010/main" val="10223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" y="516854"/>
            <a:ext cx="8122919" cy="585782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19720" y="403783"/>
            <a:ext cx="4028890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Contestaron: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“El primero”.</a:t>
            </a:r>
          </a:p>
        </p:txBody>
      </p:sp>
    </p:spTree>
    <p:extLst>
      <p:ext uri="{BB962C8B-B14F-4D97-AF65-F5344CB8AC3E}">
        <p14:creationId xmlns:p14="http://schemas.microsoft.com/office/powerpoint/2010/main" val="28325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3" y="519005"/>
            <a:ext cx="8019592" cy="58469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67060" y="2773584"/>
            <a:ext cx="471951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Entonces Jesús les dijo:           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aseguro que los publicanos y las prostitutas entrarán antes que ustedes en el reino de Dios.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6" y="478971"/>
            <a:ext cx="8136629" cy="5869578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72891" y="2444130"/>
            <a:ext cx="346883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2C1F11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Porque vino Juan a ustedes enseñándoles el camino  de la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2C1F11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salvación,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2C1F11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no le creyeron; </a:t>
            </a:r>
          </a:p>
        </p:txBody>
      </p:sp>
    </p:spTree>
    <p:extLst>
      <p:ext uri="{BB962C8B-B14F-4D97-AF65-F5344CB8AC3E}">
        <p14:creationId xmlns:p14="http://schemas.microsoft.com/office/powerpoint/2010/main" val="76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Juan 8:12–58, En el templo, Jesús se pone en pie y habla con los farise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988" y="531102"/>
            <a:ext cx="8082372" cy="58348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47023" y="5642599"/>
            <a:ext cx="3642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Palabra del Señor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12988" y="531102"/>
            <a:ext cx="7815224" cy="95410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cambio los publicanos y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prostitutas le creyeron.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66614" y="3017646"/>
            <a:ext cx="3234417" cy="224676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ustedes, a pesar de esto,</a:t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se arrepintieron                                     ni creyeron en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él.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¿Qué mandamiento es el primero de todos?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6" y="478335"/>
            <a:ext cx="8129384" cy="58789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8675" y="1102856"/>
            <a:ext cx="58434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2800" b="1" i="0" u="none" strike="noStrike" kern="120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¿A quiénes dirige Jesús esta parábola</a:t>
            </a:r>
            <a:r>
              <a:rPr kumimoji="0" lang="es-PE" sz="2800" b="1" i="0" u="none" strike="noStrike" kern="1200" cap="none" spc="3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?, ¿</a:t>
            </a:r>
            <a:r>
              <a:rPr kumimoji="0" lang="es-PE" sz="2800" b="1" i="0" u="none" strike="noStrike" kern="120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qué razón?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3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3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3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s-PE" sz="2400" b="1" i="0" u="none" strike="noStrike" kern="120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  los </a:t>
            </a:r>
            <a:r>
              <a:rPr kumimoji="0" lang="es-PE" sz="2400" b="1" i="0" u="none" strike="noStrike" kern="1200" cap="none" spc="3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versículos </a:t>
            </a:r>
            <a:r>
              <a:rPr kumimoji="0" lang="es-PE" sz="2400" b="1" i="0" u="none" strike="noStrike" kern="120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anteriores)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67473" y="412980"/>
            <a:ext cx="616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50800" dist="63500" dir="18900000" algn="bl" rotWithShape="0">
                    <a:srgbClr val="5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para la lectura: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500000">
                    <a:alpha val="60000"/>
                  </a:srgbClr>
                </a:glow>
                <a:outerShdw blurRad="50800" dist="63500" dir="18900000" algn="bl" rotWithShape="0">
                  <a:srgbClr val="5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68968" y="3185371"/>
            <a:ext cx="4513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44546A">
                  <a:lumMod val="10000"/>
                  <a:lumOff val="90000"/>
                </a:srgbClr>
              </a:solidFill>
              <a:effectLst>
                <a:outerShdw blurRad="50800" dist="50800" dir="18900000" algn="bl" rotWithShape="0">
                  <a:prstClr val="black"/>
                </a:outerShdw>
              </a:effectLst>
              <a:uLnTx/>
              <a:uFillTx/>
              <a:latin typeface="Colonna MT" panose="04020805060202030203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 maior mandamentos que Jesus encinav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502" y="479693"/>
            <a:ext cx="8123126" cy="58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57943" y="1945396"/>
            <a:ext cx="5007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1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la parábola aparecen dos preguntas.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35596" y="4332754"/>
            <a:ext cx="8011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¿Qué quiere saber Jesús en cada caso?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¿Cómo actúan los hijos de los que habla la parábola?</a:t>
            </a:r>
          </a:p>
        </p:txBody>
      </p:sp>
      <p:pic>
        <p:nvPicPr>
          <p:cNvPr id="11268" name="Picture 4" descr="https://www.mccmurcia.org/wp-content/uploads/2015/12/d-3-14-3a-Semana-Tiempo-Adviento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56" y="283028"/>
            <a:ext cx="2164610" cy="15250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at Is the Meaning of the Parable of the Two Sons? | Jesus Film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" y="506060"/>
            <a:ext cx="8117568" cy="58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544474" y="4393329"/>
            <a:ext cx="4984859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¿Quiénes tienen prioridad para entrar en el Reino de Dios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?,¿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Por qué razón?</a:t>
            </a:r>
            <a:endParaRPr kumimoji="0" lang="es-PE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292" name="Picture 4" descr="vocación de Mateo | De la mano de Mar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" y="617186"/>
            <a:ext cx="2857500" cy="2143125"/>
          </a:xfrm>
          <a:prstGeom prst="cloudCallout">
            <a:avLst>
              <a:gd name="adj1" fmla="val 58710"/>
              <a:gd name="adj2" fmla="val 50310"/>
            </a:avLst>
          </a:prstGeom>
          <a:noFill/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ujer Pecador Arrepentido Tocar El Manto De Jesús, Pidiendo Perdón Y La  Curación Fotos, Retratos, Imágenes Y Fotografía De Archivo Libres De  Derecho. Image 87721776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4981" y="3860790"/>
            <a:ext cx="2612118" cy="2348421"/>
          </a:xfrm>
          <a:prstGeom prst="cloudCallout">
            <a:avLst>
              <a:gd name="adj1" fmla="val 49179"/>
              <a:gd name="adj2" fmla="val -50602"/>
            </a:avLst>
          </a:prstGeom>
          <a:noFill/>
          <a:ln w="127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5" y="473092"/>
            <a:ext cx="8045148" cy="5892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05885" y="1208587"/>
            <a:ext cx="4372228" cy="462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Motivación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Siempre estamos a tiempo de reconocer nuestros errores y de emprender el camino de la vida, el camino que nos conduce a Dios.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Dios no se cansa de esperar.                 La invitación del padre para ir a trabajar a su viña nos mueve  a meditar sobre nuestra respuesta personal y comunitaria.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89258" y="2425254"/>
            <a:ext cx="1854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63500" algn="l" rotWithShape="0">
                  <a:srgbClr val="00002A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5724900" y="2584505"/>
            <a:ext cx="2846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63500" dir="8100000" algn="tr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84750" y="551474"/>
            <a:ext cx="2433798" cy="65723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¿Qué ME dice el texto?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020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700"/>
                            </p:stCondLst>
                            <p:childTnLst>
                              <p:par>
                                <p:cTn id="12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700"/>
                            </p:stCondLst>
                            <p:childTnLst>
                              <p:par>
                                <p:cTn id="19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507399"/>
            <a:ext cx="8081555" cy="58663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8863" y="473714"/>
            <a:ext cx="3625059" cy="649550"/>
            <a:chOff x="922" y="154"/>
            <a:chExt cx="4821" cy="1022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922" y="375"/>
              <a:ext cx="4821" cy="801"/>
            </a:xfrm>
            <a:prstGeom prst="rect">
              <a:avLst/>
            </a:prstGeom>
            <a:solidFill>
              <a:srgbClr val="13CF2B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821" y="207"/>
              <a:ext cx="3738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LECTIO DIVINA –DOMINGO </a:t>
              </a:r>
              <a:r>
                <a:rPr kumimoji="0" lang="es-PE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26 </a:t>
              </a: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TO “A”               </a:t>
              </a: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DETRÁS DEL SI Y DETRÁS DEL NO</a:t>
              </a:r>
              <a:endPara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8" descr="BIBLIA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54"/>
              <a:ext cx="649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03607" y="441957"/>
            <a:ext cx="350046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63500" sx="102000" sy="102000" algn="ctr" rotWithShape="0">
                    <a:srgbClr val="C00000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+mn-cs"/>
              </a:rPr>
              <a:t>S. Mateo </a:t>
            </a:r>
            <a:r>
              <a:rPr kumimoji="0" lang="es-ES" sz="36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63500" sx="102000" sy="102000" algn="ctr" rotWithShape="0">
                    <a:srgbClr val="C00000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63500" sx="102000" sy="102000" algn="ctr" rotWithShape="0">
                    <a:srgbClr val="C00000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+mn-cs"/>
              </a:rPr>
              <a:t>21, 28-32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63500" sx="102000" sy="102000" algn="ctr" rotWithShape="0">
                  <a:srgbClr val="C00000"/>
                </a:outerShdw>
              </a:effectLst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6401370" y="6004408"/>
            <a:ext cx="249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27 setiembre 2020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61669" y="3871789"/>
            <a:ext cx="7123612" cy="1989616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Inflat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DETRÁS  del  SÍ  y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DETRÁS del  NO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7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" y="470897"/>
            <a:ext cx="8098972" cy="587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9871" y="1391011"/>
            <a:ext cx="4101737" cy="256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¿Qué significa en mi vida cumplir la voluntad del Padre?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3" y="503394"/>
            <a:ext cx="8083877" cy="586692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11733" y="3322775"/>
            <a:ext cx="4879122" cy="2572928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pPr marL="0" lvl="0" indent="0" algn="ctr">
              <a:buNone/>
            </a:pPr>
            <a:r>
              <a:rPr lang="es-ES_tradnl" sz="3200" b="1" dirty="0" smtClean="0">
                <a:ln w="6600">
                  <a:solidFill>
                    <a:srgbClr val="3D1C0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 ¿</a:t>
            </a:r>
            <a:r>
              <a:rPr lang="es-ES_tradnl" sz="3200" b="1" dirty="0">
                <a:ln w="6600">
                  <a:solidFill>
                    <a:srgbClr val="3D1C0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Cuáles son las cosas en las que me cuesta más cumplir la voluntad de Dios</a:t>
            </a:r>
            <a:r>
              <a:rPr lang="es-ES_tradnl" sz="3200" b="1" dirty="0" smtClean="0">
                <a:ln w="6600">
                  <a:solidFill>
                    <a:srgbClr val="3D1C0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PE" sz="3200" b="1" dirty="0">
              <a:ln w="6600">
                <a:solidFill>
                  <a:srgbClr val="3D1C0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" y="473132"/>
            <a:ext cx="8115474" cy="5875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1 CuadroTexto"/>
          <p:cNvSpPr txBox="1"/>
          <p:nvPr/>
        </p:nvSpPr>
        <p:spPr>
          <a:xfrm>
            <a:off x="1255821" y="653136"/>
            <a:ext cx="6860569" cy="2255520"/>
          </a:xfrm>
          <a:prstGeom prst="rect">
            <a:avLst/>
          </a:prstGeom>
          <a:noFill/>
        </p:spPr>
        <p:txBody>
          <a:bodyPr wrap="square">
            <a:prstTxWarp prst="textDeflate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D1C0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* ¿Mi vida es coherente con la fe que proclamo de palabra?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3D1C0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3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633" t="18693" r="31562" b="22725"/>
          <a:stretch/>
        </p:blipFill>
        <p:spPr>
          <a:xfrm>
            <a:off x="538724" y="484732"/>
            <a:ext cx="8074493" cy="58638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3 CuadroTexto"/>
          <p:cNvSpPr txBox="1"/>
          <p:nvPr/>
        </p:nvSpPr>
        <p:spPr>
          <a:xfrm>
            <a:off x="728005" y="3669198"/>
            <a:ext cx="7388384" cy="2246769"/>
          </a:xfrm>
          <a:prstGeom prst="rect">
            <a:avLst/>
          </a:prstGeom>
          <a:noFill/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71203">
                      <a:alpha val="6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* Cuando entiendo que hay un llamado del Señor y de la Iglesia,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71203">
                      <a:alpha val="6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71203">
                      <a:alpha val="6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cómo respondo?                                   ¿Digo sí inmediatamente? 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71203">
                      <a:alpha val="6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71203">
                      <a:alpha val="6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luego… ¿las circunstancias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71203">
                      <a:alpha val="6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71203">
                      <a:alpha val="6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hacen no responder verdaderamente?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71203">
                    <a:alpha val="6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ensajes Del Reino De Los Cielos by flowfredito - Meme Cente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640" y="511851"/>
            <a:ext cx="8011886" cy="58238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26 CuadroTexto"/>
          <p:cNvSpPr txBox="1"/>
          <p:nvPr/>
        </p:nvSpPr>
        <p:spPr>
          <a:xfrm>
            <a:off x="858666" y="3682120"/>
            <a:ext cx="7118386" cy="1754326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* ¿Quiénes tendrían hoy preferencia para entrar en el Reino de Dios?</a:t>
            </a:r>
            <a:endParaRPr kumimoji="0" lang="es-ES" sz="36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#LaPalabraDeDios #LaPalabraDeSeñor #LaVidaEterna #ElReinoDeDios #EspírituSanto #ElSeñorJesús #LaObraDeDios #LaVozDeDios #LosÚltimosDías #ElAguaDeVida #IglesiadeDiosTodopoderoso #RelámpagoOriental #ConocerADios #LaVoluntadDe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9" y="494518"/>
            <a:ext cx="8098973" cy="58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26711" y="1700244"/>
            <a:ext cx="4615545" cy="29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38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s-PE" sz="2400" b="1" i="1" u="sng" strike="noStrike" kern="1200" cap="none" spc="0" normalizeH="0" baseline="0" noProof="0" dirty="0">
                <a:ln w="6600">
                  <a:solidFill>
                    <a:srgbClr val="4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38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Motivación</a:t>
            </a:r>
            <a:r>
              <a:rPr kumimoji="0" lang="es-PE" sz="2400" b="1" i="1" u="none" strike="noStrike" kern="1200" cap="none" spc="0" normalizeH="0" baseline="0" noProof="0" dirty="0">
                <a:ln w="6600">
                  <a:solidFill>
                    <a:srgbClr val="4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>
                      <a:alpha val="38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Una vez más, el Señor nos invita a seguir el camino de la salvación, a convertirnos, a ser coherentes y testimoniar ante el mundo con nuestra vida que merece la pena creer en su promesa. 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39772" y="582554"/>
            <a:ext cx="2523271" cy="899019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¿Qué le digo al Señor motivado por su Palabra?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56342" y="5021716"/>
            <a:ext cx="7979062" cy="108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60000"/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600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60000"/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ello le damos gracias y juntos le pedimos que nos dé fuerza para trabajar en su viña siguiendo el ejemplo de su Hijo Jesús.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260000"/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5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0" y="517287"/>
            <a:ext cx="8084603" cy="5822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7 Rectángulo"/>
          <p:cNvSpPr/>
          <p:nvPr/>
        </p:nvSpPr>
        <p:spPr>
          <a:xfrm>
            <a:off x="651717" y="5169355"/>
            <a:ext cx="79728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• Luego de un tiempo de oración personal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podemos compartir en voz alta nuestra oración, siempre dirigiéndonos a Dios mediante la alabanza, la acción de gracias o la súplica confiada.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5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mno cristiano 2019 | Cristo es el mismo Dios encarnado  #Himno  #DiosEsAmor #CanciónDeLaIglesia #Alabanza #CanciónCristiana #AlabanzaDeAdoracion #LaGraciaDeDios #CanciónDeAdor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0" y="514643"/>
            <a:ext cx="8078077" cy="5851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28910" y="409333"/>
            <a:ext cx="2507418" cy="707886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1" u="none" strike="noStrike" kern="1200" cap="none" spc="0" normalizeH="0" baseline="0" noProof="0" dirty="0">
                <a:ln>
                  <a:noFill/>
                </a:ln>
                <a:solidFill>
                  <a:srgbClr val="25FF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24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7FF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4400" b="1" i="1" u="none" strike="noStrike" kern="1200" cap="none" spc="0" normalizeH="0" baseline="0" noProof="0" dirty="0">
              <a:ln>
                <a:noFill/>
              </a:ln>
              <a:solidFill>
                <a:srgbClr val="25FF1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8679" y="3141103"/>
            <a:ext cx="7598535" cy="16927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Señor, enséñame tus caminos, instrúyeme en tus sendas: haz que camine con lealtad; enséñame, porque tú eres mi Dios y Salvador, y todo el día </a:t>
            </a:r>
            <a:r>
              <a:rPr kumimoji="0" lang="es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 </a:t>
            </a: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estoy esperando. </a:t>
            </a:r>
            <a:endParaRPr kumimoji="0" lang="ca-ES" sz="2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186692" y="5424858"/>
            <a:ext cx="6293972" cy="861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5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¡</a:t>
            </a:r>
            <a:r>
              <a:rPr kumimoji="0" lang="ca-ES" sz="25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Recuerda</a:t>
            </a:r>
            <a:r>
              <a:rPr kumimoji="0" lang="ca-ES" sz="25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, Señor, que tu misericordia es </a:t>
            </a:r>
            <a:r>
              <a:rPr kumimoji="0" lang="ca-ES" sz="25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eterna!.</a:t>
            </a:r>
            <a:endParaRPr kumimoji="0" lang="ca-ES" sz="2500" b="1" i="1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ÚS sana al c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471383"/>
            <a:ext cx="8126276" cy="58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023360" y="463795"/>
            <a:ext cx="4624250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Recuerda, Señor, que tu </a:t>
            </a:r>
            <a:r>
              <a:rPr kumimoji="0" lang="es-E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ternura y 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 misericordia son eternas</a:t>
            </a:r>
            <a:r>
              <a:rPr kumimoji="0" lang="es-E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no 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 acuerdes de los </a:t>
            </a:r>
            <a:r>
              <a:rPr kumimoji="0" lang="es-E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pecados ni de las maldades   </a:t>
            </a:r>
            <a:endParaRPr kumimoji="0" lang="es-E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juventud</a:t>
            </a:r>
            <a:r>
              <a:rPr kumimoji="0" lang="es-E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acuérdate    de 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 con misericordia,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tu bondad, Señor.</a:t>
            </a:r>
            <a:endParaRPr kumimoji="0" lang="ca-E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023360" y="4674981"/>
            <a:ext cx="350842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¡</a:t>
            </a:r>
            <a:r>
              <a:rPr kumimoji="0" lang="ca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Recuerda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que tu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misericordia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es 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eterna!.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nner saved by g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7" y="490671"/>
            <a:ext cx="8108859" cy="58404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10790" y="490671"/>
            <a:ext cx="5860868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Señor es bueno y  es recto; y enseña el camino a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los pecadores; hace                                caminar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los humildes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con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rectitud, enseña su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camino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los humildes. 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222481" y="4284477"/>
            <a:ext cx="3276839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Recuerda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que tu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misericordia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 eterna.</a:t>
            </a:r>
          </a:p>
        </p:txBody>
      </p:sp>
    </p:spTree>
    <p:extLst>
      <p:ext uri="{BB962C8B-B14F-4D97-AF65-F5344CB8AC3E}">
        <p14:creationId xmlns:p14="http://schemas.microsoft.com/office/powerpoint/2010/main" val="31741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15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47" y="510987"/>
            <a:ext cx="8097372" cy="587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1 Rectángulo"/>
          <p:cNvSpPr/>
          <p:nvPr/>
        </p:nvSpPr>
        <p:spPr>
          <a:xfrm>
            <a:off x="5291738" y="2051703"/>
            <a:ext cx="28159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algn="l" rotWithShape="0">
                    <a:srgbClr val="FF0000">
                      <a:alpha val="86000"/>
                    </a:srgbClr>
                  </a:outerShdw>
                </a:effectLst>
                <a:uLnTx/>
                <a:uFillTx/>
                <a:latin typeface="Algerian" pitchFamily="82" charset="0"/>
                <a:ea typeface="+mn-ea"/>
                <a:cs typeface="+mn-cs"/>
              </a:rPr>
              <a:t>Tú eres el Dios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algn="l" rotWithShape="0">
                    <a:srgbClr val="FF0000">
                      <a:alpha val="86000"/>
                    </a:srgbClr>
                  </a:outerShdw>
                </a:effectLst>
                <a:uLnTx/>
                <a:uFillTx/>
                <a:latin typeface="Algerian" pitchFamily="82" charset="0"/>
                <a:ea typeface="+mn-ea"/>
                <a:cs typeface="+mn-cs"/>
              </a:rPr>
              <a:t>que nos salva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outerShdw blurRad="50800" dist="38100" algn="l" rotWithShape="0">
                  <a:srgbClr val="FF0000">
                    <a:alpha val="86000"/>
                  </a:srgbClr>
                </a:outerShdw>
              </a:effectLst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7688" y="5893805"/>
            <a:ext cx="8273136" cy="415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100" b="1" i="0" u="none" strike="noStrike" kern="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Cantos sugeridos: </a:t>
            </a:r>
            <a:r>
              <a:rPr kumimoji="0" lang="es-PE" sz="2100" b="1" i="0" u="none" strike="noStrike" kern="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Tu Palabra me da vida; Padre me pongo en tus manos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74168" y="381452"/>
            <a:ext cx="8046751" cy="77764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Ambientación</a:t>
            </a:r>
            <a:r>
              <a:rPr kumimoji="0" lang="es-ES_tradnl" sz="18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Biblia con un cirio,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frase: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tú eres el Dios que nos salva</a:t>
            </a: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9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2" y="391886"/>
            <a:ext cx="8448326" cy="6069874"/>
          </a:xfrm>
          <a:prstGeom prst="rect">
            <a:avLst/>
          </a:prstGeom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039156" y="4581710"/>
            <a:ext cx="7061346" cy="118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es-PE" sz="2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conformidad sencilla e invariable con la voluntad de nuestro Señor. Así pues, pidámosle con frecuencia que nos haga conformes con todo lo que él quiera y ordene de nosotros; </a:t>
            </a:r>
            <a:r>
              <a:rPr kumimoji="0" lang="es-PE" sz="2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   y </a:t>
            </a:r>
            <a:r>
              <a:rPr kumimoji="0" lang="es-PE" sz="2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éste será un buen medio para obtener la gracia </a:t>
            </a:r>
            <a:r>
              <a:rPr kumimoji="0" lang="es-PE" sz="2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                               de  practicar </a:t>
            </a:r>
            <a:r>
              <a:rPr kumimoji="0" lang="es-PE" sz="2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este santo ejercicio”. </a:t>
            </a:r>
            <a:r>
              <a:rPr kumimoji="0" lang="es-PE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(XI, 454)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A1906">
                    <a:alpha val="40000"/>
                  </a:srgbClr>
                </a:glow>
                <a:outerShdw blurRad="50800" dist="63500" algn="l" rotWithShape="0">
                  <a:srgbClr val="4A1906"/>
                </a:outerShdw>
              </a:effectLst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A1906">
                    <a:alpha val="40000"/>
                  </a:srgbClr>
                </a:glow>
                <a:outerShdw blurRad="50800" dist="63500" algn="l" rotWithShape="0">
                  <a:srgbClr val="4A1906"/>
                </a:outerShdw>
              </a:effectLst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93092" y="2547469"/>
            <a:ext cx="2506329" cy="288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la gracia de cumplir su voluntad en la tierra lo mismo que se cumple en el cielo, incesante y perfectamente, con una 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A1906">
                    <a:alpha val="40000"/>
                  </a:srgbClr>
                </a:glow>
                <a:outerShdw blurRad="50800" dist="63500" algn="l" rotWithShape="0">
                  <a:srgbClr val="4A1906"/>
                </a:outerShdw>
              </a:effectLst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57423" y="2511524"/>
            <a:ext cx="2597475" cy="207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   “</a:t>
            </a:r>
            <a:r>
              <a:rPr kumimoji="0" lang="es-PE" sz="2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Nuestro Señor ha </a:t>
            </a:r>
            <a:r>
              <a:rPr kumimoji="0" lang="es-PE" sz="2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puesto </a:t>
            </a:r>
            <a:r>
              <a:rPr kumimoji="0" lang="es-PE" sz="2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Candara" panose="020E0502030303020204" pitchFamily="34" charset="0"/>
                <a:ea typeface="Adobe Fan Heiti Std B" pitchFamily="34" charset="-128"/>
                <a:cs typeface="Arial" pitchFamily="34" charset="0"/>
              </a:rPr>
              <a:t>estas palabras en la oración de cada día, es porque quiere que todos los días le pidamos 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A1906">
                    <a:alpha val="40000"/>
                  </a:srgbClr>
                </a:glow>
                <a:outerShdw blurRad="50800" dist="63500" algn="l" rotWithShape="0">
                  <a:srgbClr val="4A1906"/>
                </a:outerShdw>
              </a:effectLst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96383" y="829901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  Motivación: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31223" y="1157361"/>
            <a:ext cx="7659189" cy="132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Inspirándose en la "Regla de perfección” del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                                capuchino Benito 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de </a:t>
            </a:r>
            <a:r>
              <a:rPr kumimoji="0" lang="es-P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Canfield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(París, </a:t>
            </a:r>
            <a:r>
              <a:rPr kumimoji="0" lang="es-P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Chastellain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1609),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                   el 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padre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Vicente 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A1906">
                      <a:alpha val="40000"/>
                    </a:srgbClr>
                  </a:glow>
                  <a:outerShdw blurRad="50800" dist="63500" algn="l" rotWithShape="0">
                    <a:srgbClr val="4A1906"/>
                  </a:outerShdw>
                </a:effectLst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demuestra cómo la conformidad con la voluntad de Dios contiene todas las demás virtudes. Refiriéndose al Padre nuestro dice a los misioneros: 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49368" y="515931"/>
            <a:ext cx="3003729" cy="577121"/>
          </a:xfrm>
          <a:prstGeom prst="roundRect">
            <a:avLst>
              <a:gd name="adj" fmla="val 16667"/>
            </a:avLst>
          </a:prstGeom>
          <a:solidFill>
            <a:srgbClr val="C6E6A2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¿Qué me lleva a hacer el texto?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7332" y="2794038"/>
            <a:ext cx="8120309" cy="322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algn="l" rotWithShape="0">
                  <a:prstClr val="black"/>
                </a:outerShdw>
              </a:effectLst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96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6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8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2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or Amor al Arte: El estilo histórico de Carl Heinrich pintor dané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7" y="518501"/>
            <a:ext cx="8080481" cy="5878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3909274" y="3095809"/>
            <a:ext cx="4432830" cy="163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3E0000">
                      <a:alpha val="60000"/>
                    </a:srgbClr>
                  </a:glow>
                  <a:outerShdw blurRad="50800" dist="38100" dir="10800000" sx="101000" sy="101000" algn="r" rotWithShape="0">
                    <a:srgbClr val="500000"/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	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981652" y="518501"/>
            <a:ext cx="3312368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50" normalizeH="0" baseline="0" noProof="0" dirty="0">
                <a:ln w="11430"/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Compromiso:</a:t>
            </a:r>
            <a:endParaRPr kumimoji="0" lang="es-ES" sz="3600" b="1" i="0" u="none" strike="noStrike" kern="0" cap="none" spc="50" normalizeH="0" baseline="0" noProof="0" dirty="0">
              <a:ln w="11430"/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044186" y="3217729"/>
            <a:ext cx="4567742" cy="28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50800" dist="38100" dir="18900000" algn="bl" rotWithShape="0">
                    <a:srgbClr val="3E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María, primera discípula, nos enseña lo mismo que su Hijo: pronunciar un “sí” firme, fuerte, y luego mantenerlo con coherencia por toda la vida.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3E0000">
                      <a:alpha val="60000"/>
                    </a:srgbClr>
                  </a:glow>
                  <a:outerShdw blurRad="50800" dist="38100" dir="10800000" sx="101000" sy="101000" algn="r" rotWithShape="0">
                    <a:srgbClr val="5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Recemos un rosario pidiendo a nuestra Madre  el don de la fidelidad.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3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rgbClr val="500000">
                    <a:alpha val="60000"/>
                  </a:srgbClr>
                </a:glow>
                <a:outerShdw blurRad="50800" dist="38100" dir="18900000" algn="bl" rotWithShape="0">
                  <a:srgbClr val="3E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rgbClr val="500000">
                    <a:alpha val="60000"/>
                  </a:srgbClr>
                </a:glow>
                <a:outerShdw blurRad="50800" dist="38100" dir="18900000" algn="bl" rotWithShape="0">
                  <a:srgbClr val="3E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ose frame01a by OokamiKasu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0" y="461554"/>
            <a:ext cx="8108859" cy="59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s.aleteia.org/wp-content/uploads/sites/7/2014/09/p4omw-lvsztex_zxo8xfhmj9-km39b-na17chykbbyg0vaybwds4ekwi3gfgww-gxl7whakt3vyi_9hxpbyqi3sbox0.jpg?quality=100&amp;strip=all&amp;w=512&amp;h=310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69" y="709748"/>
            <a:ext cx="5011955" cy="5408023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959060" y="1128423"/>
            <a:ext cx="3278482" cy="468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San Juan Gabriel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Perboyre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sacerdote y mártir,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dígnate responder a la oración de la Iglesia, a la que serviste toda tu vida.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Te pedimos la gracia de preservarnos de la pandemia de coronavirus que está asolando a la humanidad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y que tiene su origen en los lugares santificados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por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tu misión y tu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muerte como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mártir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614303" y="580202"/>
            <a:ext cx="3322748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/>
                <a:ea typeface="Times New Roman"/>
                <a:cs typeface="Arial"/>
              </a:rPr>
              <a:t>Oración final 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056662" y="1727360"/>
            <a:ext cx="3231982" cy="408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Por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amor a la Iglesia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      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tu familia, te pedimos la curación para todos los enfermos, fuerza y paciencia para el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personal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sanitario y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todos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los que les ayudan,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lumMod val="85000"/>
                    <a:lumOff val="1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 luz del Espíritu Santo para los que gobiernan y tratan de detener la pandemia, la paz del corazón para los que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se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desesperan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85000"/>
                      <a:lumOff val="1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lumMod val="85000"/>
                    <a:lumOff val="1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4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ose frame01a by OokamiKasu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1" y="470263"/>
            <a:ext cx="8108859" cy="59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anto de hoy - Juan Gabriel Perboyre, Santo Presbítero y Mártir (+1840 dC)  11/09 | Catholik-blo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8" y="965774"/>
            <a:ext cx="3121333" cy="55569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206464" y="452720"/>
            <a:ext cx="5834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Obtén, para aquellos que han dejado este mundo como resultado de la pandemia, la gracia de la felicidad sin fin y el consuelo a sus familias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992652" y="1418878"/>
            <a:ext cx="54546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Que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 ofrenda de tu martirio por estrangulamiento nos obtenga de Dios la gracia de liberarnos de la pandemia que siembra la muerte, el miedo y la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incertidumbre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en el mundo de hoy.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En comunión contigo y con la Iglesia, que amaste hasta el final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siguiendo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el ejemplo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del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Salvador, invocamos la intercesión de la Madre de la Iglesia ascendida al cielo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diciendo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Bajo tu amparo nos acogemos,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Santa Madre de Dios.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No deseches las oraciones que te dirigimos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en nuestras necesidades,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antes bien líbranos de todo peligro,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¡oh Virgen gloriosa y bendita!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" y="460063"/>
            <a:ext cx="8072847" cy="5896127"/>
          </a:xfrm>
          <a:prstGeom prst="rect">
            <a:avLst/>
          </a:prstGeom>
        </p:spPr>
      </p:pic>
      <p:sp>
        <p:nvSpPr>
          <p:cNvPr id="19" name="WordArt 89"/>
          <p:cNvSpPr>
            <a:spLocks noChangeArrowheads="1" noChangeShapeType="1" noTextEdit="1"/>
          </p:cNvSpPr>
          <p:nvPr/>
        </p:nvSpPr>
        <p:spPr bwMode="auto">
          <a:xfrm>
            <a:off x="2342592" y="750179"/>
            <a:ext cx="4266113" cy="5159474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619658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FFD211"/>
                </a:solidFill>
                <a:effectLst/>
                <a:uLnTx/>
                <a:uFillTx/>
                <a:latin typeface="Calibri" panose="020F0502020204030204"/>
                <a:ea typeface="+mn-lt"/>
                <a:cs typeface="Arial"/>
              </a:rPr>
              <a:t>Oh María sin pecado concebida ruega por nosotros que recurrimos a ti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30392" y="6397836"/>
            <a:ext cx="6053073" cy="415498"/>
          </a:xfrm>
          <a:prstGeom prst="rect">
            <a:avLst/>
          </a:prstGeom>
          <a:solidFill>
            <a:srgbClr val="93D50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Texto de Lectio Divina:     Padre César Chávez  Alva (Chuno) </a:t>
            </a:r>
            <a:r>
              <a:rPr kumimoji="0" lang="es-P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 de la Misión   www.cm.peru.com.pe</a:t>
            </a:r>
            <a:endParaRPr kumimoji="0" lang="es-PE" sz="10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Poor Richar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Caycho Vela  - Hija de la Caridad de San Vicente de Paúl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485865" y="460063"/>
            <a:ext cx="2241044" cy="175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/>
                <a:ea typeface="Times New Roman"/>
                <a:cs typeface="Arial"/>
              </a:rPr>
              <a:t>27 de setiembre Feliz Fiesta de San Vicente de Paúl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8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  <p:bldP spid="7" grpId="1" animBg="1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us quer ser o único alvo de nossa fé. Nossa priorida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8" y="522376"/>
            <a:ext cx="8117565" cy="58495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01871" y="870719"/>
            <a:ext cx="657849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AMBIENTACIÓN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lecturas de este domingo nos invitan a meditar sobre la responsabilidad personal ante la llamada de Dios. No basta obedecer sólo de palabra, hay que cumplir la voluntad de Dios.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Nuestro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modelo es Cristo: obediente al Padre hasta las últimas consecuencias.</a:t>
            </a:r>
          </a:p>
        </p:txBody>
      </p:sp>
    </p:spTree>
    <p:extLst>
      <p:ext uri="{BB962C8B-B14F-4D97-AF65-F5344CB8AC3E}">
        <p14:creationId xmlns:p14="http://schemas.microsoft.com/office/powerpoint/2010/main" val="18536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498175"/>
            <a:ext cx="8125098" cy="58677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Rectángulo"/>
          <p:cNvSpPr/>
          <p:nvPr/>
        </p:nvSpPr>
        <p:spPr>
          <a:xfrm>
            <a:off x="573624" y="572961"/>
            <a:ext cx="3096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Oración inicial</a:t>
            </a:r>
            <a:endParaRPr kumimoji="0" lang="es-PE" sz="2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>
                  <a:lumMod val="20000"/>
                  <a:lumOff val="80000"/>
                </a:srgbClr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47250" y="910777"/>
            <a:ext cx="487888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Señor, me presento ante Ti, en primer lugar para darte gracias.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 Palabra Eterna, me refleja mi vida como un espejo.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es aquí donde me veo:                                  reflejado en tu Palabra.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Muchas veces soy como aquel hijo que dijo sí, </a:t>
            </a:r>
            <a:r>
              <a:rPr kumimoji="0" lang="es-PE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pero </a:t>
            </a:r>
            <a:r>
              <a:rPr kumimoji="0" lang="es-PE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fue.                                    Y esto me duele </a:t>
            </a:r>
            <a:r>
              <a:rPr kumimoji="0" lang="es-PE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internamente</a:t>
            </a:r>
            <a:r>
              <a:rPr kumimoji="0" lang="es-PE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Ayúdame Señor a salir de los formalismos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cuando sean fingimiento de la verdad.</a:t>
            </a:r>
          </a:p>
        </p:txBody>
      </p:sp>
    </p:spTree>
    <p:extLst>
      <p:ext uri="{BB962C8B-B14F-4D97-AF65-F5344CB8AC3E}">
        <p14:creationId xmlns:p14="http://schemas.microsoft.com/office/powerpoint/2010/main" val="66177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6" y="515601"/>
            <a:ext cx="8128539" cy="58695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1019" y="541728"/>
            <a:ext cx="362411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Ayúdame a ser sincero conmigo </a:t>
            </a:r>
            <a:r>
              <a:rPr kumimoji="0" lang="es-PE" sz="2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mismo </a:t>
            </a:r>
            <a:r>
              <a:rPr kumimoji="0" lang="es-PE" sz="2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kumimoji="0" lang="es-PE" sz="2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con </a:t>
            </a:r>
            <a:r>
              <a:rPr kumimoji="0" lang="es-PE" sz="2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demás.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También, </a:t>
            </a:r>
            <a:r>
              <a:rPr kumimoji="0" lang="es-PE" sz="2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en </a:t>
            </a:r>
            <a:r>
              <a:rPr kumimoji="0" lang="es-PE" sz="2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momentos soy como el otro hijo,                            que dijo que no pero </a:t>
            </a:r>
            <a:r>
              <a:rPr kumimoji="0" lang="es-PE" sz="2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luego  </a:t>
            </a:r>
            <a:r>
              <a:rPr kumimoji="0" lang="es-PE" sz="2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 a la viña</a:t>
            </a:r>
            <a:r>
              <a:rPr kumimoji="0" lang="es-PE" sz="2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srgbClr val="1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PE" sz="2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4A1906"/>
                </a:glow>
                <a:outerShdw blurRad="50800" dist="38100" algn="l" rotWithShape="0">
                  <a:srgbClr val="1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1019" y="4594819"/>
            <a:ext cx="821788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Quiero </a:t>
            </a:r>
            <a:r>
              <a:rPr kumimoji="0" lang="es-PE" sz="2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A1906"/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me des la actitud sana y correcta de responderte con toda libertad que sí quiero hacer tu voluntad, tanto expresándotela como haciéndola verdaderamente. Amén</a:t>
            </a:r>
          </a:p>
        </p:txBody>
      </p:sp>
    </p:spTree>
    <p:extLst>
      <p:ext uri="{BB962C8B-B14F-4D97-AF65-F5344CB8AC3E}">
        <p14:creationId xmlns:p14="http://schemas.microsoft.com/office/powerpoint/2010/main" val="41012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1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quot;Bienvenido a la casa del Padre&quot;  #catolicoscon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5" y="515704"/>
            <a:ext cx="8097463" cy="58502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8888" y="3716727"/>
            <a:ext cx="81951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4A1906">
                      <a:alpha val="40000"/>
                    </a:srgbClr>
                  </a:glow>
                  <a:outerShdw blurRad="50800" dist="38100" algn="l" rotWithShape="0">
                    <a:srgbClr val="4A1906"/>
                  </a:outerShdw>
                </a:effectLst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El Reino pide conversión de la persona. Sólo mediante la conversión se puede acceder al Reino que Jesús trae y predica. Quienes no están dispuestos a convertirse están bebiendo su propia perdición. Pero quizás aquéllos de quienes menos se podría esperar, pueden llevarnos la delantera por haberse convertido antes. Escuchemos. 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80373" y="515704"/>
            <a:ext cx="2419878" cy="95604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1A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1A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Mateo 21, 28-32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80373" y="2812869"/>
            <a:ext cx="190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Motivación: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7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RROQUIA INMACULADO CORAZÓN DE MARÍA. VALLEDUPAR: Lecturas del Lunes 27 de agosto. 21ª semana del 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0" y="519869"/>
            <a:ext cx="8064139" cy="58722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88879" y="519869"/>
            <a:ext cx="337381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sx="101000" sy="101000" algn="r" rotWithShape="0">
                    <a:srgbClr val="4472C4">
                      <a:lumMod val="10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San </a:t>
            </a:r>
            <a:r>
              <a:rPr kumimoji="0" lang="es-E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sx="101000" sy="101000" algn="r" rotWithShape="0">
                    <a:srgbClr val="4472C4">
                      <a:lumMod val="10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Mateo  21, 28-32</a:t>
            </a:r>
            <a:endParaRPr kumimoji="0" lang="es-ES" sz="1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sx="101000" sy="101000" algn="r" rotWithShape="0">
                  <a:srgbClr val="4472C4">
                    <a:lumMod val="10000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95839" y="3223553"/>
            <a:ext cx="5054492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aquel tiempo, dijo Jesús  a los sumos sacerdotes y a los ancianos del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pueblo:                  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2" y="485936"/>
            <a:ext cx="8102455" cy="58887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7287" y="4567345"/>
            <a:ext cx="7922620" cy="172354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-¿Qué les parece?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2C1F11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hombre tenía dos hijos.  Se acercó al primero y le dijo: «Hijo, ve hoy a trabajar en mi viña». Él le contestó: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2C1F11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«No quiero». Pero después recapacitó y fue.  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2C1F11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1506</Words>
  <Application>Microsoft Office PowerPoint</Application>
  <PresentationFormat>Presentación en pantalla (4:3)</PresentationFormat>
  <Paragraphs>105</Paragraphs>
  <Slides>34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5" baseType="lpstr">
      <vt:lpstr>Adobe Fan Heiti Std B</vt:lpstr>
      <vt:lpstr>Adobe Gothic Std B</vt:lpstr>
      <vt:lpstr>Algerian</vt:lpstr>
      <vt:lpstr>Arial</vt:lpstr>
      <vt:lpstr>Arial Black</vt:lpstr>
      <vt:lpstr>Arial Narrow</vt:lpstr>
      <vt:lpstr>Arial Rounded MT Bold</vt:lpstr>
      <vt:lpstr>Arial Unicode MS</vt:lpstr>
      <vt:lpstr>Calibri</vt:lpstr>
      <vt:lpstr>Calibri Light</vt:lpstr>
      <vt:lpstr>Candara</vt:lpstr>
      <vt:lpstr>Colonna MT</vt:lpstr>
      <vt:lpstr>Comic Sans MS</vt:lpstr>
      <vt:lpstr>Georgia</vt:lpstr>
      <vt:lpstr>Kristen ITC</vt:lpstr>
      <vt:lpstr>Poor Richard</vt:lpstr>
      <vt:lpstr>Tekton Pro</vt:lpstr>
      <vt:lpstr>Times New Roman</vt:lpstr>
      <vt:lpstr>Verdana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2020-09-21T21:03:10Z</dcterms:created>
  <dcterms:modified xsi:type="dcterms:W3CDTF">2020-09-21T21:07:44Z</dcterms:modified>
</cp:coreProperties>
</file>