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7" r:id="rId8"/>
    <p:sldMasterId id="2147483769" r:id="rId9"/>
    <p:sldMasterId id="2147483781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3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206320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417508"/>
      </p:ext>
    </p:extLst>
  </p:cSld>
  <p:clrMapOvr>
    <a:masterClrMapping/>
  </p:clrMapOvr>
  <p:transition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ECCF41-D310-4E88-8F61-6B2897CA9CA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7992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990E54-A3AA-489F-86F4-5124C26435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243843"/>
      </p:ext>
    </p:extLst>
  </p:cSld>
  <p:clrMapOvr>
    <a:masterClrMapping/>
  </p:clrMapOvr>
  <p:transition spd="slow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DD4FE-893E-4D1F-99A2-EF11D12B98B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608073"/>
      </p:ext>
    </p:extLst>
  </p:cSld>
  <p:clrMapOvr>
    <a:masterClrMapping/>
  </p:clrMapOvr>
  <p:transition spd="slow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6BC1A-C271-447D-B749-0873348B8F7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149276"/>
      </p:ext>
    </p:extLst>
  </p:cSld>
  <p:clrMapOvr>
    <a:masterClrMapping/>
  </p:clrMapOvr>
  <p:transition spd="slow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8C6F8-E56A-4BA3-806E-4D219B83BB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058582"/>
      </p:ext>
    </p:extLst>
  </p:cSld>
  <p:clrMapOvr>
    <a:masterClrMapping/>
  </p:clrMapOvr>
  <p:transition spd="slow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9F17D-0DB1-42D4-9FDF-48BF50B84B5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989278"/>
      </p:ext>
    </p:extLst>
  </p:cSld>
  <p:clrMapOvr>
    <a:masterClrMapping/>
  </p:clrMapOvr>
  <p:transition spd="slow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672A7B-148B-40A5-AF6B-0094F64B35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707158"/>
      </p:ext>
    </p:extLst>
  </p:cSld>
  <p:clrMapOvr>
    <a:masterClrMapping/>
  </p:clrMapOvr>
  <p:transition spd="slow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1A6384-96EB-467D-A9A3-E6FCCBA71A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908414"/>
      </p:ext>
    </p:extLst>
  </p:cSld>
  <p:clrMapOvr>
    <a:masterClrMapping/>
  </p:clrMapOvr>
  <p:transition spd="slow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423714-1394-4148-A9B1-B1D14B3368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598488"/>
      </p:ext>
    </p:extLst>
  </p:cSld>
  <p:clrMapOvr>
    <a:masterClrMapping/>
  </p:clrMapOvr>
  <p:transition spd="slow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F7F5F-480E-4429-B62A-C91ACC9BACB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220393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2256549"/>
      </p:ext>
    </p:extLst>
  </p:cSld>
  <p:clrMapOvr>
    <a:masterClrMapping/>
  </p:clrMapOvr>
  <p:transition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8CEA0B-CFFF-44D4-91A1-7EDF54CE9B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174802"/>
      </p:ext>
    </p:extLst>
  </p:cSld>
  <p:clrMapOvr>
    <a:masterClrMapping/>
  </p:clrMapOvr>
  <p:transition spd="slow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B16B3-0C86-4A11-A9AA-F0BAA5502C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04197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EA2B8-7504-4EF8-850C-9EDE8D274B11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848537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26AA4B-E679-4582-9E5B-FE79E66A5F56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175615"/>
      </p:ext>
    </p:extLst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D9DCA-4CFD-4807-AC25-AEDCE064F566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460461"/>
      </p:ext>
    </p:extLst>
  </p:cSld>
  <p:clrMapOvr>
    <a:masterClrMapping/>
  </p:clrMapOvr>
  <p:transition spd="slow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C6CF0-A546-4179-A52C-1029CDF5FD4E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4060"/>
      </p:ext>
    </p:extLst>
  </p:cSld>
  <p:clrMapOvr>
    <a:masterClrMapping/>
  </p:clrMapOvr>
  <p:transition spd="slow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FE8ED6-FB27-40A6-89AE-2ECCC94B9D08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85894"/>
      </p:ext>
    </p:extLst>
  </p:cSld>
  <p:clrMapOvr>
    <a:masterClrMapping/>
  </p:clrMapOvr>
  <p:transition spd="slow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8195B-D91A-4ABF-99BE-D69140700DD3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941578"/>
      </p:ext>
    </p:extLst>
  </p:cSld>
  <p:clrMapOvr>
    <a:masterClrMapping/>
  </p:clrMapOvr>
  <p:transition spd="slow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324FB-39DD-4B17-AF56-72B44682AFD5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491546"/>
      </p:ext>
    </p:extLst>
  </p:cSld>
  <p:clrMapOvr>
    <a:masterClrMapping/>
  </p:clrMapOvr>
  <p:transition spd="slow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96B8AC-A33A-425E-9A5A-035E1204061A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19590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7354668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D3A3BD-4316-4C41-AE7B-A59442AC7D4C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678644"/>
      </p:ext>
    </p:extLst>
  </p:cSld>
  <p:clrMapOvr>
    <a:masterClrMapping/>
  </p:clrMapOvr>
  <p:transition spd="slow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1A9AE-61C9-46DB-ABCF-C5DED71099AC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483139"/>
      </p:ext>
    </p:extLst>
  </p:cSld>
  <p:clrMapOvr>
    <a:masterClrMapping/>
  </p:clrMapOvr>
  <p:transition spd="slow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57E4F-C84D-45C3-9793-4D59093763A3}" type="slidenum">
              <a:rPr kumimoji="0" lang="es-PR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248925"/>
      </p:ext>
    </p:extLst>
  </p:cSld>
  <p:clrMapOvr>
    <a:masterClrMapping/>
  </p:clrMapOvr>
  <p:transition spd="slow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A18AF8-8FD4-4E92-9D2C-2B9357F8CF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85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D6C598-94A4-4A41-8861-CC0ABCAB149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8850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29CE5-CB6D-482B-9A01-D2D24D87586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73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3A996-3697-4262-9FD4-D8E99DCD364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827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C1A43B-C227-4E44-BBD9-525214A66E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70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2762DE-D909-4D44-9E1E-FAF50E15E61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931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9B8423-D3FE-420F-B8EF-1985755F57B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4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1208093"/>
      </p:ext>
    </p:extLst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31C5E3-C56B-44E1-9FCC-C93AC727660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119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D98BFB-B7E0-4322-A5FE-D659ACD984C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6840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A20867-5E45-40F9-AD4F-86A8643FA1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691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64FD0-40CE-4C6A-807B-9E4468BEFE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18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4C587C-D3AF-4BE5-9758-391DB253978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1302510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15BEC-76F4-456C-B35F-411F282FEA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2766127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B7120-EAC0-49A9-A778-606CC8E52C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901456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4A4EDF-A859-4E79-8216-1078208DBD9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7406791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F2E3AD-C988-49B2-8A15-EECBFD235F1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7223119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F0C553-D92D-4B48-AAF5-2DF4CC995FF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9253230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379882"/>
      </p:ext>
    </p:extLst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B9F470-3400-4E78-B0D6-51317557AAD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6503535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1E2DDA-91E6-41E4-A8BD-6FE4C0DDBA5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9774102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C9288-7C2A-475B-921B-1CE9DED103D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1948217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FBBDA-7D7C-48BF-8F9D-7D2DC1F3FB8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2242217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130BFE-CBDA-4D57-A25F-0680B8351B7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5637126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856BB-24B5-4EBA-816B-F8BBD83CEEE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02619"/>
      </p:ext>
    </p:extLst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3FBB8-8A98-43C5-8D1D-5E593A89F52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115061"/>
      </p:ext>
    </p:extLst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2AD553-1B1A-45D0-9224-C3A2E85F805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85056"/>
      </p:ext>
    </p:extLst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8F9C2-F1C1-4C03-A012-C985BFDFEE0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47674"/>
      </p:ext>
    </p:extLst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6799B1-04A7-4F95-BA4D-494D045C662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7356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0365431"/>
      </p:ext>
    </p:extLst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511982-F73A-4328-A06E-A1FDA383DD6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9953"/>
      </p:ext>
    </p:extLst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8A07AF-AF70-477D-B1CF-CBDAD0F66CA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69748"/>
      </p:ext>
    </p:extLst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A26E04-0733-4688-88D4-E6BB90C028C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626401"/>
      </p:ext>
    </p:extLst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6884D9-86A0-4A36-846D-F0EC557152B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34050"/>
      </p:ext>
    </p:extLst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57098-945D-401D-AFE0-33E6758FC27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678080"/>
      </p:ext>
    </p:extLst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48D59-4B32-402F-BF8C-862DD996C2D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815783"/>
      </p:ext>
    </p:extLst>
  </p:cSld>
  <p:clrMapOvr>
    <a:masterClrMapping/>
  </p:clrMapOvr>
  <p:transition spd="med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A5CF3-3842-47C2-9D59-66DAA66F5E7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6940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A4948-8C22-47EE-BF76-78E15C3F799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781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5C35C3-4332-46EC-BC2D-DA9B9872E3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955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EBDEB-7020-46D9-B59B-392C0E28CB3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00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7174778"/>
      </p:ext>
    </p:extLst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D7D35-DBE0-4989-BDC0-A70E0F5219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3859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DD29B-5F7E-404C-BC7C-D097FF22623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1491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4D41F4-A172-407D-AEA3-9F8643502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308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60C5E3-16E2-47EC-B825-3AE0FFBBBC4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94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7E0D4-DD87-401C-A4CF-9001D3FFB81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390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8A9D3-B811-43A0-926E-900CFFFBA3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4303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029930-3150-403D-9D03-9A58C87CA5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5286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E20BF-5D62-4912-B5B7-8A7E0E8DB4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731988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91F7C-F6D8-45A5-91B6-523661CF1D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454475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A100C5-05FF-4A7A-9D72-E86B9CC5C9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3148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1971080"/>
      </p:ext>
    </p:extLst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050D28-1F3A-4A94-9855-A1105987FF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363240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F3FD2B-942B-4D8C-B5C8-0D114BFAAF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97225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A6105-F9EA-4365-88F6-4C0A9E58FD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948058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8759C-5A91-47CD-8F5A-33088D0421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502151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EF70B-CD79-4A5B-BC57-2572FBA5C0E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26390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DC49E-8F6A-4FB1-9B14-4C98D11D7FA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06819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353A0-9FEB-4739-9668-79BAED0349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237954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A63861-D2D6-4087-A8CC-BA69F373BD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44488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92D1B-D383-4F42-B338-B6810545EC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6023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77C73C-F2F3-4159-896C-6BC4B85FD201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B816E-6AD1-4D94-AF1B-C734CDB8EA1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6915508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0906607"/>
      </p:ext>
    </p:extLst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E368C-EF5B-4024-921D-328BD66F85C8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A0F46-2C98-4555-AF2F-FBEA86D72B9B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576791"/>
      </p:ext>
    </p:extLst>
  </p:cSld>
  <p:clrMapOvr>
    <a:masterClrMapping/>
  </p:clrMapOvr>
  <p:transition advClick="0" advTm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6A8C94-BEBA-45AE-A600-EAB4FAEF7DC5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D5115-45F2-4E7D-B0FC-3DDDADB825D3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541832"/>
      </p:ext>
    </p:extLst>
  </p:cSld>
  <p:clrMapOvr>
    <a:masterClrMapping/>
  </p:clrMapOvr>
  <p:transition advClick="0" advTm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DE1C14-5F94-4861-A1AC-EB5843B84C39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57A880-C5CD-4E6C-B9E0-DE4F80C0E25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296582"/>
      </p:ext>
    </p:extLst>
  </p:cSld>
  <p:clrMapOvr>
    <a:masterClrMapping/>
  </p:clrMapOvr>
  <p:transition advClick="0" advTm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33736-323A-45B1-8954-BFAC73EBAFCC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05DD15-DEC1-4C43-82C5-BF094CFBE83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924785"/>
      </p:ext>
    </p:extLst>
  </p:cSld>
  <p:clrMapOvr>
    <a:masterClrMapping/>
  </p:clrMapOvr>
  <p:transition advClick="0" advTm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F168C5-8D0A-4272-9FBF-B60DE18555E9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7F2DAC-B73C-482D-B5B3-3A657CF9845E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123084"/>
      </p:ext>
    </p:extLst>
  </p:cSld>
  <p:clrMapOvr>
    <a:masterClrMapping/>
  </p:clrMapOvr>
  <p:transition advClick="0" advTm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60D69D-3A01-4B8B-9BB1-F5EF5D8BE4EA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4B9AD-CAAF-40F6-B6FA-9900AD8DA19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748107"/>
      </p:ext>
    </p:extLst>
  </p:cSld>
  <p:clrMapOvr>
    <a:masterClrMapping/>
  </p:clrMapOvr>
  <p:transition advClick="0" advTm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959FF-33D1-4FE4-9114-AF0273B3731B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9D937-819A-4E1F-A1F3-4FF1BB8867B1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37618"/>
      </p:ext>
    </p:extLst>
  </p:cSld>
  <p:clrMapOvr>
    <a:masterClrMapping/>
  </p:clrMapOvr>
  <p:transition advClick="0" advTm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5CCBAC-6683-40DC-9832-2EF128117627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365E0C-AC1A-47F8-825D-4E091294FCDE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894830"/>
      </p:ext>
    </p:extLst>
  </p:cSld>
  <p:clrMapOvr>
    <a:masterClrMapping/>
  </p:clrMapOvr>
  <p:transition advClick="0" advTm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62AE6-A54A-4435-94EC-46237B28772E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8EFBCB-A35B-4AAA-AC9E-E5563657D05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781694"/>
      </p:ext>
    </p:extLst>
  </p:cSld>
  <p:clrMapOvr>
    <a:masterClrMapping/>
  </p:clrMapOvr>
  <p:transition advClick="0" advTm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F93CEC-971E-44BE-887C-CA49A3F3E712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8CEF28-5CEC-4E17-A2B3-446C1BB455F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192506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5057039"/>
      </p:ext>
    </p:extLst>
  </p:cSld>
  <p:clrMapOvr>
    <a:masterClrMapping/>
  </p:clrMapOvr>
  <p:transition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F5A4E-25E5-41A9-824C-3ABC0E5E684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9486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145A53-C3A5-4F09-846E-B65B32513C1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4020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C191F2-D786-43C7-8486-D05C967E271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1689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1FAB77-AB3F-4489-8A59-4FC98D06D52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528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4E8DFF-49BE-4521-9552-6B06DC340FE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478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D70EC-1CBA-4EE6-9242-0C6E614F59B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58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771790-293A-4713-89E3-D4387C575F5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1052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4CD9CE-027B-418F-AE8A-99DDD6DD9A2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9539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3F32E-6010-4455-96D5-F7A624C1EA3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16633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79CB6-0E71-4600-9ECE-F59FDB4477A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60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843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2D95D2-6DEA-46E6-8E08-592050DD1C6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021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R" smtClean="0"/>
              <a:t>Haga clic para modificar el estilo de texto del patrón</a:t>
            </a:r>
          </a:p>
          <a:p>
            <a:pPr lvl="1"/>
            <a:r>
              <a:rPr lang="es-PR" smtClean="0"/>
              <a:t>Segundo nivel</a:t>
            </a:r>
          </a:p>
          <a:p>
            <a:pPr lvl="2"/>
            <a:r>
              <a:rPr lang="es-PR" smtClean="0"/>
              <a:t>Tercer nivel</a:t>
            </a:r>
          </a:p>
          <a:p>
            <a:pPr lvl="3"/>
            <a:r>
              <a:rPr lang="es-PR" smtClean="0"/>
              <a:t>Cuarto nivel</a:t>
            </a:r>
          </a:p>
          <a:p>
            <a:pPr lvl="4"/>
            <a:r>
              <a:rPr lang="es-P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R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31306F-184D-4312-A492-380CC36BD2B3}" type="slidenum">
              <a:rPr kumimoji="0" lang="es-PR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R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617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227EB-DF2F-4D50-8DDC-54F93FC7D7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49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27BCAA-F274-4610-9DE4-9CB605DE27D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00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AC3FFB-924E-4E90-8E0F-88356B077A1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509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5C427D-9CBA-40D7-BE7B-25B43A18A17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2156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E2BCC-B8EA-4BFE-BB74-5912C697CC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735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9EA0A-4F82-4E41-BD60-9B3DCFFF7A70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17/08/2020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86793-0D93-4306-B948-E754F3C7B8C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73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advClick="0"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01B64A-5D60-40A2-8ABE-0C2DBBA7FC9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0437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335870"/>
            <a:ext cx="8316685" cy="62216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88" y="6142989"/>
            <a:ext cx="1255885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55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Enya - Lothlórien.wav"/>
          </p:stSnd>
        </p:sndAc>
      </p:transition>
    </mc:Choice>
    <mc:Fallback xmlns="">
      <p:transition spd="slow">
        <p:fade/>
        <p:sndAc>
          <p:stSnd loop="1">
            <p:snd r:embed="rId6" name="Enya - Lothlórie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76" y="341376"/>
            <a:ext cx="8316687" cy="6175248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88274" y="3664349"/>
            <a:ext cx="296692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Él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les preguntó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-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ustedes,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¿quién dicen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que soy yo?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7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784" y="330927"/>
            <a:ext cx="8538959" cy="622662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242804" y="3578610"/>
            <a:ext cx="292350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-Tú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eres el Mesías, el Hijo de Dios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vivo.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94365" y="1584588"/>
            <a:ext cx="26349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Simón Pedro tomó la palabra y dijo: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7090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1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587" y="392637"/>
            <a:ext cx="8241653" cy="6095249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0458" y="4960177"/>
            <a:ext cx="824165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Jesús le respondió: -¡Dichoso tú, Simón, hijo de               Jonás!, porque eso no te lo ha revelado nadie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 carne </a:t>
            </a: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hueso, sino mi Padre que está en el cielo</a:t>
            </a:r>
            <a:r>
              <a:rPr kumimoji="0" lang="es-P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889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1587" y="5760396"/>
            <a:ext cx="82416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33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esús habla con Felipe y Natana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64" y="969463"/>
            <a:ext cx="7750627" cy="5372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66912" y="4939124"/>
            <a:ext cx="8257129" cy="1292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Ahora te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digo yo: Tú eres Pedro, y sobre esta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piedra edificaré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mi i</a:t>
            </a:r>
            <a:r>
              <a:rPr kumimoji="0" lang="es-E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glesia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, el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poder del infierno no la derrotará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 </a:t>
            </a:r>
            <a:endParaRPr kumimoji="0" lang="es-E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Georgia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316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364065"/>
            <a:ext cx="8320554" cy="61637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37635" y="5515144"/>
            <a:ext cx="8080852" cy="49244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la tierra, quedará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desatado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el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cielo.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21406" y="452337"/>
            <a:ext cx="2361131" cy="40934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Te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daré las llaves del reino de los cielos: lo que ates en la tierra, quedará atado en el cielo, y lo que 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desates 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716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ctio Divina: «29 de junio de 2018 – Iglesia en Ara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7" y="330926"/>
            <a:ext cx="8319950" cy="64617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56801" y="5643672"/>
            <a:ext cx="4947462" cy="58477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Palabra 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del Señor</a:t>
            </a:r>
            <a:endParaRPr kumimoji="0" lang="es-PE" sz="32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743145" y="2998084"/>
            <a:ext cx="3353813" cy="175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C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C0C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les mandó a los discípulos que no dijesen a nadie que él era el Mesías. </a:t>
            </a:r>
          </a:p>
        </p:txBody>
      </p:sp>
    </p:spTree>
    <p:extLst>
      <p:ext uri="{BB962C8B-B14F-4D97-AF65-F5344CB8AC3E}">
        <p14:creationId xmlns:p14="http://schemas.microsoft.com/office/powerpoint/2010/main" val="413599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346603"/>
            <a:ext cx="8361536" cy="61587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637417" y="1347659"/>
            <a:ext cx="3142130" cy="1939829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4000" b="1" i="0" u="none" strike="noStrike" kern="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¿</a:t>
            </a:r>
            <a:r>
              <a:rPr kumimoji="0" lang="es-PE" sz="3600" b="1" i="0" u="none" strike="noStrike" kern="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Quién dice la gente que es Jesús?</a:t>
            </a:r>
            <a:endParaRPr kumimoji="0" lang="es-PE" sz="4000" b="1" i="0" u="none" strike="noStrike" kern="0" cap="none" spc="50" normalizeH="0" baseline="0" noProof="0" dirty="0">
              <a:ln w="11430"/>
              <a:solidFill>
                <a:srgbClr val="FFFF00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000" b="1" i="0" u="none" strike="noStrike" kern="0" cap="none" spc="50" normalizeH="0" baseline="0" noProof="0" dirty="0">
              <a:ln w="11430"/>
              <a:solidFill>
                <a:srgbClr val="FFFF00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70114" y="386535"/>
            <a:ext cx="7560840" cy="705852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0" cap="none" spc="50" normalizeH="0" baseline="0" noProof="0" dirty="0">
                <a:ln w="11430"/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       Preguntas para la lectura:</a:t>
            </a:r>
            <a:endParaRPr kumimoji="0" lang="es-ES_tradnl" sz="4000" b="1" i="0" u="none" strike="noStrike" kern="0" cap="none" spc="50" normalizeH="0" baseline="0" noProof="0" dirty="0">
              <a:ln w="11430"/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 TRIPLE CONFESIÓN DE PED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3" y="792481"/>
            <a:ext cx="7820297" cy="492034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76199" y="4721655"/>
            <a:ext cx="6354130" cy="1260276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0" cap="none" spc="5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¿</a:t>
            </a:r>
            <a:r>
              <a:rPr kumimoji="0" lang="es-PE" sz="3600" b="1" i="0" u="none" strike="noStrike" kern="0" cap="none" spc="5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Cómo responde Pedro a la pregunta de Jesús, sobre lo que ellos piensan de Él</a:t>
            </a:r>
            <a:r>
              <a:rPr kumimoji="0" lang="es-PE" sz="3600" b="1" i="0" u="none" strike="noStrike" kern="0" cap="none" spc="5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8000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?.</a:t>
            </a:r>
            <a:endParaRPr kumimoji="0" lang="es-ES_tradnl" sz="3600" b="1" i="0" u="none" strike="noStrike" kern="0" cap="none" spc="5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8000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50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Guía para la reflexión de la Décima Estación del Vía Lucis | Desde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0" y="353361"/>
            <a:ext cx="8365763" cy="6151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996633" y="472839"/>
            <a:ext cx="33803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¿Cómo responde Jesús a la confesión de fe que hace Simón Pedro</a:t>
            </a: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Calibri Light" panose="020F0302020204030204" pitchFamily="34" charset="0"/>
              </a:rPr>
              <a:t>?</a:t>
            </a:r>
            <a:endParaRPr kumimoji="0" lang="es-PE" sz="36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40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569" y="261257"/>
            <a:ext cx="8381128" cy="632851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434713" y="4352351"/>
            <a:ext cx="2016853" cy="19389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piedra edificaré mi Iglesia, y las puertas del Hades no prevalecerán contra ella. 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19</a:t>
            </a:r>
            <a:r>
              <a:rPr kumimoji="0" lang="es-PE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.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A ti te daré las llaves del Reino de los Cielos; y lo que ates en la tierra quedará atado en los cielos, y lo que desates en la tierra quedará desatado en los cielos.»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67398" y="4388176"/>
            <a:ext cx="2072689" cy="175432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17</a:t>
            </a:r>
            <a:r>
              <a:rPr kumimoji="0" lang="es-PE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-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Replicando Jesús le dijo: «Bienaventurado eres Simón, hijo de Jonás, porque no te ha revelado esto la carne ni la sangre, sino mi Padre que está en los cielos.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18</a:t>
            </a:r>
            <a:r>
              <a:rPr kumimoji="0" lang="es-PE" sz="10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.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rriweather"/>
                <a:ea typeface="+mn-ea"/>
                <a:cs typeface="+mn-cs"/>
              </a:rPr>
              <a:t>Y yo a mi vez te digo que tú eres Pedro, y sobre esta 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rriweather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8957" y="396167"/>
            <a:ext cx="5348700" cy="3026535"/>
          </a:xfrm>
        </p:spPr>
        <p:txBody>
          <a:bodyPr/>
          <a:lstStyle/>
          <a:p>
            <a:pPr indent="0" algn="ct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En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la respuesta de Jesús encontramos 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una bienaventuranza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, </a:t>
            </a:r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una </a:t>
            </a:r>
            <a:r>
              <a:rPr lang="es-PE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promesa y un encargo</a:t>
            </a:r>
            <a:r>
              <a:rPr lang="es-PE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.                                 </a:t>
            </a:r>
            <a:r>
              <a:rPr lang="es-PE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¿</a:t>
            </a:r>
            <a:r>
              <a:rPr lang="es-PE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Puedes reconocer estos elementos en los </a:t>
            </a:r>
            <a:r>
              <a:rPr lang="es-PE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versículos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PE" b="1" dirty="0" smtClean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 </a:t>
            </a:r>
            <a:r>
              <a:rPr lang="es-PE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Calibri Light" panose="020F0302020204030204" pitchFamily="34" charset="0"/>
              </a:rPr>
              <a:t>17-19?</a:t>
            </a:r>
          </a:p>
          <a:p>
            <a:pPr indent="0" algn="ctr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s-PE" b="1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375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875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ultivando Valores Religiosos: “🌞Oración de la Mañana 🌞  Gracias, Señor, por este nuevo día. Hoy quiero entregarte mi vida, pongo mi ser en tus manos, no soy digno de que…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1" y="350564"/>
            <a:ext cx="8332429" cy="61460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76141" y="431804"/>
            <a:ext cx="4264048" cy="698489"/>
            <a:chOff x="802" y="526"/>
            <a:chExt cx="5512" cy="1099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802" y="749"/>
              <a:ext cx="5512" cy="876"/>
            </a:xfrm>
            <a:prstGeom prst="rect">
              <a:avLst/>
            </a:prstGeom>
            <a:gradFill rotWithShape="0">
              <a:gsLst>
                <a:gs pos="0">
                  <a:srgbClr val="A8D08D"/>
                </a:gs>
                <a:gs pos="50000">
                  <a:srgbClr val="70AD47"/>
                </a:gs>
                <a:gs pos="100000">
                  <a:srgbClr val="A8D08D"/>
                </a:gs>
              </a:gsLst>
              <a:lin ang="5400000" scaled="1"/>
            </a:gradFill>
            <a:ln w="12700">
              <a:solidFill>
                <a:srgbClr val="70AD4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75623"/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837" y="586"/>
              <a:ext cx="4194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E2F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Times New Roman"/>
                </a:rPr>
                <a:t>LECTIO DIVINA –DOMINGO 21 TO. - “A”               </a:t>
              </a:r>
              <a:r>
                <a:rPr kumimoji="0" 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Times New Roman"/>
                </a:rPr>
                <a:t>Y USTEDES, ¿</a:t>
              </a:r>
              <a:r>
                <a:rPr kumimoji="0" lang="es-PE" sz="1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Times New Roman"/>
                </a:rPr>
                <a:t>QUIÉN </a:t>
              </a:r>
              <a:r>
                <a:rPr kumimoji="0" lang="es-P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+mn-ea"/>
                  <a:cs typeface="Times New Roman"/>
                </a:rPr>
                <a:t>DICEN QUE SOY YO?</a:t>
              </a:r>
              <a:endPara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endParaRPr>
            </a:p>
          </p:txBody>
        </p:sp>
        <p:pic>
          <p:nvPicPr>
            <p:cNvPr id="6" name="Picture 8" descr="BIBLIA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526"/>
              <a:ext cx="649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CuadroTexto 6"/>
          <p:cNvSpPr txBox="1"/>
          <p:nvPr/>
        </p:nvSpPr>
        <p:spPr>
          <a:xfrm>
            <a:off x="5076306" y="390249"/>
            <a:ext cx="328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>
                    <a:lumMod val="50000"/>
                  </a:srgbClr>
                </a:solidFill>
                <a:effectLst>
                  <a:glow rad="63500">
                    <a:srgbClr val="FFFFFF">
                      <a:alpha val="40000"/>
                    </a:srgbClr>
                  </a:glow>
                  <a:outerShdw blurRad="50800" dist="38100" algn="l" rotWithShape="0">
                    <a:srgbClr val="FFFFFF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Mateo 16, 13-20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3333CC">
                  <a:lumMod val="50000"/>
                </a:srgbClr>
              </a:solidFill>
              <a:effectLst>
                <a:glow rad="63500">
                  <a:srgbClr val="FFFFFF">
                    <a:alpha val="40000"/>
                  </a:srgbClr>
                </a:glow>
                <a:outerShdw blurRad="50800" dist="38100" algn="l" rotWithShape="0">
                  <a:srgbClr val="FFFFFF"/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611362" y="5916459"/>
            <a:ext cx="2023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23 </a:t>
            </a: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agosto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2020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1 Rectángulo"/>
          <p:cNvSpPr/>
          <p:nvPr/>
        </p:nvSpPr>
        <p:spPr>
          <a:xfrm>
            <a:off x="1176810" y="3840936"/>
            <a:ext cx="4392800" cy="2084938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83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Y USTEDES,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 ¿QUIÉN DICEN </a:t>
            </a:r>
            <a:endParaRPr kumimoji="0" lang="es-ES_tradnl" sz="1800" b="1" i="0" u="none" strike="noStrike" kern="1200" cap="none" spc="50" normalizeH="0" baseline="0" noProof="0" dirty="0" smtClean="0">
              <a:ln w="11430"/>
              <a:solidFill>
                <a:srgbClr val="FFFF00"/>
              </a:solidFill>
              <a:effectLst>
                <a:glow rad="101600">
                  <a:srgbClr val="00001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QUE </a:t>
            </a:r>
            <a:r>
              <a:rPr kumimoji="0" lang="es-ES_tradnl" sz="1800" b="1" i="0" u="none" strike="noStrike" kern="120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rgbClr val="00001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/>
              </a:rPr>
              <a:t>SOY YO?</a:t>
            </a:r>
            <a:endParaRPr kumimoji="0" lang="es-PE" sz="1800" b="1" i="0" u="none" strike="noStrike" kern="1200" cap="none" spc="50" normalizeH="0" baseline="0" noProof="0" dirty="0">
              <a:ln w="11430"/>
              <a:solidFill>
                <a:srgbClr val="FFFF00"/>
              </a:solidFill>
              <a:effectLst>
                <a:glow rad="101600">
                  <a:srgbClr val="00001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35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44" y="374470"/>
            <a:ext cx="8363712" cy="61361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12408" y="4512933"/>
            <a:ext cx="8119183" cy="179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Motivación: La pregunta que Jesús formuló a sus discípulos sigue siendo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actual,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pues hoy mucha gente se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interroga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sobre quién es Jesús y sobre la misión de la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Iglesia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. El texto de hoy nos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invita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a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implicarnos en una respuesta personal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34673" y="576644"/>
            <a:ext cx="2111168" cy="6572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¿Qué ME dice el texto?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08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&quot; DEJAD QUE LOS NIÑOS VENGAN A M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03" y="365760"/>
            <a:ext cx="8369128" cy="61569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89760" y="3646753"/>
            <a:ext cx="514958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¿Quién dicen 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que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soy yo: Y yo, ¿qué digo de Jesús? ¿Quién es él realmente para mí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403648" y="5085184"/>
            <a:ext cx="6306263" cy="1003158"/>
          </a:xfrm>
          <a:prstGeom prst="rect">
            <a:avLst/>
          </a:prstGeom>
        </p:spPr>
        <p:txBody>
          <a:bodyPr wrap="square">
            <a:prstTxWarp prst="textCurveDown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027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ATICAN-POPE-TIR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4" y="332015"/>
            <a:ext cx="8283031" cy="614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322766" y="4484914"/>
            <a:ext cx="6570476" cy="1533472"/>
          </a:xfrm>
          <a:prstGeom prst="rect">
            <a:avLst/>
          </a:prstGeom>
        </p:spPr>
        <p:txBody>
          <a:bodyPr wrap="square">
            <a:prstTxWarp prst="textDeflateTop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00CC99">
                    <a:lumMod val="20000"/>
                    <a:lumOff val="80000"/>
                  </a:srgbClr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/>
              </a:rPr>
              <a:t>¿Qué visión de la Iglesia nos ofrece el texto de hoy?</a:t>
            </a:r>
            <a:endParaRPr kumimoji="0" lang="es-PE" sz="4400" b="1" i="0" u="none" strike="noStrike" kern="1200" cap="none" spc="0" normalizeH="0" baseline="0" noProof="0" dirty="0">
              <a:ln>
                <a:noFill/>
              </a:ln>
              <a:solidFill>
                <a:srgbClr val="00CC99">
                  <a:lumMod val="20000"/>
                  <a:lumOff val="80000"/>
                </a:srgbClr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22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371856"/>
            <a:ext cx="8308848" cy="6114288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2149" y="607041"/>
            <a:ext cx="68884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600" b="1" i="1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Edificaré mi Iglesia</a:t>
            </a:r>
            <a:r>
              <a:rPr kumimoji="0" lang="es-PE" sz="3600" b="1" i="1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            </a:t>
            </a: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¿</a:t>
            </a:r>
            <a:r>
              <a:rPr kumimoji="0" lang="es-PE" sz="40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qué dice la gente de la </a:t>
            </a:r>
            <a:r>
              <a:rPr kumimoji="0" lang="es-PE" sz="40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Iglesia?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" y="362712"/>
            <a:ext cx="8284464" cy="6132576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5884" y="4344203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¿Tengo la valentía de anunciar a tiempo y a destiempo el 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Reino 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 Dios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?.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5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6" y="343118"/>
            <a:ext cx="8346730" cy="6179602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0951" y="588392"/>
            <a:ext cx="78581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Mi acción apostólica</a:t>
            </a: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¿colabora en la edificación de la Iglesia fundada por Cristo</a:t>
            </a:r>
            <a:r>
              <a:rPr kumimoji="0" lang="es-PE" sz="36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?.</a:t>
            </a:r>
            <a:endParaRPr kumimoji="0" lang="es-ES" sz="40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srgbClr val="C00000"/>
                </a:outerShdw>
              </a:effectLst>
              <a:uLnTx/>
              <a:uFillTx/>
              <a:latin typeface="Aharoni" pitchFamily="2" charset="-79"/>
              <a:ea typeface="+mn-ea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110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" y="368658"/>
            <a:ext cx="8351520" cy="612793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46744" y="444301"/>
            <a:ext cx="300283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El poder del abismo no la hará perecer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</a:t>
            </a: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A qué te invita esta promesa de Jesús respecto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a la Iglesia</a:t>
            </a:r>
            <a:r>
              <a:rPr kumimoji="0" lang="es-PE" sz="3200" b="1" i="0" u="none" strike="noStrike" kern="1200" cap="none" spc="0" normalizeH="0" baseline="0" noProof="0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?.</a:t>
            </a:r>
            <a:endParaRPr kumimoji="0" lang="es-ES" sz="32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pic>
        <p:nvPicPr>
          <p:cNvPr id="5124" name="Picture 4" descr="Las persecuciones del S. I - www.cristianismo-primitivo.c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590" y="3926173"/>
            <a:ext cx="1511198" cy="105506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7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3" y="320476"/>
            <a:ext cx="8327413" cy="6202244"/>
          </a:xfrm>
          <a:prstGeom prst="rect">
            <a:avLst/>
          </a:prstGeom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317124" y="1747408"/>
            <a:ext cx="6268042" cy="197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soft" dir="tl">
              <a:rot lat="0" lon="0" rev="0"/>
            </a:lightRig>
          </a:scene3d>
          <a:sp3d>
            <a:bevelT w="152400" h="50800" prst="softRound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 Motivación: Expresemos en forma de oración lo que nos ha sugerido la lectura y meditación de este pasaje. Inspirados en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las palabras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de la Escritura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hagamos nuestra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propia confesión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de fe sobre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quién es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Jesús 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+mn-cs"/>
              </a:rPr>
              <a:t>para nosotros.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 Ext" pitchFamily="34" charset="0"/>
              <a:ea typeface="+mn-ea"/>
              <a:cs typeface="+mn-cs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07283" y="393801"/>
            <a:ext cx="2719094" cy="97344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ORATIO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¿Qué le digo al Señor motivado por su Palabra?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18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el evangelio hoy: tu eres pedro sobre esta piedra edificare mi igl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9" y="362033"/>
            <a:ext cx="8355445" cy="61693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98355" y="5499927"/>
            <a:ext cx="7201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• Luego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de un tiempo de oración personal, compartimos nuestra oración. Se puede, también, recitar el Salmo </a:t>
            </a:r>
            <a:r>
              <a:rPr kumimoji="0" lang="es-P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FFFF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137.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FFFFFF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79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@jesuslordius shared a post on Instagram: “Follow @jesuslordius for more❤️ • •  #Bible #GodBlessYou #faith #mercy #alwayspray #pray #amen…” • Follow their account to see 284 post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60342"/>
            <a:ext cx="8366669" cy="6136251"/>
          </a:xfrm>
          <a:prstGeom prst="rect">
            <a:avLst/>
          </a:prstGeom>
          <a:noFill/>
          <a:effectLst>
            <a:glow rad="139700">
              <a:srgbClr val="C0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69925" y="360342"/>
            <a:ext cx="29145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27000">
              <a:srgbClr val="C00000">
                <a:alpha val="40000"/>
              </a:srgbClr>
            </a:glow>
            <a:outerShdw dist="45791" dir="3378596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Salmo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137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endParaRPr kumimoji="0" lang="ca-ES" sz="5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srgbClr val="C00000"/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73386" y="5342377"/>
            <a:ext cx="36204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Tu misericordia es eterna, Señor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52202" y="620914"/>
            <a:ext cx="3620491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srgbClr val="8064A2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Te doy gracias, Señor, de todo corazón; delante de los ángeles tocaré para ti, me postraré hacia tu santuario, daré gracias a tu nombre.</a:t>
            </a:r>
            <a:endParaRPr kumimoji="0" lang="ca-ES" sz="24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srgbClr val="8064A2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05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1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2" y="336586"/>
            <a:ext cx="8369373" cy="62030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" name="Rectángulo 4"/>
          <p:cNvSpPr/>
          <p:nvPr/>
        </p:nvSpPr>
        <p:spPr>
          <a:xfrm>
            <a:off x="1841832" y="1123307"/>
            <a:ext cx="57064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Ambientación: </a:t>
            </a:r>
            <a:endParaRPr kumimoji="0" lang="es-ES_tradnl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Colocar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 centro del grupo unos </a:t>
            </a: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ladrillos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 unas cuantas llaves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388184" y="6077985"/>
            <a:ext cx="4344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Cantos sugeridos: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Iglesia peregrina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1734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2.6 mil Me gusta, 394 comentarios - Recetas Saludables (@_recetassaludables__) en Instagram: &quot;🚨AVISO IMPORTANTE🚨 Quiero detenerme un ratico por aquellos médicos para darle las gracias. No bajes…&quot;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889" y="330924"/>
            <a:ext cx="8355933" cy="618308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886" y="403203"/>
            <a:ext cx="4258491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Por tu misericordia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y tu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lealtad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porque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tu promesa supera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a tu fama;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cuando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te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invoqué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, me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escuchaste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, </a:t>
            </a:r>
            <a:r>
              <a:rPr kumimoji="0" lang="ca-ES" sz="3200" b="1" i="1" u="none" strike="noStrike" kern="1200" cap="none" spc="0" normalizeH="0" baseline="0" noProof="0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aumentaste</a:t>
            </a:r>
            <a:r>
              <a:rPr kumimoji="0" lang="ca-ES" sz="3200" b="1" i="1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el valor en mi </a:t>
            </a:r>
            <a:r>
              <a:rPr kumimoji="0" lang="ca-ES" sz="3200" b="1" i="1" u="none" strike="noStrike" kern="1200" cap="none" spc="0" normalizeH="0" baseline="0" noProof="0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alma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773386" y="4567312"/>
            <a:ext cx="36204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Tu misericordia es eterna, Señor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prstClr val="black">
                      <a:lumMod val="95000"/>
                      <a:lumOff val="5000"/>
                      <a:alpha val="40000"/>
                    </a:prst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prstClr val="black">
                    <a:lumMod val="95000"/>
                    <a:lumOff val="5000"/>
                    <a:alpha val="40000"/>
                  </a:prst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#RelámpagoOriental #Evangelio #LaPalabraDeDios #LaPalabraDeSeñor #VideosCristianos #LaVidaEterna #ElReinoDeDios #EspírituSanto #ElSeñorJesús #LaObraDeDios #LaVozDeDios  #LosÚltimosDías #ElAguaDeVida #LaSegundaVenidaDeJesú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015"/>
          <a:stretch/>
        </p:blipFill>
        <p:spPr bwMode="auto">
          <a:xfrm>
            <a:off x="399415" y="302918"/>
            <a:ext cx="8387534" cy="62285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72372" y="386417"/>
            <a:ext cx="800200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El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Señor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es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sublime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, se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fija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en el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humilde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, y de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lejos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conoce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al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soberbio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 </a:t>
            </a:r>
            <a:r>
              <a:rPr kumimoji="0" lang="ca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Señor,tu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misericordia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es 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eterna, no abandones la obra de tus </a:t>
            </a:r>
            <a:r>
              <a:rPr kumimoji="0" lang="ca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manos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r>
              <a:rPr kumimoji="0" lang="es-ES" sz="28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58438" y="2777093"/>
            <a:ext cx="28814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400" b="1" i="1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ca-ES" sz="14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Tu misericordia es eterna, Señor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charset="0"/>
                <a:ea typeface="+mn-ea"/>
                <a:cs typeface="+mn-cs"/>
              </a:rPr>
              <a:t>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0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25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4" y="359661"/>
            <a:ext cx="8322376" cy="61543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1245325" y="1449186"/>
            <a:ext cx="6496595" cy="457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Motivación: Vicente también da una respuesta personal a la pregunta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“Y ustedes, ¿quién dicen que soy” y nos enseña cómo hemos de considerar a Jesucristo: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“Hay que considerar a nuestro Señor como Dios y como hombre. En esta cualidad hemos de amarle: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1.°porque 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se hizo hombre por amor a nosotros, para reconciliarnos con su Padre, cuya gracia habíamos perdido por el pecado de nuestro primer padre;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2.°porque 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nos ha merecido con su vida, su muerte y su pasión el cielo que habíamos perdido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;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3.°porque </a:t>
            </a:r>
            <a:r>
              <a:rPr kumimoji="0" lang="es-PE" sz="2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hemos de ver a su Padre en él y la manera de vivir que hemos de seguir para </a:t>
            </a:r>
            <a:r>
              <a:rPr kumimoji="0" lang="es-PE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agradarle”. </a:t>
            </a:r>
            <a:r>
              <a:rPr kumimoji="0" lang="es-P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(</a:t>
            </a:r>
            <a:r>
              <a: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XI,735)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1876172" y="475049"/>
            <a:ext cx="2330068" cy="796401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8575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7F5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¿Qué me lleva a hacer el texto?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03772" y="3335635"/>
            <a:ext cx="862231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prstClr val="black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50800" dist="38100" dir="10800000" algn="r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99592" y="4437112"/>
            <a:ext cx="7515616" cy="109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1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30" y="330054"/>
            <a:ext cx="8360176" cy="6192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95290" y="946131"/>
            <a:ext cx="7297783" cy="532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Santa Luisa, </a:t>
            </a:r>
            <a:endParaRPr kumimoji="0" lang="es-PE" sz="2200" b="0" i="1" u="none" strike="noStrike" kern="1200" cap="none" spc="0" normalizeH="0" baseline="0" noProof="0" dirty="0" smtClean="0">
              <a:ln>
                <a:noFill/>
              </a:ln>
              <a:solidFill>
                <a:srgbClr val="FFFF69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en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su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pequeño catecismo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afirma: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69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                                         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¿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Cómo ha de vivir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el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cristiano? </a:t>
            </a:r>
            <a:endParaRPr kumimoji="0" lang="es-PE" sz="2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Como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Nuestro Señor Jesucristo </a:t>
            </a:r>
            <a:endParaRPr kumimoji="0" lang="es-PE" sz="2200" b="0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vivió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en la Tierra.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Tenéis razón; porque ya que el nombre de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cristiano        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viene de Cristo, debemos de imitarle en nuestra vida para seguirle después de la muerte.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Pero ¿quién es Jesucristo?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La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segunda persona de la Santísima Trinidad, el Hijo de Dios.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¿Qué quiere decir seguir a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Jesucristo?                             Es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practicar toda clase de virtudes como El las practicó cuando vivió en este mundo: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Él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era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humilde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, manso, caritativo, paciente, veraz,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           pobre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, y nunca hablaba mal de su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                prójimo ni </a:t>
            </a:r>
            <a:r>
              <a:rPr kumimoji="0" lang="es-PE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hacia mal a nadie. </a:t>
            </a:r>
            <a:r>
              <a:rPr kumimoji="0" lang="es-PE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                                                                           </a:t>
            </a:r>
            <a:r>
              <a:rPr kumimoji="0" lang="es-PE" sz="1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(</a:t>
            </a:r>
            <a:r>
              <a:rPr kumimoji="0" lang="es-PE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88900">
                    <a:srgbClr val="EEECE1">
                      <a:lumMod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Adobe Fan Heiti Std B" pitchFamily="34" charset="-128"/>
                <a:cs typeface="+mn-cs"/>
              </a:rPr>
              <a:t>E 29 – A 48)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srgbClr val="EEECE1">
                    <a:lumMod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itchFamily="34" charset="0"/>
              <a:ea typeface="Adobe Fan Heiti Std B" pitchFamily="34" charset="-128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99592" y="4437112"/>
            <a:ext cx="7515616" cy="109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2A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611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98" y="257723"/>
            <a:ext cx="8529175" cy="63085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58413" name="WordArt 13"/>
          <p:cNvSpPr>
            <a:spLocks noChangeArrowheads="1" noChangeShapeType="1" noTextEdit="1"/>
          </p:cNvSpPr>
          <p:nvPr/>
        </p:nvSpPr>
        <p:spPr bwMode="auto">
          <a:xfrm>
            <a:off x="3090628" y="1033622"/>
            <a:ext cx="2893064" cy="6480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Compromiso: 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262737" y="3832945"/>
            <a:ext cx="625275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_trad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Orar </a:t>
            </a: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por el Papa Francisco y por todos los pastores de la Iglesia.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1950714" y="1782286"/>
            <a:ext cx="5172891" cy="196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Durante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la semana, 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            seré testimonio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vivo de </a:t>
            </a:r>
            <a:endParaRPr kumimoji="0" lang="es-PE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 Ext" panose="020F06050202080209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una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 Ext" panose="020F0605020208020904" pitchFamily="34" charset="0"/>
                <a:ea typeface="+mn-ea"/>
                <a:cs typeface="+mn-cs"/>
              </a:rPr>
              <a:t>iglesia que ama a los necesitados y a los alejados.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8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6" y="405182"/>
            <a:ext cx="8342811" cy="6117537"/>
          </a:xfrm>
          <a:prstGeom prst="rect">
            <a:avLst/>
          </a:prstGeom>
        </p:spPr>
      </p:pic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391885" y="2813405"/>
            <a:ext cx="3326695" cy="334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Así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como en un principio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le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diste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el  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don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de perseverancia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                     y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la entrega, hoy renuévanos a todos los que pertenecemos                                  a tu Iglesia,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para que cada vez más se adhieran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</a:t>
            </a:r>
            <a:endParaRPr kumimoji="0" lang="es-ES_tradnl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5399314" y="2902464"/>
            <a:ext cx="3256027" cy="338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ella, g</a:t>
            </a:r>
            <a:r>
              <a:rPr kumimoji="0" lang="es-PE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racias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 a nuestro testimonio y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tu </a:t>
            </a:r>
            <a:endParaRPr kumimoji="0" lang="es-PE" sz="24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acción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en nosotros.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Hoy y siempre, sigue bendiciendo a tu Iglesia y a los sucesores de Pedro así como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lo prometiste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18580" y="5360517"/>
            <a:ext cx="14430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Que </a:t>
            </a:r>
            <a:endParaRPr kumimoji="0" lang="es-PE" sz="2800" b="0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143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así </a:t>
            </a:r>
            <a:r>
              <a:rPr kumimoji="0" lang="es-PE" sz="2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143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sea.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35576" y="513008"/>
            <a:ext cx="81197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Señor Jesús, te pedimos que sigas fortaleciendo y animando a tu Iglesia con los dones de la fidelidad y de la generosidad, para que ella sea signo elocuente de tu voluntad, que exprese y manifieste el  proyecto de amor         </a:t>
            </a:r>
            <a:r>
              <a:rPr kumimoji="0" lang="es-PE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del </a:t>
            </a:r>
            <a:r>
              <a:rPr kumimoji="0" lang="es-PE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Padre. 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3414979" y="406997"/>
            <a:ext cx="2314042" cy="4528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50800" dist="38100" algn="l" rotWithShape="0">
                    <a:srgbClr val="3333CC">
                      <a:lumMod val="50000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Oración final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0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50800" dist="38100" algn="l" rotWithShape="0">
                  <a:srgbClr val="3333CC">
                    <a:lumMod val="50000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8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" y="346166"/>
            <a:ext cx="8384177" cy="61765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00651" y="6435634"/>
            <a:ext cx="4101921" cy="492443"/>
          </a:xfrm>
          <a:prstGeom prst="rect">
            <a:avLst/>
          </a:prstGeom>
          <a:solidFill>
            <a:srgbClr val="4A9039"/>
          </a:solidFill>
          <a:ln w="19050">
            <a:solidFill>
              <a:srgbClr val="A78B3B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   Padre César Chávez  Alva (Chuno) </a:t>
            </a:r>
            <a:r>
              <a:rPr kumimoji="0" lang="es-P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</a:t>
            </a:r>
            <a:r>
              <a:rPr kumimoji="0" lang="es-P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Caycho</a:t>
            </a:r>
            <a:r>
              <a:rPr kumimoji="0" lang="es-PE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Vela  - Hija de la Caridad de San Vicente de Paúl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www.cm.peru.com.pe</a:t>
            </a: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55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ubt Not, Fear N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5" y="378758"/>
            <a:ext cx="8310630" cy="61206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060331" y="381958"/>
            <a:ext cx="3142027" cy="3757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1" i="0" u="none" strike="noStrike" kern="1200" cap="none" spc="0" normalizeH="0" baseline="0" noProof="0" dirty="0">
                <a:ln w="11430"/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AMBIENTACIÓN:  </a:t>
            </a:r>
            <a:endParaRPr kumimoji="0" lang="es-PE" sz="1400" b="1" i="0" u="none" strike="noStrike" kern="1200" cap="none" spc="0" normalizeH="0" baseline="0" noProof="0" dirty="0">
              <a:ln w="11430"/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17083" y="908364"/>
            <a:ext cx="3427553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La persona de Jesús es apasionante, pero no basta con ser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un               simple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simpatizante suyo.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Él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quiere que lo conozcamos, que le sigamos, que nos comprometamos con su proyecto de vida. </a:t>
            </a:r>
            <a:r>
              <a:rPr kumimoji="0" lang="es-PE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                      La </a:t>
            </a:r>
            <a:r>
              <a:rPr kumimoji="0" lang="es-PE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180C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itchFamily="34" charset="0"/>
                <a:ea typeface="+mn-ea"/>
                <a:cs typeface="+mn-cs"/>
              </a:rPr>
              <a:t>respuesta de Pedro debe ser también nuestra respuesta cotidiana. 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760017" y="4509120"/>
            <a:ext cx="7728012" cy="149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706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#Cristo #ElSeñorJesús #Encarnación #SabiduriadeDios #Evangelio #Cordero #MisteriosDelaBiblia #ElHijoDeDios #ElhijodelHombre #MisteriosDeLaBiblia #Encarnación #CreerEnDios #Biblia #ElSeñorJesús #LaObraDeDios #ConocerADios #LaVoluntadDeDios #EstudiosBiblicos #Cordero #Creer #LashuellasdeDios #IglesiadeDiosTodopoderoso #RelámpagoOrien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0" y="376516"/>
            <a:ext cx="8297210" cy="61587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61071" y="631987"/>
            <a:ext cx="84360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 eres, Cristo, el santo de Dios: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 la revelación del rostro del Padre.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Tú quien abres los tesoros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su sabiduría y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                                   su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bondad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para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todos los hombres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es-PE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800000">
                    <a:lumMod val="5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48907" y="270993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5C1F00">
                      <a:lumMod val="90000"/>
                      <a:lumOff val="1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1. Oración inicial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5C1F00">
                    <a:lumMod val="90000"/>
                    <a:lumOff val="1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3410" y="2590618"/>
            <a:ext cx="4598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Nosotros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te confesamos,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como Pedro, pues de Ti vienen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la salvación y la vida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:</a:t>
            </a:r>
            <a:endParaRPr kumimoji="0" lang="es-PE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800000">
                    <a:lumMod val="5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3409" y="4735649"/>
            <a:ext cx="521361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continua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ofreciendo a tus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discípulos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la oportunidad                              de servirte, </a:t>
            </a:r>
            <a:endParaRPr kumimoji="0" lang="es-PE" sz="2400" b="0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800000">
                    <a:lumMod val="50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imitando tu </a:t>
            </a: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800000">
                      <a:lumMod val="50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entrega y tu amor;</a:t>
            </a:r>
          </a:p>
        </p:txBody>
      </p:sp>
    </p:spTree>
    <p:extLst>
      <p:ext uri="{BB962C8B-B14F-4D97-AF65-F5344CB8AC3E}">
        <p14:creationId xmlns:p14="http://schemas.microsoft.com/office/powerpoint/2010/main" val="86434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3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" y="331796"/>
            <a:ext cx="8319458" cy="6190924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39552" y="5373216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76200" dir="18900000" algn="b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/>
          </a:blip>
          <a:srcRect l="48675" t="65306" r="20101"/>
          <a:stretch/>
        </p:blipFill>
        <p:spPr>
          <a:xfrm>
            <a:off x="4427713" y="4169999"/>
            <a:ext cx="3744687" cy="3199993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50635" y="1550126"/>
            <a:ext cx="4692231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Fortalece la roca que Tú has elegido para confirmar nuestra fe y avivar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nuestra caridad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para con todos los hermanos; y haz que por nuestra unidad en la fe y en el amor, el mundo crea esta confesión que sale de nuestros labios. Tú que vives y reinas por los siglos. AMÉN.</a:t>
            </a:r>
          </a:p>
        </p:txBody>
      </p:sp>
    </p:spTree>
    <p:extLst>
      <p:ext uri="{BB962C8B-B14F-4D97-AF65-F5344CB8AC3E}">
        <p14:creationId xmlns:p14="http://schemas.microsoft.com/office/powerpoint/2010/main" val="19205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100"/>
                            </p:stCondLst>
                            <p:childTnLst>
                              <p:par>
                                <p:cTn id="10" presetID="2" presetClass="entr" presetSubtype="9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31" y="371852"/>
            <a:ext cx="8316577" cy="6133451"/>
          </a:xfrm>
          <a:prstGeom prst="rect">
            <a:avLst/>
          </a:prstGeom>
          <a:effectLst>
            <a:softEdge rad="635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428596" y="4357694"/>
            <a:ext cx="4684289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Tekton Pro Ext" pitchFamily="34" charset="0"/>
                <a:ea typeface="+mn-ea"/>
                <a:cs typeface="Times New Roman" pitchFamily="18" charset="0"/>
              </a:rPr>
              <a:t> </a:t>
            </a:r>
            <a:endParaRPr kumimoji="0" lang="es-ES_tradnl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uLnTx/>
              <a:uFillTx/>
              <a:latin typeface="Tekton Pro Ext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332688" y="4158039"/>
            <a:ext cx="8139600" cy="1838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Motivación: </a:t>
            </a:r>
            <a:endParaRPr kumimoji="0" lang="es-PE" sz="22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persona de Jesús y el mensaje de Israel provocan el </a:t>
            </a: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rechazo de </a:t>
            </a: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Israel. Con sus enseñanzas, </a:t>
            </a: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Jesús prepara </a:t>
            </a: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</a:t>
            </a: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nacimiento de </a:t>
            </a: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 </a:t>
            </a: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nueva  comunidad  formada </a:t>
            </a:r>
            <a:r>
              <a:rPr kumimoji="0" lang="es-PE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aquellos  hombres y mujeres que, como Pedro, lo confiesan Mesías e Hijo de Dios. </a:t>
            </a: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Escuchemos: </a:t>
            </a:r>
            <a:endParaRPr kumimoji="0" lang="es-ES_tradnl" sz="2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srgbClr val="FF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ES_tradnl" sz="2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FF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404831" y="397979"/>
            <a:ext cx="2242575" cy="966335"/>
          </a:xfrm>
          <a:prstGeom prst="roundRect">
            <a:avLst>
              <a:gd name="adj" fmla="val 16667"/>
            </a:avLst>
          </a:prstGeom>
          <a:solidFill>
            <a:srgbClr val="11ED3B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LECTIO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1A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¿Qué dice el texto?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1A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Mateo 16, 13-20</a:t>
            </a:r>
          </a:p>
        </p:txBody>
      </p:sp>
    </p:spTree>
    <p:extLst>
      <p:ext uri="{BB962C8B-B14F-4D97-AF65-F5344CB8AC3E}">
        <p14:creationId xmlns:p14="http://schemas.microsoft.com/office/powerpoint/2010/main" val="316057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614" y="379777"/>
            <a:ext cx="8290645" cy="615165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87517" y="1504883"/>
            <a:ext cx="240823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C0C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C0C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aquel tiempo, al llegar a región de Cesarea de Filipo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C0C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,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Jesús preguntó a sus discípulos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              -</a:t>
            </a:r>
            <a:r>
              <a:rPr kumimoji="0" lang="es-E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</a:t>
            </a:r>
            <a:r>
              <a:rPr kumimoji="0" lang="es-E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Quién dice la gente que es el Hijo del hombre</a:t>
            </a:r>
            <a:r>
              <a:rPr kumimoji="0" lang="es-E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/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?.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C0C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419872" y="351964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Mateo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 16, 13-20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50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1" y="377951"/>
            <a:ext cx="8240536" cy="6136059"/>
          </a:xfrm>
          <a:prstGeom prst="rect">
            <a:avLst/>
          </a:prstGeom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5651" y="4954843"/>
            <a:ext cx="793563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Ellos 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contestaron: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–Unos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, dicen que Juan el Bautista otros, Elías, y otros, Jeremías o uno de los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profetas.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03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theme/theme1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6_Diseño predeterminado">
  <a:themeElements>
    <a:clrScheme name="Diseño predeterminado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P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P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vees">
  <a:themeElements>
    <a:clrScheme name="">
      <a:dk1>
        <a:srgbClr val="C0C0C0"/>
      </a:dk1>
      <a:lt1>
        <a:srgbClr val="FFFFFF"/>
      </a:lt1>
      <a:dk2>
        <a:srgbClr val="339933"/>
      </a:dk2>
      <a:lt2>
        <a:srgbClr val="CCECFF"/>
      </a:lt2>
      <a:accent1>
        <a:srgbClr val="29A329"/>
      </a:accent1>
      <a:accent2>
        <a:srgbClr val="00FFFF"/>
      </a:accent2>
      <a:accent3>
        <a:srgbClr val="ADCAAD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1501</Words>
  <Application>Microsoft Office PowerPoint</Application>
  <PresentationFormat>Presentación en pantalla (4:3)</PresentationFormat>
  <Paragraphs>113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36</vt:i4>
      </vt:variant>
    </vt:vector>
  </HeadingPairs>
  <TitlesOfParts>
    <vt:vector size="66" baseType="lpstr">
      <vt:lpstr>Adobe Fan Heiti Std B</vt:lpstr>
      <vt:lpstr>Aharoni</vt:lpstr>
      <vt:lpstr>Algerian</vt:lpstr>
      <vt:lpstr>Arial</vt:lpstr>
      <vt:lpstr>Arial Black</vt:lpstr>
      <vt:lpstr>Arial Narrow</vt:lpstr>
      <vt:lpstr>Arial Rounded MT Bold</vt:lpstr>
      <vt:lpstr>Calibri</vt:lpstr>
      <vt:lpstr>Calibri Light</vt:lpstr>
      <vt:lpstr>Candara</vt:lpstr>
      <vt:lpstr>Comic Sans MS</vt:lpstr>
      <vt:lpstr>Georgia</vt:lpstr>
      <vt:lpstr>Merriweather</vt:lpstr>
      <vt:lpstr>Poor Richard</vt:lpstr>
      <vt:lpstr>Segoe UI Black</vt:lpstr>
      <vt:lpstr>Tahoma</vt:lpstr>
      <vt:lpstr>Tekton Pro</vt:lpstr>
      <vt:lpstr>Tekton Pro Ext</vt:lpstr>
      <vt:lpstr>Times New Roman</vt:lpstr>
      <vt:lpstr>Wingdings</vt:lpstr>
      <vt:lpstr>2_Diseño predeterminado</vt:lpstr>
      <vt:lpstr>16_Diseño predeterminado</vt:lpstr>
      <vt:lpstr>5_Diseño predeterminado</vt:lpstr>
      <vt:lpstr>11_Diseño predeterminado</vt:lpstr>
      <vt:lpstr>1_Diseño predeterminado</vt:lpstr>
      <vt:lpstr>1_colormaster</vt:lpstr>
      <vt:lpstr>12_Diseño predeterminado</vt:lpstr>
      <vt:lpstr>3_Tema de Office</vt:lpstr>
      <vt:lpstr>vees</vt:lpstr>
      <vt:lpstr>6_Diseño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4</cp:revision>
  <dcterms:created xsi:type="dcterms:W3CDTF">2020-08-17T15:52:37Z</dcterms:created>
  <dcterms:modified xsi:type="dcterms:W3CDTF">2020-08-17T16:07:50Z</dcterms:modified>
</cp:coreProperties>
</file>