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97" r:id="rId2"/>
    <p:sldId id="295" r:id="rId3"/>
    <p:sldId id="258" r:id="rId4"/>
    <p:sldId id="259" r:id="rId5"/>
    <p:sldId id="29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B0D"/>
    <a:srgbClr val="F2D083"/>
    <a:srgbClr val="2A1500"/>
    <a:srgbClr val="F2DB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CA3C-7944-4530-A10F-0353F63B3642}" type="datetimeFigureOut">
              <a:rPr lang="es-PE" smtClean="0"/>
              <a:t>3/08/2020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9210-63CF-4C8E-830F-DF8DBF8CB2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731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0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2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1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3648-B541-4E57-B8CA-851EEF3F8A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3/08/2020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0A46-522E-48C9-903E-866AC564A3E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2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34. Anunciaremos tu re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22955"/>
            <a:ext cx="8142514" cy="6056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" y="6049290"/>
            <a:ext cx="951341" cy="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" y="268224"/>
            <a:ext cx="8552688" cy="632155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15155" y="4659147"/>
            <a:ext cx="8167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i="1" dirty="0" smtClean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Mientras </a:t>
            </a:r>
            <a:r>
              <a:rPr lang="es-ES" sz="2800" i="1" dirty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tanto, la barca iba muy lejos de </a:t>
            </a:r>
            <a:r>
              <a:rPr lang="es-ES" sz="2800" i="1" dirty="0" smtClean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 tierra</a:t>
            </a:r>
            <a:r>
              <a:rPr lang="es-ES" sz="2800" i="1" dirty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sacudida por las olas, porque el viento era contrario. </a:t>
            </a:r>
            <a:r>
              <a:rPr lang="es-ES" sz="2800" i="1" dirty="0" smtClean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 </a:t>
            </a:r>
            <a:r>
              <a:rPr lang="es-ES" sz="2800" i="1" dirty="0">
                <a:solidFill>
                  <a:srgbClr val="FFFF00"/>
                </a:solidFill>
                <a:effectLst>
                  <a:glow rad="101600">
                    <a:srgbClr val="0317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madrugada se les acercó  Jesús, andando sobre el agua. </a:t>
            </a:r>
          </a:p>
        </p:txBody>
      </p:sp>
    </p:spTree>
    <p:extLst>
      <p:ext uri="{BB962C8B-B14F-4D97-AF65-F5344CB8AC3E}">
        <p14:creationId xmlns:p14="http://schemas.microsoft.com/office/powerpoint/2010/main" val="2787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01 mejores imágenes de EVANGELIO | Evangelio, Imágenes religios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" y="400593"/>
            <a:ext cx="8204654" cy="6069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7793" y="4038586"/>
            <a:ext cx="8135108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discípulos, viéndole andar sobre el agua, se asustaron y gritaron de miedo, pensando que era un fantasma.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Jesús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les dijo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enseguida:-¡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Ánimo!,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soy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yo, no tengan miedo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32211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!.</a:t>
            </a:r>
            <a:endParaRPr lang="es-PE" sz="2800" b="1" dirty="0">
              <a:solidFill>
                <a:srgbClr val="FFFF00"/>
              </a:solidFill>
              <a:effectLst>
                <a:glow rad="101600">
                  <a:srgbClr val="32211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0" y="441867"/>
            <a:ext cx="8144306" cy="5993767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9181" y="433159"/>
            <a:ext cx="8055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Pedro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le contestó: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-Señor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, si eres tú, mándame ir hacia ti andando sobre el agua. </a:t>
            </a:r>
            <a:endParaRPr lang="es-ES" sz="2800" b="1" i="1" dirty="0" smtClean="0">
              <a:solidFill>
                <a:srgbClr val="FFFF00"/>
              </a:solidFill>
              <a:effectLst>
                <a:glow rad="101600">
                  <a:srgbClr val="140D00">
                    <a:alpha val="60000"/>
                  </a:srgb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es-ES" sz="2800" b="1" i="1" dirty="0" smtClean="0">
              <a:solidFill>
                <a:srgbClr val="FFFF00"/>
              </a:solidFill>
              <a:effectLst>
                <a:glow rad="101600">
                  <a:srgbClr val="140D00">
                    <a:alpha val="60000"/>
                  </a:srgb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Él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le dijo: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40D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-Ven.</a:t>
            </a:r>
            <a:endParaRPr lang="es-PE" sz="2800" b="1" dirty="0">
              <a:solidFill>
                <a:srgbClr val="FFFF00"/>
              </a:solidFill>
              <a:effectLst>
                <a:glow rad="101600">
                  <a:srgbClr val="140D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4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iajas en la barca del confor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" y="452846"/>
            <a:ext cx="8169819" cy="59827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43496" y="540911"/>
            <a:ext cx="56080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Pedro bajó de la barca y comenzó a caminar sobre el agua, acercándose a Jesús;   </a:t>
            </a:r>
          </a:p>
        </p:txBody>
      </p:sp>
    </p:spTree>
    <p:extLst>
      <p:ext uri="{BB962C8B-B14F-4D97-AF65-F5344CB8AC3E}">
        <p14:creationId xmlns:p14="http://schemas.microsoft.com/office/powerpoint/2010/main" val="4986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ación Pastoral para Laicos: Jesús camina sobre las agu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3" y="441441"/>
            <a:ext cx="8161111" cy="6002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28641" y="424023"/>
            <a:ext cx="783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pero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 sentir la fuerza del viento, le entró miedo, empezó a hundirse, gritó:</a:t>
            </a:r>
            <a:b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-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¡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sálvame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!</a:t>
            </a:r>
            <a:endParaRPr lang="es-ES" sz="28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8642" y="4823099"/>
            <a:ext cx="7566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seguida Jesús  extendió la mano, lo agarró y le dijo: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                                  -¡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Que poca fe!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¿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Por qué has dudado?</a:t>
            </a:r>
            <a:endParaRPr lang="en-US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esus Christ the Mighty God - Lesson 2 in &quot;New Life in Chri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6" y="443049"/>
            <a:ext cx="8187235" cy="601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8563" y="548680"/>
            <a:ext cx="2564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cuanto subieron a la barca, se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calmó el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viento.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Los de la barca se postraron ante él, diciendo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57369" y="5776249"/>
            <a:ext cx="4365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Palabra del Señor</a:t>
            </a:r>
            <a:endParaRPr lang="es-ES" sz="2800" b="1" i="1" dirty="0">
              <a:solidFill>
                <a:srgbClr val="FFFF00"/>
              </a:solidFill>
              <a:effectLst>
                <a:glow rad="101600">
                  <a:srgbClr val="1008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5042262" y="2632596"/>
            <a:ext cx="3571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-Verdaderamente </a:t>
            </a:r>
            <a:r>
              <a:rPr lang="es-ES" sz="2800" b="1" i="1" dirty="0"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eres Hijo de Dios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es-ES" sz="2800" b="1" i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9 de diciembre: Ilumina el Mundo calmando la tempes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4" y="467631"/>
            <a:ext cx="8187236" cy="60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59042" y="4180114"/>
            <a:ext cx="7228890" cy="1985555"/>
          </a:xfrm>
          <a:prstGeom prst="rect">
            <a:avLst/>
          </a:prstGeom>
        </p:spPr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PE" sz="3200" kern="0" spc="50" dirty="0">
                <a:ln w="11430"/>
                <a:solidFill>
                  <a:schemeClr val="bg1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" panose="020B0502040204020203" pitchFamily="34" charset="0"/>
              </a:rPr>
              <a:t>¿Cuál es la orden que da Jesús a sus discípulos luego de despedir a la gente?</a:t>
            </a:r>
            <a:endParaRPr lang="es-ES_tradnl" sz="3200" kern="0" spc="50" dirty="0">
              <a:ln w="11430"/>
              <a:solidFill>
                <a:schemeClr val="bg1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4957" y="605668"/>
            <a:ext cx="6737294" cy="61032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s-PE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odoni MT Black" panose="02070A03080606020203" pitchFamily="18" charset="0"/>
              </a:rPr>
              <a:t>Preguntas para la lectura:</a:t>
            </a:r>
            <a:endParaRPr lang="es-ES_tradnl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ios es Digno de toda Gl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7355"/>
            <a:ext cx="8195945" cy="59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96637" y="445483"/>
            <a:ext cx="4885263" cy="2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PE" sz="3600" b="1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¿Qué pasaba con la barca en que iban </a:t>
            </a:r>
            <a:r>
              <a:rPr lang="es-PE" sz="3600" b="1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los </a:t>
            </a:r>
            <a:r>
              <a:rPr lang="es-PE" sz="3600" b="1" dirty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+mj-lt"/>
              </a:rPr>
              <a:t>discípulos, mientras Jesús oraba?</a:t>
            </a:r>
            <a:endParaRPr lang="es-ES" sz="3600" b="1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6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72" y="452841"/>
            <a:ext cx="8194773" cy="5991501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4475408" y="515152"/>
            <a:ext cx="3904228" cy="2560910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¿Cómo se sintieron los discípulos al ver a Jesús caminando sobre las aguas?</a:t>
            </a:r>
          </a:p>
        </p:txBody>
      </p:sp>
    </p:spTree>
    <p:extLst>
      <p:ext uri="{BB962C8B-B14F-4D97-AF65-F5344CB8AC3E}">
        <p14:creationId xmlns:p14="http://schemas.microsoft.com/office/powerpoint/2010/main" val="8387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Pin su JW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5" y="471707"/>
            <a:ext cx="8161143" cy="5972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579101" y="568669"/>
            <a:ext cx="5085928" cy="15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¿Qué fue lo que dijo Pedro luego de escuchar la voz de Jesús? 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99250" y="4191714"/>
            <a:ext cx="5306944" cy="190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 ¿Qué pasó con Pedro luego que Jesús le dice ¡ven</a:t>
            </a: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</a:rPr>
              <a:t>! 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4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" y="494984"/>
            <a:ext cx="8217043" cy="592531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28368" y="5897076"/>
            <a:ext cx="202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</a:t>
            </a:r>
            <a:r>
              <a:rPr lang="es-E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</a:t>
            </a:r>
            <a:r>
              <a:rPr lang="es-E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s-ES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33870" y="520572"/>
            <a:ext cx="422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s-PE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Mateo </a:t>
            </a:r>
            <a:r>
              <a:rPr lang="es-ES_tradnl" sz="2800" dirty="0">
                <a:solidFill>
                  <a:srgbClr val="FF0000"/>
                </a:solidFill>
              </a:rPr>
              <a:t>14,22-33</a:t>
            </a:r>
            <a:endParaRPr lang="es-PE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871493" y="2721575"/>
            <a:ext cx="7286721" cy="108182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r>
              <a:rPr lang="es-PE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¡SOY YO! ¡NO TENGAN MIEDO!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5403" y="520572"/>
            <a:ext cx="3686241" cy="554418"/>
            <a:chOff x="802" y="612"/>
            <a:chExt cx="6840" cy="801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802" y="855"/>
              <a:ext cx="6840" cy="558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859" y="612"/>
              <a:ext cx="5557" cy="5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s-PE" sz="1100" b="1" i="0" u="none" strike="noStrike" cap="none" normalizeH="0" baseline="0" dirty="0" smtClean="0">
                  <a:ln>
                    <a:noFill/>
                  </a:ln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</a:rPr>
                <a:t>LECTIO DIVINA –DOMINGO 19º  TO. - “A”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s-PE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Rounded MT Bold" panose="020F0704030504030204" pitchFamily="34" charset="0"/>
                </a:rPr>
                <a:t>¡SOY YO! ¡NO TENGAN MIEDO!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s-PE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9" name="Imagen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612"/>
              <a:ext cx="6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60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5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Quando o medo se instala, a fé se 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657"/>
            <a:ext cx="8213362" cy="60096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0375" y="689807"/>
            <a:ext cx="4459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s-PE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schemeClr val="accent1">
                      <a:lumMod val="50000"/>
                    </a:schemeClr>
                  </a:outerShdw>
                </a:effectLst>
              </a:rPr>
              <a:t>¿Qué le dijo Jesús a Pedro al verlo dudar?</a:t>
            </a:r>
          </a:p>
        </p:txBody>
      </p:sp>
      <p:sp>
        <p:nvSpPr>
          <p:cNvPr id="3" name="AutoShape 4" descr="Amazon.com: FireDeer All Souls Day Jesus Peter Walking On Wat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tudio Bíblico | Jesús calma la tempestad - REFLEXIÓN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011" y="447309"/>
            <a:ext cx="8216726" cy="6031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70005" y="4171405"/>
            <a:ext cx="7328971" cy="1494049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s-PE" sz="3200" dirty="0">
                <a:solidFill>
                  <a:schemeClr val="bg1"/>
                </a:solidFill>
                <a:latin typeface="Tekton Pro" pitchFamily="34" charset="0"/>
              </a:rPr>
              <a:t>¿Cuál es la expresión de fe final de los discípulos?</a:t>
            </a:r>
          </a:p>
        </p:txBody>
      </p:sp>
    </p:spTree>
    <p:extLst>
      <p:ext uri="{BB962C8B-B14F-4D97-AF65-F5344CB8AC3E}">
        <p14:creationId xmlns:p14="http://schemas.microsoft.com/office/powerpoint/2010/main" val="37433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 as águas do mar da vida quiserem te... - No Meu Barquinho está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552" y="444335"/>
            <a:ext cx="8168494" cy="6013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8493" y="1916335"/>
            <a:ext cx="3156859" cy="24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Motivación: Como Pedro y los demás discípulos, sentimos que en ocasiones fuertes vientos hacen vacilar nuestros pasos, zarandean la barca de la Iglesia y nos hacen temer que estamos a punto de naufragar. </a:t>
            </a:r>
            <a:endParaRPr lang="es-ES" sz="2400" i="1" dirty="0">
              <a:solidFill>
                <a:schemeClr val="bg1"/>
              </a:solidFill>
              <a:effectLst>
                <a:glow rad="139700">
                  <a:srgbClr val="333300"/>
                </a:glow>
              </a:effectLst>
              <a:latin typeface="Tekton Pro Cond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80516" y="566255"/>
            <a:ext cx="2476193" cy="7487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¿Qué ME dice el texto?</a:t>
            </a:r>
            <a:endParaRPr lang="es-PE" sz="32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660570" y="2451723"/>
            <a:ext cx="2960767" cy="27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r"/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Sólo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la mano tendida de Jesús y su palabra nos permiten recuperar la seguridad de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que el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Hijo de Dios sigue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caminando </a:t>
            </a:r>
            <a:r>
              <a:rPr lang="es-PE" sz="2400" i="1" dirty="0">
                <a:solidFill>
                  <a:schemeClr val="bg1"/>
                </a:solidFill>
                <a:effectLst>
                  <a:glow rad="139700">
                    <a:srgbClr val="333300"/>
                  </a:glow>
                </a:effectLst>
                <a:latin typeface="Tekton Pro Cond" pitchFamily="34" charset="0"/>
              </a:rPr>
              <a:t>a nuestro lado.</a:t>
            </a:r>
            <a:endParaRPr lang="es-ES" sz="2400" i="1" dirty="0">
              <a:solidFill>
                <a:schemeClr val="bg1"/>
              </a:solidFill>
              <a:effectLst>
                <a:glow rad="139700">
                  <a:srgbClr val="333300"/>
                </a:glow>
              </a:effectLst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9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n en Fot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76" y="415947"/>
            <a:ext cx="8159935" cy="6054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7395" y="494695"/>
            <a:ext cx="8260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3200" b="1" spc="150" dirty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¿Cómo es el rostro de Jesús que descubres en medio de tus tempestades</a:t>
            </a:r>
            <a:r>
              <a:rPr lang="es-PE" sz="32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?</a:t>
            </a:r>
            <a:endParaRPr lang="es-PE" sz="3200" b="1" spc="150" dirty="0">
              <a:ln w="11430"/>
              <a:solidFill>
                <a:schemeClr val="bg1"/>
              </a:solidFill>
              <a:effectLst>
                <a:glow rad="101600">
                  <a:srgbClr val="002E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anose="03020802060602070202" pitchFamily="66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37683" y="4372219"/>
            <a:ext cx="631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PE" sz="32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¿</a:t>
            </a:r>
            <a:r>
              <a:rPr lang="es-PE" sz="3200" b="1" spc="150" dirty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Te identificas con la experiencia de los discípulos reflejada en el evangelio de hoy</a:t>
            </a:r>
            <a:r>
              <a:rPr lang="es-PE" sz="3200" b="1" spc="150" dirty="0" smtClean="0">
                <a:ln w="11430"/>
                <a:solidFill>
                  <a:schemeClr val="bg1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? </a:t>
            </a:r>
            <a:endParaRPr lang="es-ES" sz="3200" b="1" spc="150" dirty="0">
              <a:ln w="11430"/>
              <a:solidFill>
                <a:schemeClr val="bg1"/>
              </a:solidFill>
              <a:effectLst>
                <a:glow rad="101600">
                  <a:srgbClr val="002E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atura MT Script Capitals" panose="03020802060602070202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7" y="366195"/>
            <a:ext cx="8334974" cy="611298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2735" y="450417"/>
            <a:ext cx="8039562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 ¿</a:t>
            </a:r>
            <a:r>
              <a:rPr lang="es-PE" sz="30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Qué vientos azotan </a:t>
            </a: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hoy </a:t>
            </a:r>
            <a:r>
              <a:rPr lang="es-PE" sz="30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nuestra Iglesia </a:t>
            </a: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nuestra vida  como </a:t>
            </a:r>
            <a:r>
              <a:rPr lang="es-PE" sz="30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discípulos</a:t>
            </a: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?, </a:t>
            </a:r>
          </a:p>
          <a:p>
            <a:pPr algn="ctr">
              <a:defRPr/>
            </a:pP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¿</a:t>
            </a:r>
            <a:r>
              <a:rPr lang="es-PE" sz="30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qué miedos nos provocan</a:t>
            </a:r>
            <a:r>
              <a:rPr lang="es-PE" sz="30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?</a:t>
            </a:r>
            <a:endParaRPr lang="es-ES" sz="30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03559" y="5726227"/>
            <a:ext cx="5897252" cy="584775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s-ES" sz="32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Yongsung Kim - Those who put everything in God's hand w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8" y="441959"/>
            <a:ext cx="8169822" cy="60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06834" y="2299063"/>
            <a:ext cx="3988526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28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Cuándo siento que me estoy hundiendo en mis propios problemas</a:t>
            </a:r>
            <a:r>
              <a:rPr lang="es-PE" sz="28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, ¿</a:t>
            </a:r>
            <a:r>
              <a:rPr lang="es-PE" sz="28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soy capaz de acudir a Jesús para solicitar su auxilio</a:t>
            </a:r>
            <a:r>
              <a:rPr lang="es-PE" sz="28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?</a:t>
            </a:r>
            <a:endParaRPr lang="es-ES" sz="28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acia Dios (Lourdes) on Instagram: “💞 ORACIÓN DE SANACIÓN . #Menciona #etiqueta y #comparte esta hermosa oración de sanación con el Evangelio de Hoy👇 . Padre bueno, graba en…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5" y="437589"/>
            <a:ext cx="8195949" cy="59719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56588" y="664010"/>
            <a:ext cx="7512051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s-PE" sz="3200" b="1" spc="50" dirty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Comparte alguna experiencia que hayas tenido en la que el Señor te haya traído serenidad en momentos de angustia o dificultad</a:t>
            </a:r>
            <a:r>
              <a:rPr lang="es-PE" sz="3200" b="1" spc="50" dirty="0" smtClean="0">
                <a:ln w="11430"/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</a:rPr>
              <a:t>.</a:t>
            </a:r>
            <a:endParaRPr lang="es-ES" sz="3200" b="1" spc="50" dirty="0">
              <a:ln w="11430"/>
              <a:solidFill>
                <a:srgbClr val="C00000"/>
              </a:soli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2" name="AutoShape 2" descr="Mujer orando en top negro, androide orando, chica orando, niñ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5" y="320599"/>
            <a:ext cx="8351761" cy="6184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7837" y="3984290"/>
            <a:ext cx="8355250" cy="225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PE" sz="2400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Motivación: Sin la presencia del Señor en la barca de nuestra vida, estaríamos a la deriva, tambaleándonos. Con fe le pedimos que permanezca a nuestro lado y que ilumine nuestros corazones para reconocerlo. Desde la profunda confianza en su cercanía, le decimos: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                     “</a:t>
            </a:r>
            <a:r>
              <a:rPr lang="es-PE" sz="2400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Señor, tiende tu mano y sálvanos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”. </a:t>
            </a:r>
            <a:endParaRPr lang="es-PE" sz="2400" i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55576" y="2960850"/>
            <a:ext cx="81044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s-PE" sz="3200" b="1" spc="50" dirty="0">
                <a:ln w="11430"/>
                <a:solidFill>
                  <a:srgbClr val="FFFF21"/>
                </a:solidFill>
                <a:effectLst>
                  <a:glow rad="63500">
                    <a:srgbClr val="7A1D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53583" y="5085184"/>
            <a:ext cx="807885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endParaRPr lang="es-PE" sz="3200" b="1" spc="50" dirty="0">
              <a:ln w="11430"/>
              <a:solidFill>
                <a:srgbClr val="FFFF21"/>
              </a:solidFill>
              <a:effectLst>
                <a:glow rad="63500">
                  <a:srgbClr val="5000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39845" y="454394"/>
            <a:ext cx="2756498" cy="10347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¿Qué le digo al Señor motivado por su Palabra?</a:t>
            </a:r>
            <a:endParaRPr lang="es-PE" sz="40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413919"/>
            <a:ext cx="8247017" cy="6047841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8139" y="5667721"/>
            <a:ext cx="720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</a:rPr>
              <a:t>Luego </a:t>
            </a:r>
            <a:r>
              <a:rPr lang="es-PE" b="1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</a:rPr>
              <a:t>de un tiempo de oración personal, compartimos nuestra oración. Se puede, también, recitar el Salmo 84.</a:t>
            </a:r>
          </a:p>
        </p:txBody>
      </p:sp>
    </p:spTree>
    <p:extLst>
      <p:ext uri="{BB962C8B-B14F-4D97-AF65-F5344CB8AC3E}">
        <p14:creationId xmlns:p14="http://schemas.microsoft.com/office/powerpoint/2010/main" val="6572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9" y="421045"/>
            <a:ext cx="8177959" cy="6023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3197" y="388548"/>
            <a:ext cx="2759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a-ES" sz="4000" b="1" i="1" dirty="0" err="1">
                <a:solidFill>
                  <a:srgbClr val="FFFF00"/>
                </a:solidFill>
                <a:latin typeface="Comic Sans MS" pitchFamily="66" charset="0"/>
              </a:rPr>
              <a:t>Salmo</a:t>
            </a:r>
            <a:r>
              <a:rPr lang="ca-ES" sz="40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84</a:t>
            </a: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ca-E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77518" y="4995812"/>
            <a:ext cx="50297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tu </a:t>
            </a:r>
            <a:r>
              <a:rPr lang="ca-E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misericòrdia y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danos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19773" y="494418"/>
            <a:ext cx="4545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Voy a escuchar lo que dice el Señor: “Dios anuncia la paz a su pueblo y a sus amigos”. La salvación está ya cerca de sus fieles, y </a:t>
            </a:r>
            <a:r>
              <a:rPr lang="es-ES" sz="2400" b="1" i="1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la  </a:t>
            </a:r>
            <a:r>
              <a:rPr lang="es-ES" sz="2400" b="1" i="1" dirty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gloria habitará en nuestra tierra.</a:t>
            </a:r>
            <a:endParaRPr lang="ca-ES" sz="2400" b="1" i="1" dirty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71" y="412376"/>
            <a:ext cx="8189899" cy="6020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 rot="21074586">
            <a:off x="2901199" y="3709333"/>
            <a:ext cx="3744416" cy="1829683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_tradnl" sz="5400" b="1" i="1" dirty="0">
                <a:ln/>
                <a:solidFill>
                  <a:srgbClr val="FFC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“</a:t>
            </a:r>
            <a:r>
              <a:rPr lang="es-ES_tradnl" sz="5400" b="1" i="1" dirty="0">
                <a:ln/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No</a:t>
            </a:r>
            <a:r>
              <a:rPr lang="es-ES_tradnl" sz="5400" b="1" i="1" dirty="0">
                <a:ln/>
                <a:solidFill>
                  <a:srgbClr val="FFC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 </a:t>
            </a:r>
            <a:r>
              <a:rPr lang="es-ES_tradnl" sz="5400" b="1" i="1" dirty="0">
                <a:ln/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teman”.</a:t>
            </a:r>
            <a:endParaRPr lang="es-PE" sz="5400" b="1" dirty="0">
              <a:ln/>
              <a:solidFill>
                <a:srgbClr val="FFFF00"/>
              </a:solidFill>
              <a:effectLst>
                <a:outerShdw blurRad="50800" dist="63500" dir="18900000" algn="bl" rotWithShape="0">
                  <a:prstClr val="black"/>
                </a:outerShdw>
              </a:effectLst>
            </a:endParaRPr>
          </a:p>
          <a:p>
            <a:endParaRPr lang="es-PE" sz="5400" b="1" dirty="0">
              <a:ln/>
              <a:solidFill>
                <a:srgbClr val="FFC000"/>
              </a:solidFill>
              <a:effectLst>
                <a:outerShdw blurRad="50800" dist="635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08968" y="6051002"/>
            <a:ext cx="659032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kern="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Cantos sugeridos: 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Cristo está conmigo; Si vienes conmigo.</a:t>
            </a:r>
            <a:endParaRPr lang="es-ES_tradnl" sz="3200" b="1" kern="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177" y="348357"/>
            <a:ext cx="8157883" cy="9692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_tradnl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  <a:r>
              <a:rPr lang="es-ES_tradnl" sz="24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Ambientación</a:t>
            </a:r>
            <a:r>
              <a:rPr lang="es-ES_tradnl" sz="16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: </a:t>
            </a:r>
            <a:r>
              <a:rPr lang="es-ES_tradnl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Entregar a cada participante una tarjeta donde escribirá su principal </a:t>
            </a:r>
            <a:r>
              <a:rPr lang="es-ES_trad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“temor”</a:t>
            </a:r>
            <a:r>
              <a:rPr lang="es-ES_tradnl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que le hace dudar y tambalear. Las tarjetas se pondrán alrededor de un cirio y la frase </a:t>
            </a:r>
            <a:r>
              <a:rPr lang="es-ES_tradnl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“No teman”.</a:t>
            </a:r>
            <a:endParaRPr lang="es-PE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5">
                    <a:lumMod val="50000"/>
                    <a:alpha val="40000"/>
                  </a:schemeClr>
                </a:glow>
              </a:effectLst>
              <a:latin typeface="Arial Narrow" panose="020B0606020202030204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es-ES_tradnl" sz="2000" b="1" kern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5">
                      <a:lumMod val="50000"/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Adobe Gothic Std B" panose="020B0800000000000000" pitchFamily="34" charset="-128"/>
              </a:rPr>
              <a:t>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3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414528"/>
            <a:ext cx="8193024" cy="6028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69423" y="5387025"/>
            <a:ext cx="6642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tu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danos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5678" y="437144"/>
            <a:ext cx="773607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La misericordia y la fidelidad se encuentran, la justicia y la paz se besan; la fidelidad brota de la tierra, y la justicia mira desde el cielo.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AutoShape 4" descr="Justicia y Paz - Provincia Carmelita de San Juan de la Cr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417576"/>
            <a:ext cx="8194767" cy="6022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92648" y="4826398"/>
            <a:ext cx="49987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Muéstranos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tu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/>
            </a:r>
            <a:b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</a:b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y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danos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salvación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3346" y="577191"/>
            <a:ext cx="7722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a-ES" sz="1400" b="1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</a:t>
            </a:r>
            <a:r>
              <a:rPr lang="es-ES" sz="2800" b="1" i="1" dirty="0">
                <a:solidFill>
                  <a:schemeClr val="bg1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Señor nos dará la lluvia, y nuestra tierra dará su fruto.  La justicia marchará ante él, la salvación seguirá sus pasos.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1" y="377080"/>
            <a:ext cx="8288059" cy="6145639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09514" y="532770"/>
            <a:ext cx="2248934" cy="8760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CONTEMPLACIO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me lleva a hacer el texto?</a:t>
            </a:r>
            <a:endParaRPr lang="es-PE" sz="3600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5195" y="1564481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Motivación:</a:t>
            </a:r>
            <a:endParaRPr lang="en-US" sz="24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397267" y="1564481"/>
            <a:ext cx="6236752" cy="31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_tradnl" sz="24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San Vicente en una conferencia exhorta a los misioneros a confiar plenamente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  en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Dios: </a:t>
            </a:r>
            <a:endParaRPr lang="es-PE" sz="2400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“El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verdadero misionero no tiene que preocuparse de los bienes de este mundo, sino poner toda su confianza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en la providencia del Señor, seguro de que, mientras permanezca en la caridad y se apoye en esta confianza, estará siempre bajo la protección de Dios; por consiguiente, no le sucederá nada malo ni le faltará bien alguno, aunque piense que según lo que aparece todo está a punto de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fracasar”. </a:t>
            </a:r>
            <a:r>
              <a:rPr lang="es-PE" sz="1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(XI,732).</a:t>
            </a:r>
            <a:endParaRPr lang="es-ES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6832" y="4396934"/>
            <a:ext cx="8564449" cy="20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s-ES" sz="26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2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" y="352260"/>
            <a:ext cx="8356310" cy="6170459"/>
          </a:xfrm>
          <a:prstGeom prst="rect">
            <a:avLst/>
          </a:prstGeom>
        </p:spPr>
      </p:pic>
      <p:sp>
        <p:nvSpPr>
          <p:cNvPr id="8" name="6 Rectángulo"/>
          <p:cNvSpPr/>
          <p:nvPr/>
        </p:nvSpPr>
        <p:spPr>
          <a:xfrm>
            <a:off x="3919211" y="446322"/>
            <a:ext cx="4763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2400" i="1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A las Hijas de la Caridad les dice: 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“Si </a:t>
            </a:r>
            <a:r>
              <a:rPr lang="es-PE" sz="2400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él quiere conducirlas por los caminos duros, como son los de la cruz, las enfermedades, 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          </a:t>
            </a:r>
            <a:endParaRPr lang="es-PE" sz="2400" dirty="0">
              <a:solidFill>
                <a:schemeClr val="bg1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35609" y="1960015"/>
            <a:ext cx="692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  <a:r>
              <a:rPr lang="es-PE" sz="2400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la tristeza, los abandonos interiores 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                     dejémosle </a:t>
            </a:r>
            <a:r>
              <a:rPr lang="es-PE" sz="2400" dirty="0">
                <a:solidFill>
                  <a:schemeClr val="bg1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hacer y pongámonos con indiferencia en manos de su Providencia. </a:t>
            </a:r>
          </a:p>
        </p:txBody>
      </p:sp>
      <p:sp>
        <p:nvSpPr>
          <p:cNvPr id="6" name="6 Rectángulo"/>
          <p:cNvSpPr/>
          <p:nvPr/>
        </p:nvSpPr>
        <p:spPr>
          <a:xfrm>
            <a:off x="455456" y="3255993"/>
            <a:ext cx="8226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 Dejemos hacer a Dios; él sabrá sacar su gloria de todo eso y hará que todo </a:t>
            </a:r>
            <a:r>
              <a:rPr lang="es-PE" sz="2400" dirty="0" smtClean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sea </a:t>
            </a:r>
            <a:r>
              <a:rPr lang="es-PE" sz="2400" dirty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en provecho nuestro, ya que nos ama con mayor cariño que un padre a su hijo. Estas son, hijas mías, unas razones muy poderosas para que se dejen conducir por la </a:t>
            </a:r>
            <a:r>
              <a:rPr lang="es-PE" sz="2400" dirty="0" smtClean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Providencia”. </a:t>
            </a:r>
            <a:r>
              <a:rPr lang="es-PE" sz="1600" dirty="0">
                <a:solidFill>
                  <a:prstClr val="white"/>
                </a:solidFill>
                <a:effectLst>
                  <a:glow rad="114300">
                    <a:srgbClr val="70AD47">
                      <a:lumMod val="50000"/>
                      <a:alpha val="40000"/>
                    </a:srgbClr>
                  </a:glow>
                </a:effectLst>
                <a:latin typeface="Tekton Pro" pitchFamily="34" charset="0"/>
              </a:rPr>
              <a:t>(IX,1049-1050)</a:t>
            </a:r>
          </a:p>
        </p:txBody>
      </p:sp>
    </p:spTree>
    <p:extLst>
      <p:ext uri="{BB962C8B-B14F-4D97-AF65-F5344CB8AC3E}">
        <p14:creationId xmlns:p14="http://schemas.microsoft.com/office/powerpoint/2010/main" val="35884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9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7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ración a Jesús Sacrament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" y="409301"/>
            <a:ext cx="8195946" cy="6017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69083" y="1194515"/>
            <a:ext cx="2944677" cy="287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Durante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semana,  busca un momento </a:t>
            </a:r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de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oración a solas con Jesús para confiarle 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48886" y="359464"/>
            <a:ext cx="2865171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s-PE" sz="3600" b="1" kern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Compromiso:</a:t>
            </a:r>
            <a:endParaRPr lang="es-ES" sz="3600" b="1" kern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83332" y="708722"/>
            <a:ext cx="2159777" cy="3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es-PE" sz="32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todos </a:t>
            </a:r>
            <a:r>
              <a:rPr lang="es-PE" sz="32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tus temores y encontrar en él la fortaleza necesaria.</a:t>
            </a:r>
          </a:p>
        </p:txBody>
      </p:sp>
    </p:spTree>
    <p:extLst>
      <p:ext uri="{BB962C8B-B14F-4D97-AF65-F5344CB8AC3E}">
        <p14:creationId xmlns:p14="http://schemas.microsoft.com/office/powerpoint/2010/main" val="26017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ALMO 41, &quot;ORACIÓN DE UN ENFERMO GRAVE&quot; Este Salmo es una acción de gracias por la liberación de una enfermedad mortal, que inc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0" y="395801"/>
            <a:ext cx="8256904" cy="60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" y="1571422"/>
            <a:ext cx="2925712" cy="414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Dios Padre nuestro,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que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nos llamas a vivir llenos de confianza en Ti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, sabiendo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que nunca nos dejas solos, y que en Jesús nos ayudas a superar todo mal; ahora que estamos en tu presencia te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3683358" cy="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94861" y="332853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ES_tradnl" alt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5546977" y="1384084"/>
            <a:ext cx="2772147" cy="451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pedimos que sea el mismo Jesús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, Hijo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tuyo y hermano nuestro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, quien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oriente nuestra vida,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                        de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modo que la bondad </a:t>
            </a:r>
            <a:r>
              <a:rPr lang="es-PE" sz="2400" i="1" dirty="0" smtClean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y  la </a:t>
            </a:r>
            <a:r>
              <a:rPr lang="es-PE" sz="2400" i="1" dirty="0">
                <a:solidFill>
                  <a:schemeClr val="bg1"/>
                </a:solidFill>
                <a:effectLst>
                  <a:glow rad="2032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  <a:ea typeface="Adobe Fan Heiti Std B" pitchFamily="34" charset="-128"/>
              </a:rPr>
              <a:t>misericordia que proceden de Ti lleguen a todas las personas. </a:t>
            </a:r>
          </a:p>
          <a:p>
            <a:pPr algn="r"/>
            <a:endParaRPr lang="es-PE" sz="2400" i="1" dirty="0">
              <a:solidFill>
                <a:schemeClr val="bg1"/>
              </a:solidFill>
              <a:effectLst>
                <a:glow rad="2032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9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l Arte Religioso’s Instagram post: “. 📖Orar con el Salmo de Hoy📖 . 📍Domingo, 10 de mayo de 2020📍 . Salmo 32 . R/. Que tu misericordia, Señor, venga sobre nosotros, como lo…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395482"/>
            <a:ext cx="8195945" cy="60314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55872" y="1615193"/>
            <a:ext cx="2814049" cy="410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Gracias, Señor, por todas las cosas buenas que nos das;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sigue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cuidándonos y 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protegiéndonos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para que nuestras palabras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nuestras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miradas, </a:t>
            </a:r>
            <a:endParaRPr lang="es-PE" sz="2400" i="1" kern="0" dirty="0" smtClean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nuestros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sentimientos y </a:t>
            </a:r>
            <a:endParaRPr lang="es-ES_tradnl" sz="2400" i="1" kern="0" dirty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096000" y="1762986"/>
            <a:ext cx="2542902" cy="329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nuestras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obras sean siempre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en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todo conforme a tu voluntad, y nuestro corazón, lleno de tu paz 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tu amor, muestre a todos el Amor del tuyo</a:t>
            </a:r>
            <a:r>
              <a:rPr lang="es-PE" sz="2400" i="1" kern="0" dirty="0" smtClean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 </a:t>
            </a: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rgbClr val="0210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AMÉN.</a:t>
            </a:r>
          </a:p>
          <a:p>
            <a:pPr algn="r"/>
            <a:endParaRPr lang="es-ES_tradnl" sz="2400" i="1" kern="0" dirty="0">
              <a:solidFill>
                <a:schemeClr val="bg1"/>
              </a:solidFill>
              <a:effectLst>
                <a:glow rad="101600">
                  <a:srgbClr val="0210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25303" y="6474017"/>
            <a:ext cx="3090930" cy="384721"/>
          </a:xfrm>
          <a:prstGeom prst="rect">
            <a:avLst/>
          </a:prstGeom>
          <a:solidFill>
            <a:srgbClr val="0190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(Chuno) </a:t>
            </a:r>
            <a:r>
              <a:rPr lang="es-PE" sz="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defRPr/>
            </a:pP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>
              <a:defRPr/>
            </a:pPr>
            <a:r>
              <a:rPr lang="es-PE" sz="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    www.cm.peru.com.pe</a:t>
            </a:r>
            <a:endParaRPr lang="es-PE" sz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2" y="444571"/>
            <a:ext cx="8211314" cy="6029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5569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" y="345112"/>
            <a:ext cx="8298894" cy="617760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50640" y="345113"/>
            <a:ext cx="24817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AMBIENTACIÓN:  </a:t>
            </a:r>
            <a:endParaRPr lang="es-PE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7205" y="3734994"/>
            <a:ext cx="8023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Hay que tener los ojos de la fe bien abiertos para no confundir al Señor que se acerca caminando sobre las aguas como un fantasma. Dispongámonos a escuchar la Palabra, presencia real y serena del Señor entre nosotros</a:t>
            </a: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s-PE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98872" y="5247015"/>
            <a:ext cx="7540198" cy="10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_tradnl" sz="2400" kern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14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1" y="353132"/>
            <a:ext cx="8394192" cy="616915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35971" y="453125"/>
            <a:ext cx="35960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PE" sz="2400" b="1" kern="0" spc="50" dirty="0">
                <a:ln w="11430"/>
                <a:solidFill>
                  <a:sysClr val="window" lastClr="FFFFFF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anose="03050502040202030202" pitchFamily="66" charset="0"/>
              </a:rPr>
              <a:t>1. Oración inicial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12373" y="471038"/>
            <a:ext cx="510172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Señor Jesús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Tú que hiciste caminar a Pedro sobre las aguas, y que le invitaste a confiar y esperar plenamente en ti;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ayúdanos para que conociendo lo que Tú esperas de cada uno de nosotros podamos como </a:t>
            </a:r>
            <a:r>
              <a:rPr lang="es-PE" sz="23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                       Pedro </a:t>
            </a:r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caminar sobre </a:t>
            </a:r>
          </a:p>
          <a:p>
            <a:pPr algn="ctr"/>
            <a:r>
              <a:rPr lang="es-PE" sz="23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las aguas, sin dudar, creyendo y confiando plenamente en ti,                           a pesar de las adversidades, de los temporales de la vida, y aún de nuestra propia debilidad.</a:t>
            </a:r>
          </a:p>
        </p:txBody>
      </p:sp>
    </p:spTree>
    <p:extLst>
      <p:ext uri="{BB962C8B-B14F-4D97-AF65-F5344CB8AC3E}">
        <p14:creationId xmlns:p14="http://schemas.microsoft.com/office/powerpoint/2010/main" val="16817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5" y="368806"/>
            <a:ext cx="8384178" cy="617133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60913" y="2812869"/>
            <a:ext cx="5495109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Danos Señor, la gracia de comprender la dimensión de lo que implica creer y confiar en ti; ayúdanos a creer y confiar en ti, esperando solo en ti,</a:t>
            </a:r>
          </a:p>
          <a:p>
            <a:pPr algn="ctr"/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siendo Tú todo para nosotros</a:t>
            </a:r>
          </a:p>
          <a:p>
            <a:pPr algn="ctr"/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así como Tú lo esperas </a:t>
            </a:r>
            <a:endParaRPr lang="es-PE" sz="23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3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 </a:t>
            </a:r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quieres. </a:t>
            </a:r>
            <a:endParaRPr lang="es-PE" sz="23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3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Que </a:t>
            </a:r>
            <a:r>
              <a:rPr lang="es-PE" sz="2300" b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así sea</a:t>
            </a:r>
          </a:p>
        </p:txBody>
      </p:sp>
    </p:spTree>
    <p:extLst>
      <p:ext uri="{BB962C8B-B14F-4D97-AF65-F5344CB8AC3E}">
        <p14:creationId xmlns:p14="http://schemas.microsoft.com/office/powerpoint/2010/main" val="39848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1" y="404558"/>
            <a:ext cx="8304828" cy="6144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908343" y="3372257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s-PE" sz="3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2486135" y="1043024"/>
            <a:ext cx="6051995" cy="118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kern="0" dirty="0">
                <a:solidFill>
                  <a:srgbClr val="FFFF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_tradnl" sz="2400" b="1" u="sng" kern="0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ES_tradnl" sz="2400" b="1" kern="0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_tradnl" sz="2400" b="1" i="1" kern="0" spc="50" dirty="0" smtClean="0">
                <a:ln w="11430"/>
                <a:solidFill>
                  <a:srgbClr val="FFFF00"/>
                </a:solidFill>
                <a:effectLst>
                  <a:glow rad="635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evangelio de hoy nos presenta a la Iglesia en estado de misión. </a:t>
            </a:r>
            <a:endParaRPr lang="es-ES_tradnl" sz="2400" b="1" i="1" kern="0" dirty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73679" y="505827"/>
            <a:ext cx="2221772" cy="887543"/>
          </a:xfrm>
          <a:prstGeom prst="roundRect">
            <a:avLst>
              <a:gd name="adj" fmla="val 16667"/>
            </a:avLst>
          </a:prstGeom>
          <a:solidFill>
            <a:srgbClr val="81EB0D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dice el texto?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Mateo 14, 22-33</a:t>
            </a:r>
            <a:endParaRPr lang="es-PE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290601" y="4787912"/>
            <a:ext cx="8247529" cy="15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apóstoles experimentan la oposición de las fuerzas del mal, sienten miedo, pero la presencia de Jesús Resucitado les devuelve el ánimo y la confianza. Escuchemos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PE" sz="2400" b="1" i="1" kern="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chemeClr val="accent5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b="1" i="1" kern="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_tradnl" sz="2400" b="1" i="1" kern="0" dirty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chemeClr val="accent5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es de jesus con sus discipulos en la barca - Buscar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2" y="405719"/>
            <a:ext cx="8197851" cy="6038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61941" y="405719"/>
            <a:ext cx="250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Mateo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14, 22-32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8907" y="4287625"/>
            <a:ext cx="8105446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600" b="1" i="1" baseline="300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" sz="26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  En aquel tiempo, inmediatamente después de la multiplicación de los </a:t>
            </a:r>
            <a:r>
              <a:rPr lang="es-ES" sz="26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panes, Jesús </a:t>
            </a:r>
            <a:r>
              <a:rPr lang="es-ES" sz="26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omic Sans MS" pitchFamily="66" charset="0"/>
                <a:cs typeface="Times New Roman" pitchFamily="18" charset="0"/>
              </a:rPr>
              <a:t>ordenó a sus discípulos que subieran a la barca y se le adelantaran a la otra orilla, mientras él despedía a la gente. </a:t>
            </a:r>
          </a:p>
        </p:txBody>
      </p:sp>
    </p:spTree>
    <p:extLst>
      <p:ext uri="{BB962C8B-B14F-4D97-AF65-F5344CB8AC3E}">
        <p14:creationId xmlns:p14="http://schemas.microsoft.com/office/powerpoint/2010/main" val="29628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68" y="435426"/>
            <a:ext cx="8212186" cy="5991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2513" y="387328"/>
            <a:ext cx="8133826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r" eaLnBrk="0" hangingPunct="0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Y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460000"/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, después de despedir a la gente, subió al monte a solas para orar. Llegada la noche, estaba allí solo.</a:t>
            </a:r>
          </a:p>
        </p:txBody>
      </p:sp>
    </p:spTree>
    <p:extLst>
      <p:ext uri="{BB962C8B-B14F-4D97-AF65-F5344CB8AC3E}">
        <p14:creationId xmlns:p14="http://schemas.microsoft.com/office/powerpoint/2010/main" val="1998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1500</Words>
  <Application>Microsoft Office PowerPoint</Application>
  <PresentationFormat>Presentación en pantalla (4:3)</PresentationFormat>
  <Paragraphs>94</Paragraphs>
  <Slides>37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60" baseType="lpstr">
      <vt:lpstr>Adobe Fan Heiti Std B</vt:lpstr>
      <vt:lpstr>Adobe Gothic Std B</vt:lpstr>
      <vt:lpstr>Arial</vt:lpstr>
      <vt:lpstr>Arial Black</vt:lpstr>
      <vt:lpstr>Arial Narrow</vt:lpstr>
      <vt:lpstr>Arial Rounded MT Bold</vt:lpstr>
      <vt:lpstr>Bahnschrift</vt:lpstr>
      <vt:lpstr>Bodoni MT Black</vt:lpstr>
      <vt:lpstr>Calibri</vt:lpstr>
      <vt:lpstr>Calibri Light</vt:lpstr>
      <vt:lpstr>Comic Sans MS</vt:lpstr>
      <vt:lpstr>Franklin Gothic Book</vt:lpstr>
      <vt:lpstr>Kristen ITC</vt:lpstr>
      <vt:lpstr>Matura MT Script Capitals</vt:lpstr>
      <vt:lpstr>Poor Richard</vt:lpstr>
      <vt:lpstr>Segoe UI Black</vt:lpstr>
      <vt:lpstr>Tahoma</vt:lpstr>
      <vt:lpstr>Tekton Pro</vt:lpstr>
      <vt:lpstr>Tekton Pro Cond</vt:lpstr>
      <vt:lpstr>Times New Roman</vt:lpstr>
      <vt:lpstr>Verdana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191</cp:revision>
  <dcterms:created xsi:type="dcterms:W3CDTF">2017-08-07T04:35:14Z</dcterms:created>
  <dcterms:modified xsi:type="dcterms:W3CDTF">2020-08-03T18:47:28Z</dcterms:modified>
</cp:coreProperties>
</file>