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319"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s-ES"/>
              <a:t>Haga clic para modificar el estilo de título del patrón</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dirty="0"/>
          </a:p>
        </p:txBody>
      </p:sp>
      <p:sp>
        <p:nvSpPr>
          <p:cNvPr id="30" name="Date Placeholder 29"/>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s-ES"/>
              <a:t>Haga clic para modificar el estilo de título del patrón</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s-ES"/>
              <a:t>Haga clic para modificar el estilo de título del patrón</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A83C873-1B52-4C7E-B9A9-7E7CADFC38C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5CB8E4E-BD81-425F-BA5E-B5075025EDF3}" type="datetimeFigureOut">
              <a:rPr lang="es-ES" smtClean="0"/>
              <a:pPr/>
              <a:t>23/06/2020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153400" y="6356350"/>
            <a:ext cx="533400" cy="365125"/>
          </a:xfrm>
        </p:spPr>
        <p:txBody>
          <a:bodyPr/>
          <a:lstStyle/>
          <a:p>
            <a:fld id="{6A83C873-1B52-4C7E-B9A9-7E7CADFC38C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s-ES"/>
              <a:t>Haga clic para modificar el estilo de título del patrón</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5CB8E4E-BD81-425F-BA5E-B5075025EDF3}" type="datetimeFigureOut">
              <a:rPr lang="es-ES" smtClean="0"/>
              <a:pPr/>
              <a:t>23/06/2020</a:t>
            </a:fld>
            <a:endParaRPr lang="es-E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s-E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6A83C873-1B52-4C7E-B9A9-7E7CADFC38C6}"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IV.</a:t>
            </a:r>
          </a:p>
        </p:txBody>
      </p:sp>
      <p:sp>
        <p:nvSpPr>
          <p:cNvPr id="3" name="2 Marcador de contenido"/>
          <p:cNvSpPr>
            <a:spLocks noGrp="1"/>
          </p:cNvSpPr>
          <p:nvPr>
            <p:ph idx="1"/>
          </p:nvPr>
        </p:nvSpPr>
        <p:spPr>
          <a:xfrm>
            <a:off x="457200" y="2179636"/>
            <a:ext cx="8229600" cy="4678363"/>
          </a:xfrm>
        </p:spPr>
        <p:txBody>
          <a:bodyPr>
            <a:normAutofit/>
          </a:bodyPr>
          <a:lstStyle/>
          <a:p>
            <a:pPr>
              <a:buNone/>
            </a:pPr>
            <a:r>
              <a:rPr lang="es-ES" b="1" dirty="0">
                <a:solidFill>
                  <a:srgbClr val="FF9900"/>
                </a:solidFill>
                <a:effectLst>
                  <a:outerShdw blurRad="38100" dist="38100" dir="2700000" algn="tl">
                    <a:srgbClr val="000000">
                      <a:alpha val="43137"/>
                    </a:srgbClr>
                  </a:outerShdw>
                </a:effectLst>
              </a:rPr>
              <a:t>3. CONTROVERSIA APOLINARIA</a:t>
            </a:r>
          </a:p>
          <a:p>
            <a:r>
              <a:rPr lang="es-ES" dirty="0"/>
              <a:t>Apolinar fue obispo de </a:t>
            </a:r>
            <a:r>
              <a:rPr lang="es-ES" dirty="0" err="1"/>
              <a:t>Laodicea</a:t>
            </a:r>
            <a:r>
              <a:rPr lang="es-ES" dirty="0"/>
              <a:t>, que combatió a los arrianos, pero exageró tanto su postura anti-arriana que cayó en herejía.</a:t>
            </a:r>
          </a:p>
          <a:p>
            <a:r>
              <a:rPr lang="es-ES" dirty="0"/>
              <a:t>Él afirmaba que Jesucristo es verdaderamente Hijo de Dios e igual que el Padre en cuanto Dios. Pero al explicar la unidad del </a:t>
            </a:r>
            <a:r>
              <a:rPr lang="es-ES" i="1" dirty="0"/>
              <a:t>Logos</a:t>
            </a:r>
            <a:r>
              <a:rPr lang="es-ES" dirty="0"/>
              <a:t> con la carne, temió que si decía que Jesús tenía alma humana, podría haber heredado el pecado original.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p:txBody>
          <a:bodyPr/>
          <a:lstStyle/>
          <a:p>
            <a:r>
              <a:rPr lang="es-ES" dirty="0"/>
              <a:t>El Concilio definió también que el Hijo de Dios se encarnó y tomó la carne humana en el seno de la Virgen María. Y si Jesús es Dios, María es legítimamente “madre de Dios” (</a:t>
            </a:r>
            <a:r>
              <a:rPr lang="es-ES" i="1" dirty="0" err="1"/>
              <a:t>theotokos</a:t>
            </a:r>
            <a:r>
              <a:rPr lang="es-ES" dirty="0"/>
              <a:t>).</a:t>
            </a:r>
          </a:p>
          <a:p>
            <a:r>
              <a:rPr lang="es-ES" dirty="0"/>
              <a:t>En este concilio se definió el dogma de la maternidad divina de María.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p:txBody>
          <a:bodyPr/>
          <a:lstStyle/>
          <a:p>
            <a:pPr>
              <a:buNone/>
            </a:pPr>
            <a:r>
              <a:rPr lang="es-ES" b="1" dirty="0">
                <a:solidFill>
                  <a:srgbClr val="FF9900"/>
                </a:solidFill>
                <a:effectLst>
                  <a:outerShdw blurRad="38100" dist="38100" dir="2700000" algn="tl">
                    <a:srgbClr val="000000">
                      <a:alpha val="43137"/>
                    </a:srgbClr>
                  </a:outerShdw>
                </a:effectLst>
              </a:rPr>
              <a:t>3. EL MONOFISISMO.</a:t>
            </a:r>
          </a:p>
          <a:p>
            <a:r>
              <a:rPr lang="es-ES" dirty="0"/>
              <a:t>Entre los años 447 y 448 aparece en escena el monje </a:t>
            </a:r>
            <a:r>
              <a:rPr lang="es-ES" dirty="0" err="1"/>
              <a:t>Eutiques</a:t>
            </a:r>
            <a:r>
              <a:rPr lang="es-ES" dirty="0"/>
              <a:t>, que enciente nuevamente la polémica con su pensamiento monofisita: “Si antes de la unión existen en Cristo dos naturalezas, después de la unión  </a:t>
            </a:r>
            <a:r>
              <a:rPr lang="es-ES" i="1" dirty="0"/>
              <a:t>solo subsiste una</a:t>
            </a:r>
            <a:r>
              <a:rPr lang="es-ES" dirty="0"/>
              <a:t>: la naturaleza del Verbo encarnado (mono/una – physis/naturaleza).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p:txBody>
          <a:bodyPr/>
          <a:lstStyle/>
          <a:p>
            <a:r>
              <a:rPr lang="es-ES" dirty="0"/>
              <a:t>Para </a:t>
            </a:r>
            <a:r>
              <a:rPr lang="es-ES" dirty="0" err="1"/>
              <a:t>Eutiques</a:t>
            </a:r>
            <a:r>
              <a:rPr lang="es-ES" dirty="0"/>
              <a:t>, cuando se produce la unión de las naturalezas en la persona de Cristo, el hombre Jesús pierde su naturaleza humana que queda </a:t>
            </a:r>
            <a:r>
              <a:rPr lang="es-ES" i="1" dirty="0"/>
              <a:t>unida, mezclada, fundida y absorbida </a:t>
            </a:r>
            <a:r>
              <a:rPr lang="es-ES" dirty="0"/>
              <a:t>por su realidad divina.</a:t>
            </a:r>
          </a:p>
          <a:p>
            <a:r>
              <a:rPr lang="es-ES" dirty="0"/>
              <a:t>De esta manera, el cuerpo de Jesús no podía ser equiparado al nuestro, porque había perdido la naturaleza humana.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p:txBody>
          <a:bodyPr>
            <a:normAutofit lnSpcReduction="10000"/>
          </a:bodyPr>
          <a:lstStyle/>
          <a:p>
            <a:pPr>
              <a:buNone/>
            </a:pPr>
            <a:r>
              <a:rPr lang="es-ES" b="1" dirty="0">
                <a:solidFill>
                  <a:srgbClr val="FF9900"/>
                </a:solidFill>
                <a:effectLst>
                  <a:outerShdw blurRad="38100" dist="38100" dir="2700000" algn="tl">
                    <a:srgbClr val="000000">
                      <a:alpha val="43137"/>
                    </a:srgbClr>
                  </a:outerShdw>
                </a:effectLst>
              </a:rPr>
              <a:t>4. CONCILIO DE CALCEDONIA (451 d.C.).</a:t>
            </a:r>
          </a:p>
          <a:p>
            <a:r>
              <a:rPr lang="es-ES" dirty="0"/>
              <a:t>El Papa León convoca el 4to Concilio Ecuménico en la ciudad de Calcedonia, al que asistieron más de seiscientos obispos de todo el imperio.</a:t>
            </a:r>
          </a:p>
          <a:p>
            <a:r>
              <a:rPr lang="es-ES" dirty="0"/>
              <a:t>En este concilio se elaboró una profesión de fe que fue una confirmación de las conclusiones de Éfeso, pero más elaborada y precisa, tomando como base un documento escrito por el Papa León.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7215238"/>
          </a:xfrm>
        </p:spPr>
        <p:txBody>
          <a:bodyPr>
            <a:normAutofit fontScale="70000" lnSpcReduction="20000"/>
          </a:bodyPr>
          <a:lstStyle/>
          <a:p>
            <a:pPr algn="ctr"/>
            <a:r>
              <a:rPr lang="es-ES" dirty="0"/>
              <a:t>Siguiendo, pues, a los Santos Padres, todos a una voz enseñamos que ha de confesarse a uno solo y el mismo Hijo, nuestro Señor Jesucristo, el mismo </a:t>
            </a:r>
            <a:r>
              <a:rPr lang="es-ES" dirty="0">
                <a:solidFill>
                  <a:srgbClr val="FF0000"/>
                </a:solidFill>
              </a:rPr>
              <a:t>perfecto en la divinidad </a:t>
            </a:r>
            <a:r>
              <a:rPr lang="es-ES" dirty="0"/>
              <a:t>y el mismo </a:t>
            </a:r>
            <a:r>
              <a:rPr lang="es-ES" dirty="0">
                <a:solidFill>
                  <a:srgbClr val="FF0000"/>
                </a:solidFill>
              </a:rPr>
              <a:t>perfecto en la humanidad</a:t>
            </a:r>
            <a:r>
              <a:rPr lang="es-ES" dirty="0"/>
              <a:t>, Dios verdaderamente, y el mismo verdaderamente hombre </a:t>
            </a:r>
            <a:r>
              <a:rPr lang="es-ES" dirty="0">
                <a:solidFill>
                  <a:srgbClr val="FF0000"/>
                </a:solidFill>
              </a:rPr>
              <a:t>de alma racional </a:t>
            </a:r>
            <a:r>
              <a:rPr lang="es-ES" dirty="0"/>
              <a:t>y de cuerpo, consustancial con el Padre en cuanto a la divinidad, y el mismo </a:t>
            </a:r>
            <a:r>
              <a:rPr lang="es-ES" dirty="0">
                <a:solidFill>
                  <a:srgbClr val="FF0000"/>
                </a:solidFill>
              </a:rPr>
              <a:t>consustancial con nosotros en cuanto a la humanidad</a:t>
            </a:r>
            <a:r>
              <a:rPr lang="es-ES" dirty="0"/>
              <a:t>, semejante en todo a nosotros, menos en el pecado [</a:t>
            </a:r>
            <a:r>
              <a:rPr lang="es-ES" dirty="0" err="1"/>
              <a:t>Hebr</a:t>
            </a:r>
            <a:r>
              <a:rPr lang="es-ES" dirty="0"/>
              <a:t>. 4, 15]; </a:t>
            </a:r>
            <a:r>
              <a:rPr lang="es-ES" dirty="0">
                <a:solidFill>
                  <a:srgbClr val="FF0000"/>
                </a:solidFill>
              </a:rPr>
              <a:t>engendrado del Padre antes de los siglos </a:t>
            </a:r>
            <a:r>
              <a:rPr lang="es-ES" dirty="0"/>
              <a:t>en cuanto a la divinidad, y el mismo, en los últimos días, por nosotros y por nuestra salvación, </a:t>
            </a:r>
            <a:r>
              <a:rPr lang="es-ES" dirty="0">
                <a:solidFill>
                  <a:srgbClr val="FF0000"/>
                </a:solidFill>
              </a:rPr>
              <a:t>engendrado de María Virgen, madre de Dios, en cuanto a la humanidad</a:t>
            </a:r>
            <a:r>
              <a:rPr lang="es-ES" dirty="0"/>
              <a:t>; que se ha de reconocer a uno solo y el mismo Cristo Hijo Señor unigénito en </a:t>
            </a:r>
            <a:r>
              <a:rPr lang="es-ES" dirty="0">
                <a:solidFill>
                  <a:srgbClr val="FF0000"/>
                </a:solidFill>
              </a:rPr>
              <a:t>dos naturalezas, sin confusión, sin cambio, sin división, sin separación, en modo alguno borrada la diferencia de naturalezas por causa de la unión, sino conservando, más bien, cada naturaleza su propiedad y concurriendo en una sola persona y en una sola hipóstasis</a:t>
            </a:r>
            <a:r>
              <a:rPr lang="es-ES" dirty="0"/>
              <a:t>, no partido o dividido en dos personas, sino uno solo y el mismo Hijo unigénito, Dios Verbo Señor Jesucristo, como de antiguo acerca de Él nos enseñaron los profetas, y el mismo Jesucristo, y nos lo ha trasmitido el Símbolo de los Padres. Así, pues, después que con toda exactitud y cuidado en todos sus aspectos fue por nosotros redactada esta fórmula, definió el santo y ecuménico Concilio que a nadie será lícito profesar otra fe, ni siquiera escribirla o componerla, ni sentirla, ni enseñarla a los demás.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a:xfrm>
            <a:off x="457200" y="2179636"/>
            <a:ext cx="8229600" cy="4678364"/>
          </a:xfrm>
        </p:spPr>
        <p:txBody>
          <a:bodyPr>
            <a:normAutofit lnSpcReduction="10000"/>
          </a:bodyPr>
          <a:lstStyle/>
          <a:p>
            <a:r>
              <a:rPr lang="es-ES" dirty="0"/>
              <a:t>Conclusiones de Calcedonia:</a:t>
            </a:r>
          </a:p>
          <a:p>
            <a:pPr>
              <a:buNone/>
            </a:pPr>
            <a:r>
              <a:rPr lang="es-ES" dirty="0"/>
              <a:t>    - En Jesús hay dos naturalezas y una sola persona, la de Jesús. </a:t>
            </a:r>
          </a:p>
          <a:p>
            <a:pPr>
              <a:buNone/>
            </a:pPr>
            <a:r>
              <a:rPr lang="es-ES" dirty="0"/>
              <a:t>    - Estas dos naturalezas se unen en la persona de Cristo de tal manera que conservan su distinción y sus propiedades. A esta unión se le llama “unión hipostática”.</a:t>
            </a:r>
          </a:p>
          <a:p>
            <a:pPr>
              <a:buNone/>
            </a:pPr>
            <a:r>
              <a:rPr lang="es-ES" dirty="0"/>
              <a:t>    - Jesús es consustancial con el Padre y consustancial con nosotros (verdaderamente hombre).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IV.</a:t>
            </a:r>
          </a:p>
        </p:txBody>
      </p:sp>
      <p:sp>
        <p:nvSpPr>
          <p:cNvPr id="3" name="2 Marcador de contenido"/>
          <p:cNvSpPr>
            <a:spLocks noGrp="1"/>
          </p:cNvSpPr>
          <p:nvPr>
            <p:ph idx="1"/>
          </p:nvPr>
        </p:nvSpPr>
        <p:spPr>
          <a:xfrm>
            <a:off x="457200" y="2179636"/>
            <a:ext cx="8229600" cy="4678363"/>
          </a:xfrm>
        </p:spPr>
        <p:txBody>
          <a:bodyPr>
            <a:normAutofit/>
          </a:bodyPr>
          <a:lstStyle/>
          <a:p>
            <a:r>
              <a:rPr lang="es-ES" dirty="0"/>
              <a:t>Por esa razón, </a:t>
            </a:r>
            <a:r>
              <a:rPr lang="es-ES" i="1" dirty="0"/>
              <a:t>eliminó el alma humana de Jesús </a:t>
            </a:r>
            <a:r>
              <a:rPr lang="es-ES" dirty="0"/>
              <a:t>para no hacer de él un pecador y necesitado de redención. Negando el alma humana asegura la ausencia de pecado, que es fundamental para nuestra redención.</a:t>
            </a:r>
          </a:p>
          <a:p>
            <a:r>
              <a:rPr lang="es-ES" dirty="0"/>
              <a:t>Para Apolinar, el Hijo solo tomó el cuerpo sin alma de Jesús: el </a:t>
            </a:r>
            <a:r>
              <a:rPr lang="es-ES" i="1" dirty="0"/>
              <a:t>Logos</a:t>
            </a:r>
            <a:r>
              <a:rPr lang="es-ES" dirty="0"/>
              <a:t>/Verbo habría tomado el lugar del alma. El </a:t>
            </a:r>
            <a:r>
              <a:rPr lang="es-ES" i="1" dirty="0"/>
              <a:t>Logos</a:t>
            </a:r>
            <a:r>
              <a:rPr lang="es-ES" dirty="0"/>
              <a:t> sentía, pensaba, quería a través del cuerpo de Jesús.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IV.</a:t>
            </a:r>
          </a:p>
        </p:txBody>
      </p:sp>
      <p:sp>
        <p:nvSpPr>
          <p:cNvPr id="3" name="2 Marcador de contenido"/>
          <p:cNvSpPr>
            <a:spLocks noGrp="1"/>
          </p:cNvSpPr>
          <p:nvPr>
            <p:ph idx="1"/>
          </p:nvPr>
        </p:nvSpPr>
        <p:spPr>
          <a:xfrm>
            <a:off x="457200" y="2179636"/>
            <a:ext cx="8229600" cy="4678363"/>
          </a:xfrm>
        </p:spPr>
        <p:txBody>
          <a:bodyPr>
            <a:normAutofit/>
          </a:bodyPr>
          <a:lstStyle/>
          <a:p>
            <a:r>
              <a:rPr lang="es-ES" dirty="0"/>
              <a:t>Las consecuencias del apolinarismo fueron:</a:t>
            </a:r>
          </a:p>
          <a:p>
            <a:pPr>
              <a:buNone/>
            </a:pPr>
            <a:r>
              <a:rPr lang="es-ES" dirty="0"/>
              <a:t>    - Se negaba la auténtica humanidad de Jesús.</a:t>
            </a:r>
          </a:p>
          <a:p>
            <a:pPr>
              <a:buNone/>
            </a:pPr>
            <a:r>
              <a:rPr lang="es-ES" dirty="0"/>
              <a:t>    - María solo engendró un cuerpo, que es divino al unirse con el Verbo.</a:t>
            </a:r>
          </a:p>
          <a:p>
            <a:pPr>
              <a:buNone/>
            </a:pPr>
            <a:r>
              <a:rPr lang="es-ES" dirty="0"/>
              <a:t>    - El alma del hombre no habría sido redimida si Cristo no la hubiese asumido.</a:t>
            </a:r>
          </a:p>
          <a:p>
            <a:r>
              <a:rPr lang="es-ES" dirty="0"/>
              <a:t>Nuevamente Constantino convocó a un Concilio para condenar el apolinarismo.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IV.</a:t>
            </a:r>
          </a:p>
        </p:txBody>
      </p:sp>
      <p:sp>
        <p:nvSpPr>
          <p:cNvPr id="3" name="2 Marcador de contenido"/>
          <p:cNvSpPr>
            <a:spLocks noGrp="1"/>
          </p:cNvSpPr>
          <p:nvPr>
            <p:ph idx="1"/>
          </p:nvPr>
        </p:nvSpPr>
        <p:spPr>
          <a:xfrm>
            <a:off x="457200" y="2179636"/>
            <a:ext cx="8229600" cy="4678364"/>
          </a:xfrm>
        </p:spPr>
        <p:txBody>
          <a:bodyPr>
            <a:normAutofit/>
          </a:bodyPr>
          <a:lstStyle/>
          <a:p>
            <a:pPr>
              <a:buNone/>
            </a:pPr>
            <a:r>
              <a:rPr lang="es-ES" b="1" dirty="0">
                <a:solidFill>
                  <a:srgbClr val="FF9900"/>
                </a:solidFill>
                <a:effectLst>
                  <a:outerShdw blurRad="38100" dist="38100" dir="2700000" algn="tl">
                    <a:srgbClr val="000000">
                      <a:alpha val="43137"/>
                    </a:srgbClr>
                  </a:outerShdw>
                </a:effectLst>
              </a:rPr>
              <a:t>4. CONCILIO DE CONSTANTINOPLA (381 d.C.).</a:t>
            </a:r>
          </a:p>
          <a:p>
            <a:r>
              <a:rPr lang="es-ES" dirty="0"/>
              <a:t>En este concilio estuvo presidido por las excelentes argumentaciones de San Basilio, San Gregorio Nacianceno y San Gregorio de </a:t>
            </a:r>
            <a:r>
              <a:rPr lang="es-ES" dirty="0" err="1"/>
              <a:t>Nisa</a:t>
            </a:r>
            <a:r>
              <a:rPr lang="es-ES" dirty="0"/>
              <a:t>. y del aporte del Papa Dámaso.</a:t>
            </a:r>
          </a:p>
          <a:p>
            <a:r>
              <a:rPr lang="es-ES" dirty="0"/>
              <a:t>La afirmación del Concilio fue: “Lo que por Jesucristo no ha sido asumido, no ha sido salvado. Para salvar a todo el hombre, Jesús tuvo que ser hombre perfecto”.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a:xfrm>
            <a:off x="457200" y="2179636"/>
            <a:ext cx="8229600" cy="4678363"/>
          </a:xfrm>
        </p:spPr>
        <p:txBody>
          <a:bodyPr>
            <a:normAutofit/>
          </a:bodyPr>
          <a:lstStyle/>
          <a:p>
            <a:r>
              <a:rPr lang="es-ES" dirty="0"/>
              <a:t>En el siglo IV, la Iglesia defendió claramente la divinidad de Cristo y su humanidad auténtica. Sin embargo, aún no se llegaba a definir como se daba en Cristo la </a:t>
            </a:r>
            <a:r>
              <a:rPr lang="es-ES" i="1" dirty="0"/>
              <a:t>unión</a:t>
            </a:r>
            <a:r>
              <a:rPr lang="es-ES" dirty="0"/>
              <a:t> y </a:t>
            </a:r>
            <a:r>
              <a:rPr lang="es-ES" i="1" dirty="0"/>
              <a:t>distinción </a:t>
            </a:r>
            <a:r>
              <a:rPr lang="es-ES" dirty="0"/>
              <a:t>de las dos naturalezas (humana y divina) en la persona de Cristo.</a:t>
            </a:r>
          </a:p>
          <a:p>
            <a:r>
              <a:rPr lang="es-ES" dirty="0"/>
              <a:t>En el intento de explicar estas relaciones, surgieron otras herejías que obligaron a la Iglesia a definir su fe en otros concilios.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a:xfrm>
            <a:off x="457200" y="2179636"/>
            <a:ext cx="8229600" cy="4678363"/>
          </a:xfrm>
        </p:spPr>
        <p:txBody>
          <a:bodyPr>
            <a:normAutofit/>
          </a:bodyPr>
          <a:lstStyle/>
          <a:p>
            <a:r>
              <a:rPr lang="es-ES" b="1" dirty="0">
                <a:solidFill>
                  <a:srgbClr val="FF9900"/>
                </a:solidFill>
                <a:effectLst>
                  <a:outerShdw blurRad="38100" dist="38100" dir="2700000" algn="tl">
                    <a:srgbClr val="000000">
                      <a:alpha val="43137"/>
                    </a:srgbClr>
                  </a:outerShdw>
                </a:effectLst>
              </a:rPr>
              <a:t>1. LA HEREJÍA DE NESTORIO.</a:t>
            </a:r>
          </a:p>
          <a:p>
            <a:r>
              <a:rPr lang="es-ES" dirty="0" err="1"/>
              <a:t>Nestorio</a:t>
            </a:r>
            <a:r>
              <a:rPr lang="es-ES" dirty="0"/>
              <a:t> fue el patriarca de Constantinopla, que al querer combatir los restos del arrianismo, establece su teoría de las dos naturalezas y las dos personas, cayendo en herejía.</a:t>
            </a:r>
          </a:p>
          <a:p>
            <a:r>
              <a:rPr lang="es-ES" dirty="0" err="1"/>
              <a:t>Nestorio</a:t>
            </a:r>
            <a:r>
              <a:rPr lang="es-ES" dirty="0"/>
              <a:t> separaba las dos naturalezas de Cristo, de tal manera que afirmaba que Dios no puede nacer en el tiempo (es eterno), por tanto quien nació de María no era Dios.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a:xfrm>
            <a:off x="457200" y="2179636"/>
            <a:ext cx="8229600" cy="4678363"/>
          </a:xfrm>
        </p:spPr>
        <p:txBody>
          <a:bodyPr>
            <a:normAutofit/>
          </a:bodyPr>
          <a:lstStyle/>
          <a:p>
            <a:r>
              <a:rPr lang="es-ES" dirty="0"/>
              <a:t>Para él, Jesús tenía dos naturalezas (humana y divina) pero por no aceptar un Dios sufriente, establece que en Jesús había también dos personas, unidas moralmente como la unión entre Dios y su templo.</a:t>
            </a:r>
          </a:p>
          <a:p>
            <a:r>
              <a:rPr lang="es-ES" dirty="0"/>
              <a:t>Según  </a:t>
            </a:r>
            <a:r>
              <a:rPr lang="es-ES" dirty="0" err="1"/>
              <a:t>Nestorio</a:t>
            </a:r>
            <a:r>
              <a:rPr lang="es-ES" dirty="0"/>
              <a:t>, María solo sería madre de la persona y naturaleza humana de Cristo, por eso no se le debe llamar “madre de Dios” (</a:t>
            </a:r>
            <a:r>
              <a:rPr lang="es-ES" i="1" dirty="0" err="1"/>
              <a:t>theotokos</a:t>
            </a:r>
            <a:r>
              <a:rPr lang="es-ES" dirty="0"/>
              <a:t>), sino solo “madre de Cristo” (</a:t>
            </a:r>
            <a:r>
              <a:rPr lang="es-ES" i="1" dirty="0" err="1"/>
              <a:t>xristotokos</a:t>
            </a:r>
            <a:r>
              <a:rPr lang="es-ES" i="1"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p:txBody>
          <a:bodyPr>
            <a:normAutofit lnSpcReduction="10000"/>
          </a:bodyPr>
          <a:lstStyle/>
          <a:p>
            <a:pPr>
              <a:buNone/>
            </a:pPr>
            <a:r>
              <a:rPr lang="es-ES" b="1" dirty="0">
                <a:solidFill>
                  <a:srgbClr val="FF9900"/>
                </a:solidFill>
                <a:effectLst>
                  <a:outerShdw blurRad="38100" dist="38100" dir="2700000" algn="tl">
                    <a:srgbClr val="000000">
                      <a:alpha val="43137"/>
                    </a:srgbClr>
                  </a:outerShdw>
                </a:effectLst>
              </a:rPr>
              <a:t>2. EL CONCILIO DE ÉFESO (431 d.C.).</a:t>
            </a:r>
          </a:p>
          <a:p>
            <a:r>
              <a:rPr lang="es-ES" dirty="0"/>
              <a:t>San Cirilo de Alejandría mantiene una controversia con </a:t>
            </a:r>
            <a:r>
              <a:rPr lang="es-ES" dirty="0" err="1"/>
              <a:t>Nestorio</a:t>
            </a:r>
            <a:r>
              <a:rPr lang="es-ES" dirty="0"/>
              <a:t>, defendiendo la divinidad auténtica de Jesús: “Cristo no es portador de Dios, sino Dios verdadero, unido a la carne en una sola persona”.</a:t>
            </a:r>
          </a:p>
          <a:p>
            <a:r>
              <a:rPr lang="es-ES" dirty="0"/>
              <a:t>Para resolver la controversia, el emperador Teodosio II convoca a una concilio en la ciudad de Éfeso.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5. Cristologías en el siglo V.</a:t>
            </a:r>
          </a:p>
        </p:txBody>
      </p:sp>
      <p:sp>
        <p:nvSpPr>
          <p:cNvPr id="3" name="2 Marcador de contenido"/>
          <p:cNvSpPr>
            <a:spLocks noGrp="1"/>
          </p:cNvSpPr>
          <p:nvPr>
            <p:ph idx="1"/>
          </p:nvPr>
        </p:nvSpPr>
        <p:spPr>
          <a:xfrm>
            <a:off x="457200" y="2179636"/>
            <a:ext cx="8229600" cy="4321197"/>
          </a:xfrm>
        </p:spPr>
        <p:txBody>
          <a:bodyPr>
            <a:normAutofit lnSpcReduction="10000"/>
          </a:bodyPr>
          <a:lstStyle/>
          <a:p>
            <a:r>
              <a:rPr lang="es-ES" dirty="0"/>
              <a:t>El Concilio definió lo que significa la verdadera encarnación del Hijo de Dios (</a:t>
            </a:r>
            <a:r>
              <a:rPr lang="es-ES" dirty="0" err="1"/>
              <a:t>Jn</a:t>
            </a:r>
            <a:r>
              <a:rPr lang="es-ES" dirty="0"/>
              <a:t> 1,14): el Hijo de Dios, real y verdadero, , se hizo hombre semejante a los humanos.</a:t>
            </a:r>
          </a:p>
          <a:p>
            <a:r>
              <a:rPr lang="es-ES" dirty="0"/>
              <a:t>Se aceptaron las tesis de Cirilo: “Las dos naturalezas son distintas, pero se juntan en una persona divina, de forma que de ambas resulta un solo Cristo. El Verbo une consigo en la persona divina , la carne animada y el alma racional y se hace hombre de modo inefable”.</a:t>
            </a:r>
          </a:p>
        </p:txBody>
      </p:sp>
    </p:spTree>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Lujo</Template>
  <TotalTime>1269</TotalTime>
  <Words>1406</Words>
  <Application>Microsoft Office PowerPoint</Application>
  <PresentationFormat>Presentación en pantalla (4:3)</PresentationFormat>
  <Paragraphs>53</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Corbel</vt:lpstr>
      <vt:lpstr>Wingdings 2</vt:lpstr>
      <vt:lpstr>Deluxe</vt:lpstr>
      <vt:lpstr>5. Cristologías en el siglo IV.</vt:lpstr>
      <vt:lpstr>5. Cristologías en el siglo IV.</vt:lpstr>
      <vt:lpstr>5. Cristologías en el siglo IV.</vt:lpstr>
      <vt:lpstr>5. Cristologías en el siglo IV.</vt:lpstr>
      <vt:lpstr>5. Cristologías en el siglo V.</vt:lpstr>
      <vt:lpstr>5. Cristologías en el siglo V.</vt:lpstr>
      <vt:lpstr>5. Cristologías en el siglo V.</vt:lpstr>
      <vt:lpstr>5. Cristologías en el siglo V.</vt:lpstr>
      <vt:lpstr>5. Cristologías en el siglo V.</vt:lpstr>
      <vt:lpstr>5. Cristologías en el siglo V.</vt:lpstr>
      <vt:lpstr>5. Cristologías en el siglo V.</vt:lpstr>
      <vt:lpstr>5. Cristologías en el siglo V.</vt:lpstr>
      <vt:lpstr>5. Cristologías en el siglo V.</vt:lpstr>
      <vt:lpstr>Presentación de PowerPoint</vt:lpstr>
      <vt:lpstr>5. Cristologías en el siglo V.</vt:lpstr>
    </vt:vector>
  </TitlesOfParts>
  <Company>San Vicente 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DIVINIDAD DE JESUCRISTO</dc:title>
  <dc:creator>Bibliotecapadre</dc:creator>
  <cp:lastModifiedBy>Usuario de Windows</cp:lastModifiedBy>
  <cp:revision>83</cp:revision>
  <dcterms:created xsi:type="dcterms:W3CDTF">2012-07-31T15:07:30Z</dcterms:created>
  <dcterms:modified xsi:type="dcterms:W3CDTF">2020-06-24T03:44:32Z</dcterms:modified>
</cp:coreProperties>
</file>