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4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32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0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5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4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8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9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0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9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65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46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CE6D3-BE7B-455C-B443-411F365E9D30}" type="datetimeFigureOut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13/07/2020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7FB74-D581-4344-9886-D239C92F94E4}" type="slidenum">
              <a:rPr kumimoji="0" lang="es-P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8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483657"/>
            <a:ext cx="8159932" cy="59606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9122" y="6066302"/>
            <a:ext cx="1082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46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11.wav"/>
          </p:stSnd>
        </p:sndAc>
      </p:transition>
    </mc:Choice>
    <mc:Fallback xmlns="">
      <p:transition spd="slow">
        <p:fade/>
        <p:sndAc>
          <p:stSnd loop="1">
            <p:snd r:embed="rId5" name="1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7678"/>
            <a:ext cx="8174736" cy="59292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84988" y="4212796"/>
            <a:ext cx="797402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Entonces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fueron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criados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decirle al amo: «Señor, ¿no sembraste buena semilla en tu campo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 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dónde sale la cizaña?».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dist="635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Él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dijo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«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635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 enemigo lo ha hecho». 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192223" y="4456458"/>
            <a:ext cx="51515" cy="1022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6832" y="4058567"/>
            <a:ext cx="45719" cy="1341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344623" y="4608858"/>
            <a:ext cx="51515" cy="1022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497023" y="4761258"/>
            <a:ext cx="51515" cy="10229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649423" y="4913658"/>
            <a:ext cx="51515" cy="10229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801823" y="5066058"/>
            <a:ext cx="51515" cy="102296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V="1">
            <a:off x="6954223" y="5218458"/>
            <a:ext cx="51515" cy="10229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9232" y="4210967"/>
            <a:ext cx="45719" cy="13411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632" y="4363367"/>
            <a:ext cx="45719" cy="13411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2525" y="4363367"/>
            <a:ext cx="45719" cy="13411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069" y="4525896"/>
            <a:ext cx="45719" cy="1341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3469" y="4753512"/>
            <a:ext cx="45719" cy="13411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3651" y="4940770"/>
            <a:ext cx="45719" cy="1341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113" y="3991512"/>
            <a:ext cx="45719" cy="13411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069" y="5058312"/>
            <a:ext cx="45719" cy="13411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6432" y="5295364"/>
            <a:ext cx="45719" cy="13411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61" y="4677178"/>
            <a:ext cx="45719" cy="13411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661" y="4829578"/>
            <a:ext cx="45719" cy="13411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9208" y="4719079"/>
            <a:ext cx="45719" cy="1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PVgx5QUskqY/TfShqm0pzxI/AAAAAAAAAJg/2JYC21_hZho/s1600/sieg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8" y="488925"/>
            <a:ext cx="8215492" cy="5955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  <a:extLst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0828" y="2959188"/>
            <a:ext cx="27917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criados         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 preguntaron: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«¿Quieres que vayamos a arrancarla?» </a:t>
            </a:r>
            <a:r>
              <a:rPr kumimoji="0" lang="es-E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3" y="474743"/>
            <a:ext cx="8164237" cy="59434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87882" y="474743"/>
            <a:ext cx="799006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Pero él les respondió: «No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porque, al arrancar la cizaña, podrían  arrancar también el trigo.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Déjenlo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crecer juntos  hasta 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siega y,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llegue 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siega diré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los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segadores: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7882" y="589141"/>
            <a:ext cx="829634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22031" y="2620466"/>
            <a:ext cx="255591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Arranquen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primero la cizaña y átenla en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gavillas 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 quemarla,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trigo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almacénenlo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 mi granero».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19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6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ᐅ ¿Cómo funcionan las semillas de mostaza? ⚡️ » Cómo Funci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465908"/>
            <a:ext cx="8186057" cy="59610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274" y="388926"/>
            <a:ext cx="788604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propuso esta otra parábola: - “El reino de los cielos se parece a un grano de mostaza que uno siembra en su huerta;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aunque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es la más pequeña de las semillas,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37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2" y="496388"/>
            <a:ext cx="8189598" cy="59937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37542" y="374734"/>
            <a:ext cx="818288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crece es más alta que las hortalizas;  se hace un arbusto más alto que las hortalizas,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889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88900" dir="18900000" algn="b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vienen los pájaros a anidar en sus ramas”. </a:t>
            </a:r>
          </a:p>
        </p:txBody>
      </p:sp>
    </p:spTree>
    <p:extLst>
      <p:ext uri="{BB962C8B-B14F-4D97-AF65-F5344CB8AC3E}">
        <p14:creationId xmlns:p14="http://schemas.microsoft.com/office/powerpoint/2010/main" val="15732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432816"/>
            <a:ext cx="8205216" cy="599236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1337" y="356635"/>
            <a:ext cx="795177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dijo otra parábola:</a:t>
            </a:r>
            <a:b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reino de los cielos se parece a la levadura; una mujer la amasa con tres medidas de harina, y basta para que todo fermente”.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495" y="478970"/>
            <a:ext cx="8215951" cy="59479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2224" y="380023"/>
            <a:ext cx="819302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Jesús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expuso todo esto a la gente en parábolas y </a:t>
            </a: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sin parábolas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 les exponía nada.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Así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cumplió el oráculo del profeta: 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“Abriré mi boca diciendo parábolas, anunciaré lo secreto desde la fundación del mundo”.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885" y="487678"/>
            <a:ext cx="8177727" cy="59392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30537" y="3668485"/>
            <a:ext cx="50194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Luego </a:t>
            </a:r>
            <a:r>
              <a:rPr kumimoji="0" lang="es-ES" sz="32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dejó a la gente y se fue a  casa. Los discípulos se le acercaron a decirle: </a:t>
            </a: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</a:t>
            </a:r>
            <a:r>
              <a:rPr kumimoji="0" lang="es-PE" sz="3200" b="1" i="1" u="none" strike="noStrike" kern="1200" cap="none" spc="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kumimoji="0" lang="es-PE" sz="3200" b="1" i="1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Acláranos  la parábola de la cizaña en el campo. </a:t>
            </a:r>
            <a:endParaRPr kumimoji="0" lang="es-ES" sz="3200" b="1" i="1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3A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2" y="452804"/>
            <a:ext cx="8191815" cy="595239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6092" y="365758"/>
            <a:ext cx="8322679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Él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les contestó: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“El que siembra la buena semilla es el Hijo del hombre; </a:t>
            </a:r>
            <a:r>
              <a:rPr kumimoji="0" lang="es-ES" sz="2800" b="1" i="1" u="none" strike="noStrike" kern="1200" cap="none" spc="0" normalizeH="0" baseline="3000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campo es  el mundo; la buena semilla son los ciudadanos del  reino;  la cizaña son los partidarios del  Maligno;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enemigo que la siembra es el diablo; la cosecha es el fin del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tiempo, 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los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segadores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ángeles. </a:t>
            </a:r>
          </a:p>
        </p:txBody>
      </p:sp>
    </p:spTree>
    <p:extLst>
      <p:ext uri="{BB962C8B-B14F-4D97-AF65-F5344CB8AC3E}">
        <p14:creationId xmlns:p14="http://schemas.microsoft.com/office/powerpoint/2010/main" val="29827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478971"/>
            <a:ext cx="8177351" cy="5919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0263" y="388528"/>
            <a:ext cx="8254088" cy="60016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 mismo que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 arranca la cizaña y se quema, así será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 del 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tiempo: </a:t>
            </a: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el Hijo del hombre enviará a sus ángeles, y arrancarán de su reino a todos los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corruptores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malvados y </a:t>
            </a: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arrojarán al horno encendido;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allí será el llanto y el rechinar de dientes.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Entonces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los justos brillarán como el sol en el reino de su Padre. El que tenga oídos, que oiga”.      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Palabra de 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Señor.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313084" y="3428999"/>
            <a:ext cx="218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flexión del Evangelio según san Mateo 13:1-9 | OpusMisericordi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263" y="496654"/>
            <a:ext cx="8164918" cy="59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849189" y="6292486"/>
            <a:ext cx="44936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HIJAS DE LA CARIDAD-PADRES VICENTINOS-PERÚ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539552" y="486924"/>
            <a:ext cx="4264048" cy="609512"/>
            <a:chOff x="802" y="666"/>
            <a:chExt cx="5512" cy="959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802" y="749"/>
              <a:ext cx="5512" cy="876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1837" y="666"/>
              <a:ext cx="4194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LECTIO DIVINA –DOMINGO 16º TO. - “A”              </a:t>
              </a:r>
              <a:r>
                <a:rPr kumimoji="0" lang="es-PE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EL REINO DE DIOS SE PARECE…..</a:t>
              </a:r>
              <a:endPara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666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301291" y="478166"/>
            <a:ext cx="316668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/>
                <a:cs typeface="+mn-cs"/>
              </a:rPr>
              <a:t>Mateo 13,24-43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945302" y="3126379"/>
            <a:ext cx="4163291" cy="24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38" normalizeH="0" baseline="0" noProof="0" dirty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EL REINO DE DIOS </a:t>
            </a:r>
            <a:endParaRPr kumimoji="0" lang="es-PE" sz="2800" b="1" i="0" u="none" strike="noStrike" kern="1200" cap="none" spc="38" normalizeH="0" baseline="0" noProof="0" dirty="0" smtClean="0">
              <a:ln w="11430"/>
              <a:solidFill>
                <a:prstClr val="white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srgbClr val="ED7D31">
                    <a:lumMod val="50000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38" normalizeH="0" baseline="0" noProof="0" dirty="0" smtClean="0">
                <a:ln w="11430"/>
                <a:solidFill>
                  <a:prstClr val="white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srgbClr val="ED7D31">
                      <a:lumMod val="5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SE PARECE. . .</a:t>
            </a:r>
            <a:endParaRPr kumimoji="0" lang="es-ES" sz="2800" b="1" i="0" u="none" strike="noStrike" kern="1200" cap="none" spc="38" normalizeH="0" baseline="0" noProof="0" dirty="0">
              <a:ln w="11430"/>
              <a:solidFill>
                <a:prstClr val="white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srgbClr val="ED7D31">
                    <a:lumMod val="50000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8 Rectángulo"/>
          <p:cNvSpPr/>
          <p:nvPr/>
        </p:nvSpPr>
        <p:spPr>
          <a:xfrm>
            <a:off x="7010387" y="6077042"/>
            <a:ext cx="1478610" cy="3000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0" i="0" u="none" strike="noStrike" kern="0" cap="none" spc="0" normalizeH="0" baseline="0" noProof="0" dirty="0" smtClean="0">
                <a:ln w="19050">
                  <a:solidFill>
                    <a:srgbClr val="44546A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4472C4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wis721 Blk BT" pitchFamily="34" charset="0"/>
                <a:ea typeface="+mn-ea"/>
                <a:cs typeface="+mn-cs"/>
              </a:rPr>
              <a:t>19 julio 2020</a:t>
            </a:r>
            <a:endParaRPr kumimoji="0" lang="es-ES" sz="1350" b="0" i="0" u="none" strike="noStrike" kern="0" cap="none" spc="0" normalizeH="0" baseline="0" noProof="0" dirty="0">
              <a:ln w="19050">
                <a:solidFill>
                  <a:srgbClr val="44546A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472C4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Swis721 Blk B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mbrando Trigo A Mano En Jardín Imagen de archivo - Imagen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696"/>
            <a:ext cx="8191164" cy="59508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93538" y="1782834"/>
            <a:ext cx="4779605" cy="2224733"/>
          </a:xfrm>
          <a:prstGeom prst="rect">
            <a:avLst/>
          </a:prstGeom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¿Cómo eran las semillas que había sembrado el dueño del terreno? </a:t>
            </a:r>
            <a:endParaRPr kumimoji="0" lang="es-PE" sz="27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01A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</a:t>
            </a:r>
            <a:r>
              <a:rPr kumimoji="0" lang="es-PE" sz="27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1A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Cómo era la siembra del enemigo?  </a:t>
            </a:r>
            <a:endParaRPr kumimoji="0" lang="es-ES_tradnl" sz="27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1A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379125">
            <a:off x="1418461" y="4734318"/>
            <a:ext cx="6204049" cy="1149798"/>
          </a:xfrm>
          <a:prstGeom prst="rect">
            <a:avLst/>
          </a:prstGeom>
        </p:spPr>
        <p:txBody>
          <a:bodyPr>
            <a:prstTxWarp prst="textDeflat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700" b="0" i="0" u="none" strike="noStrike" kern="0" cap="none" spc="0" normalizeH="0" baseline="0" noProof="0" dirty="0">
              <a:ln>
                <a:noFill/>
              </a:ln>
              <a:solidFill>
                <a:srgbClr val="FFE89F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35373" y="458696"/>
            <a:ext cx="6976098" cy="102578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Preguntas para la lectura:</a:t>
            </a:r>
            <a:endParaRPr kumimoji="0" lang="es-ES_tradnl" sz="36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2" name="AutoShape 4" descr="Cómo cultivar germen de tri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4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 parábola del trigo y la cizaña-Mateo 13:24-30;Mateo 13:36-4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5" y="473826"/>
            <a:ext cx="8195946" cy="5918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1665" y="4782375"/>
            <a:ext cx="7733211" cy="1243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¿Porqué los discípulos quieren arrancar la cizaña?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FF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arábola de la cizaña y el trigo. Cuándo y a quiénes aplicad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74835"/>
            <a:ext cx="8176168" cy="59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30842" y="4010516"/>
            <a:ext cx="815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¿Cuál es la posición del dueño de la siembra ante la mala hierba?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¿Qué sucederá cuando llegue </a:t>
            </a:r>
            <a:endParaRPr kumimoji="0" lang="es-PE" sz="3600" b="1" i="0" u="none" strike="noStrike" kern="1200" cap="none" spc="0" normalizeH="0" baseline="0" noProof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</a:t>
            </a: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cosecha? </a:t>
            </a:r>
          </a:p>
        </p:txBody>
      </p:sp>
    </p:spTree>
    <p:extLst>
      <p:ext uri="{BB962C8B-B14F-4D97-AF65-F5344CB8AC3E}">
        <p14:creationId xmlns:p14="http://schemas.microsoft.com/office/powerpoint/2010/main" val="26055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rábola del Grano de Mostaz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209" y="478971"/>
            <a:ext cx="8188890" cy="59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000522" y="4315651"/>
            <a:ext cx="3138926" cy="166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57175" marR="0" lvl="0" indent="-257175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38" normalizeH="0" baseline="0" noProof="0" dirty="0">
              <a:ln w="11430"/>
              <a:solidFill>
                <a:srgbClr val="AC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Pájaro, Azul, Bazar imagen png - imagen transparente descarga gratui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66" y="1771261"/>
            <a:ext cx="609601" cy="3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83" y="599955"/>
            <a:ext cx="462474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1703209"/>
            <a:ext cx="462474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ájaro png descansando sobre una rama Imagen Descargar_PRF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4180" y="2625508"/>
            <a:ext cx="452846" cy="3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24" y="1152235"/>
            <a:ext cx="888274" cy="65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0452" y="2393963"/>
            <a:ext cx="499916" cy="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78" y="1550126"/>
            <a:ext cx="532456" cy="39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057" y="3252750"/>
            <a:ext cx="416958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19" y="660090"/>
            <a:ext cx="416958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ajaro - Canary Bird, HD Png Download - 700x754(#3999046) - PngFind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5400" y="1477935"/>
            <a:ext cx="399062" cy="3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ves, Colibrí, Nido De Pájaro imagen png - imagen transparente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0052" y="764290"/>
            <a:ext cx="499916" cy="36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Jesus Background png download - 675*1183 - Free Transparent Jesus ...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1" r="-676"/>
          <a:stretch/>
        </p:blipFill>
        <p:spPr bwMode="auto">
          <a:xfrm>
            <a:off x="6380020" y="2525486"/>
            <a:ext cx="2546266" cy="3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44434" y="4841966"/>
            <a:ext cx="7596941" cy="137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CanUp">
              <a:avLst/>
            </a:prstTxWarp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¿Con qué otras comparaciones habla Jesús del Reino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?, 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hay algunas semejanzas entre ellas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?</a:t>
            </a:r>
            <a:endParaRPr kumimoji="0" lang="es-PE" sz="28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vangelio 23 de julio 2016 | Trigo, Evangelio del dia, Jesus y su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" y="470897"/>
            <a:ext cx="8161110" cy="59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70861" y="637410"/>
            <a:ext cx="7419703" cy="2567344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38" normalizeH="0" baseline="0" noProof="0" dirty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¿Qué quería decir Jesús con el ejemplo de la cizaña y el trigo?</a:t>
            </a:r>
          </a:p>
        </p:txBody>
      </p:sp>
    </p:spTree>
    <p:extLst>
      <p:ext uri="{BB962C8B-B14F-4D97-AF65-F5344CB8AC3E}">
        <p14:creationId xmlns:p14="http://schemas.microsoft.com/office/powerpoint/2010/main" val="29723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ida de Jesús con imágenes de Fa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6387" y="488915"/>
            <a:ext cx="8142515" cy="5929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977936" y="989039"/>
            <a:ext cx="3660966" cy="44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Motivación: También en el interior de la Iglesia crecen juntos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trigo y la cizaña.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Su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misión no  consiste en juzgar precipitadamente, </a:t>
            </a:r>
            <a:endParaRPr kumimoji="0" lang="es-PE" sz="28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39700">
                  <a:srgbClr val="3333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sino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ayudar a que el Reino crezca y transforme la masa de este mundo.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3333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39700">
                  <a:srgbClr val="3333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09597" y="558583"/>
            <a:ext cx="2830287" cy="86091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Bd BT" panose="02070803080706020303" pitchFamily="18" charset="0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dice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23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8" y="434121"/>
            <a:ext cx="8365018" cy="6106015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15530" y="3431176"/>
            <a:ext cx="7106206" cy="25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DeflateTo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400" b="1" i="0" u="none" strike="noStrike" kern="1200" cap="none" spc="113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2E00"/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¿He dejado que crezca en mi corazón la cizaña que ha querido sembrar el maligno cuando no he estado atento?</a:t>
            </a:r>
            <a:endParaRPr kumimoji="0" lang="es-ES" sz="2400" b="1" i="0" u="none" strike="noStrike" kern="1200" cap="none" spc="113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2E00"/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mbre-desesperado (con imágenes) | Obras de arte famos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9" y="455023"/>
            <a:ext cx="8159931" cy="5971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43668" y="4417454"/>
            <a:ext cx="7421538" cy="1713086"/>
          </a:xfrm>
          <a:prstGeom prst="rect">
            <a:avLst/>
          </a:prstGeom>
          <a:noFill/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¿Soy capaz de esperar con paciencia y bondad  </a:t>
            </a:r>
            <a:r>
              <a:rPr kumimoji="0" lang="es-PE" sz="24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 </a:t>
            </a: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 Dios juzgue a los que </a:t>
            </a:r>
            <a:endParaRPr kumimoji="0" lang="es-PE" sz="24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hacen </a:t>
            </a: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mal?</a:t>
            </a:r>
            <a:endParaRPr kumimoji="0" lang="es-ES" sz="24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9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3" y="489396"/>
            <a:ext cx="8157777" cy="59462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618084" y="489397"/>
            <a:ext cx="80365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¿Creo en la Palabra como la semilla que debe cambiar la realidad del mundo en que vivimos?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7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081026 - Profesorado de Relig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487833"/>
            <a:ext cx="8177349" cy="59303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16145" y="487834"/>
            <a:ext cx="4130026" cy="2351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400" b="1" i="0" u="none" strike="noStrike" kern="1200" cap="none" spc="38" normalizeH="0" baseline="0" noProof="0" dirty="0">
                <a:ln w="11430"/>
                <a:solidFill>
                  <a:srgbClr val="FF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puedes aprender de la paciencia de Dios frente a la experiencia del mal presente en la Iglesia y en la sociedad?</a:t>
            </a:r>
            <a:endParaRPr kumimoji="0" lang="es-ES" sz="2400" b="1" i="0" u="none" strike="noStrike" kern="1200" cap="none" spc="38" normalizeH="0" baseline="0" noProof="0" dirty="0">
              <a:ln w="11430"/>
              <a:solidFill>
                <a:srgbClr val="FF00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6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3" y="444730"/>
            <a:ext cx="8340634" cy="6051864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918622" y="761053"/>
            <a:ext cx="5024846" cy="9966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Ambientación</a:t>
            </a: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Espigas y un ramillete de “mala hierba” o hierbas silvestres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36661" y="2834934"/>
            <a:ext cx="181846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50" b="1" i="0" u="none" strike="noStrike" kern="1200" cap="none" spc="38" normalizeH="0" baseline="0" noProof="0" dirty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2570800" y="4851693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297688" y="3661193"/>
            <a:ext cx="1984848" cy="27699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476071" y="4332320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6804904" y="3568721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940931" y="4918955"/>
            <a:ext cx="138564" cy="27699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350" b="1" i="0" u="none" strike="noStrike" kern="1200" cap="none" spc="38" normalizeH="0" baseline="0" noProof="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158091" y="5384907"/>
            <a:ext cx="2978570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Canto sugerido:   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Testigos de tu Reino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haroni" panose="02010803020104030203" pitchFamily="2" charset="-79"/>
              </a:rPr>
              <a:t>.</a:t>
            </a:r>
            <a:endParaRPr kumimoji="0" lang="es-ES_tradnl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065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4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7" y="447542"/>
            <a:ext cx="8133887" cy="596196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799724" y="447542"/>
            <a:ext cx="7842000" cy="590931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7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¿En mi comunidad, familia, grupo, </a:t>
            </a:r>
            <a:r>
              <a:rPr kumimoji="0" lang="es-PE" sz="27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 smtClean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</a:t>
            </a:r>
            <a:r>
              <a:rPr kumimoji="0" lang="es-PE" sz="2700" b="1" i="0" u="none" strike="noStrike" kern="1200" cap="none" spc="38" normalizeH="0" baseline="0" noProof="0" dirty="0" smtClean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oy parte </a:t>
            </a:r>
            <a:r>
              <a:rPr kumimoji="0" lang="es-PE" sz="2700" b="1" i="0" u="none" strike="noStrike" kern="1200" cap="none" spc="38" normalizeH="0" baseline="0" noProof="0" dirty="0">
                <a:ln w="11430"/>
                <a:solidFill>
                  <a:srgbClr val="C00000"/>
                </a:solidFill>
                <a:effectLst>
                  <a:glow rad="635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del trigo que da frutos buenos o soy parte de los que están llenos de cizaña?</a:t>
            </a:r>
            <a:endParaRPr kumimoji="0" lang="es-ES" sz="2700" b="1" i="0" u="none" strike="noStrike" kern="1200" cap="none" spc="38" normalizeH="0" baseline="0" noProof="0" dirty="0">
              <a:ln w="11430"/>
              <a:solidFill>
                <a:srgbClr val="C00000"/>
              </a:solidFill>
              <a:effectLst>
                <a:glow rad="635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portancia de la oración según el papa Francisco • Periódico 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336" y="452391"/>
            <a:ext cx="8184401" cy="59582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4485" y="4478867"/>
            <a:ext cx="8334100" cy="176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Motivación: San Pablo nos recuerda nuestra incapacidad para orar como es debido. Unámonos al gemido del Espíritu para que el Señor suscite en nosotros las actitudes adecuadas para construir su Reino.</a:t>
            </a:r>
          </a:p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3A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23628" y="4347102"/>
            <a:ext cx="5615946" cy="12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38" normalizeH="0" baseline="0" noProof="0" dirty="0">
                <a:ln w="11430"/>
                <a:solidFill>
                  <a:srgbClr val="FFFF2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489336" y="517054"/>
            <a:ext cx="2776378" cy="867609"/>
          </a:xfrm>
          <a:prstGeom prst="roundRect">
            <a:avLst>
              <a:gd name="adj" fmla="val 16667"/>
            </a:avLst>
          </a:prstGeom>
          <a:solidFill>
            <a:srgbClr val="B2DE82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Qué le digo al Señor motivado por su Palabra?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85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das Santas: Evangelio Junio 17,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471354"/>
            <a:ext cx="8161110" cy="59555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49536" y="5680465"/>
            <a:ext cx="504777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Luego de un tiempo de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oración personal,  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compartimos </a:t>
            </a: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nuestra oración. Se puede, también, recitar el 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Salmo 85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3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E ES EL DIOS EN QUIEN YO CREO: El justo siempre ganar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1" y="489085"/>
            <a:ext cx="8178529" cy="59291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90579" y="618046"/>
            <a:ext cx="2419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85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78526" y="1476805"/>
            <a:ext cx="372844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Tú, Señor, eres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bueno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y clemente, rico en misericordia con los que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 invocan.</a:t>
            </a:r>
            <a:b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Señor, escucha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oración, atiende a la voz de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 súplica.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738949" y="2902406"/>
            <a:ext cx="27935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600" b="1" i="1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r>
              <a:rPr kumimoji="0" lang="ca-ES" sz="360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8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1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15 mejores imágenes de Cuerpo y sangre de Jesús en 2020 |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1" y="481639"/>
            <a:ext cx="8170371" cy="5953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3944" y="782391"/>
            <a:ext cx="78561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50" b="1" i="1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4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7790" y="519143"/>
            <a:ext cx="338010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Todas los pueblos, vendrán a postrarse  en tu presencia, Señor; bendecirán tu nombre: </a:t>
            </a:r>
            <a:endParaRPr kumimoji="0" lang="es-ES" sz="28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762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“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Grande eres tú, y haces maravillas; tú eres el único Dios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762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”.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762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43450" y="481639"/>
            <a:ext cx="2804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693" y="495744"/>
            <a:ext cx="8180614" cy="59311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21875" y="504452"/>
            <a:ext cx="56819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Pero tú,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Señor,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Dios clemente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y misericordioso, lento a la cólera, rico en piedad y leal, mírame, ten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prstClr val="white">
                      <a:alpha val="40000"/>
                    </a:prstClr>
                  </a:glow>
                  <a:outerShdw blurRad="50800" dist="38100" algn="l" rotWithShape="0">
                    <a:prstClr val="white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compasión de mí. 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05583" y="3950833"/>
            <a:ext cx="311386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, eres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bueno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y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80000"/>
                  </a:glow>
                  <a:outerShdw blurRad="50800" dist="76200" dir="18900000" algn="bl" rotWithShape="0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clemente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80000"/>
                </a:glow>
                <a:outerShdw blurRad="50800" dist="76200" dir="18900000" algn="bl" rotWithShape="0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6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ree vector 5 golden ribbon pattern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" y="454241"/>
            <a:ext cx="8189868" cy="597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201784" y="1556304"/>
            <a:ext cx="6479176" cy="325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     </a:t>
            </a:r>
            <a:r>
              <a:rPr kumimoji="0" lang="es-PE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Motivación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: 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San Vicente exhorta a las Hijas de la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Caridad a vivir en cordialidad y respeto, imitando la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paciencia de Dios expresada en la parábola del trigo y la cizaña: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“Les decía hace un momento que permanecer en la Compañía con unión y cordialidad, es estar en un paraíso; también les digo lo contrario: estar en la Compañía sin esas virtudes sería un pequeño infierno.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Hijas mías, ténganlo por seguro, porque el diablo, que es sembrador de cizaña y de desunión, estaría entre ustedes. 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Estaría entre ustedes si, al no soportarse mutuamente, dijesen: </a:t>
            </a:r>
            <a:endParaRPr kumimoji="0" lang="es-PE" sz="20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"</a:t>
            </a:r>
            <a:r>
              <a:rPr kumimoji="0" lang="es-PE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Esta hermana tiene tan mal humor</a:t>
            </a:r>
            <a:r>
              <a:rPr kumimoji="0" lang="es-PE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..."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10520" y="523909"/>
            <a:ext cx="2620360" cy="95654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57150">
            <a:solidFill>
              <a:srgbClr val="F6EA9D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¿Qué me lleva a hacer el texto?</a:t>
            </a:r>
            <a:endParaRPr kumimoji="0" lang="es-PE" sz="4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85646" y="4563126"/>
            <a:ext cx="6506069" cy="20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A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</a:t>
            </a:r>
            <a:endParaRPr kumimoji="0" lang="es-ES" sz="27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930740" y="5348834"/>
            <a:ext cx="5275307" cy="9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40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ree vector 5 golden ribbon pattern vecto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952" y="483929"/>
            <a:ext cx="8189868" cy="593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638578" y="758177"/>
            <a:ext cx="5808616" cy="431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"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Hijas mías, hoy esta buena hermana tiene alguna pena en el espíritu o alguna molestia que la hace menos asequible que de ordinario; ¿por qué dicen que tiene mal humor? Quizás mañana estarás tú en esa misma situación.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Si hoy no tienes caridad con ella, ¿cómo quieres que ella la tenga mañana contigo?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 Si dos hermanas están juntas en estas disposiciones, díganme, por favor, ¿no es esto un infierno? Vean cuánta importancia tiene la práctica de estas dos virtudes, el respeto y la cordialidad.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Hay que pedírselas muchas veces a Dios. Sólo él puede darles esta gracia de la que tanta necesidad tienen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. 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(IX, 156)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dobe Fan Heiti Std B" pitchFamily="34" charset="-128"/>
                <a:cs typeface="+mn-cs"/>
              </a:rPr>
              <a:t> </a:t>
            </a:r>
          </a:p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385646" y="4563126"/>
            <a:ext cx="6506069" cy="20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A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</a:t>
            </a:r>
            <a:endParaRPr kumimoji="0" lang="es-ES" sz="27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930740" y="5348834"/>
            <a:ext cx="5275307" cy="9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257175" marR="0" lvl="0" indent="-257175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18900000" algn="b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dobe Fan Heiti Std B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2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5" y="418012"/>
            <a:ext cx="8340962" cy="6078582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943597" y="619174"/>
            <a:ext cx="3584643" cy="5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68580" tIns="34290" rIns="68580" bIns="34290" numCol="1" anchor="t" anchorCtr="0" compatLnSpc="1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Compromiso: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79037" y="4813831"/>
            <a:ext cx="7987777" cy="131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68580" tIns="34290" rIns="68580" bIns="34290" numCol="1" anchor="t" anchorCtr="0" compatLnSpc="1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1" i="0" u="none" strike="noStrike" kern="0" cap="none" spc="38" normalizeH="0" baseline="0" noProof="0" dirty="0">
                <a:ln w="11430"/>
                <a:solidFill>
                  <a:srgbClr val="AC00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Durante la semana,  ver en los demás la imagen de Cristo, siendo bondadoso y misericordioso, dejando que sea Dios quien juzgue sus actos.</a:t>
            </a:r>
          </a:p>
        </p:txBody>
      </p:sp>
    </p:spTree>
    <p:extLst>
      <p:ext uri="{BB962C8B-B14F-4D97-AF65-F5344CB8AC3E}">
        <p14:creationId xmlns:p14="http://schemas.microsoft.com/office/powerpoint/2010/main" val="166900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4" y="411778"/>
            <a:ext cx="8331059" cy="612283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499358" y="1564140"/>
            <a:ext cx="5225140" cy="381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Señor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tú estás siempre con nosotros </a:t>
            </a: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y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no nos abandonas,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permítenos no abandonarte a ti en el momento del sufrimiento, y más bien, saber entenderte y sentirte como Aquel que murió por nosotros para que resucitemos a una vida nueva.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pido perdón de mis pecados y confío plenamente en ti, yo sé que tú me salvas en esta situación porque me conviertes en un ser amoroso como tú lo eres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29764" y="5175023"/>
            <a:ext cx="6048310" cy="11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76200" dir="2700000" algn="tl">
                  <a:srgbClr val="000000"/>
                </a:outerShdw>
              </a:effectLst>
              <a:uLnTx/>
              <a:uFillTx/>
              <a:latin typeface="Tekton Pro" pitchFamily="34" charset="0"/>
              <a:ea typeface="+mn-ea"/>
              <a:cs typeface="Aparajita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575839" y="726349"/>
            <a:ext cx="273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Oración final</a:t>
            </a:r>
            <a:endParaRPr kumimoji="0" lang="es-PE" sz="2800" b="1" i="1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2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408609" y="677110"/>
            <a:ext cx="2474968" cy="432313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Wave4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ekton Pro Cond" pitchFamily="34" charset="0"/>
                <a:ea typeface="+mn-ea"/>
                <a:cs typeface="+mn-cs"/>
              </a:rPr>
              <a:t>AMBIENTACIÓN:  </a:t>
            </a:r>
            <a:endParaRPr kumimoji="0" lang="es-PE" sz="2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ekton Pro Cond" pitchFamily="34" charset="0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615849" y="1395929"/>
            <a:ext cx="47289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El trigo y la cizaña crecen juntos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,         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el bien y el mal conviven en la historia humana, pero sólo a la hora del juicio de Dios separará </a:t>
            </a: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           a 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ambos.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Mientras tanto, sabe tener paciencia convirtiendo el presente en un espacio para la gracia y una oportunidad para la </a:t>
            </a:r>
            <a:endParaRPr kumimoji="0" lang="es-PE" sz="3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srgbClr val="060B14">
                    <a:alpha val="40000"/>
                  </a:srgbClr>
                </a:glow>
                <a:outerShdw blurRad="50800" dist="88900" algn="l" rotWithShape="0">
                  <a:prstClr val="black"/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conversión</a:t>
            </a: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60B14">
                      <a:alpha val="40000"/>
                    </a:srgbClr>
                  </a:glow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11346" y="4563126"/>
            <a:ext cx="63389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100" b="1" i="0" u="none" strike="noStrike" kern="1200" cap="none" spc="38" normalizeH="0" baseline="0" noProof="0" dirty="0">
              <a:ln w="11430"/>
              <a:solidFill>
                <a:srgbClr val="FFFF00"/>
              </a:solidFill>
              <a:effectLst>
                <a:glow rad="228600">
                  <a:srgbClr val="0000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Galeri | Vitrales pintados, Arte vitral, Imágenes religios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5" y="978794"/>
            <a:ext cx="3132041" cy="5260587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4" y="394361"/>
            <a:ext cx="8331059" cy="6122830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54255" y="894231"/>
            <a:ext cx="5379248" cy="491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eso Padre Santo, acompaña junto </a:t>
            </a: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mí, a todos los que están sufriendo, especialmente a las familias pobres, y acompaña, sobre todo, a las personas que están sufriendo el Coronavirus,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que, si es posible, puedan salvarse, y si no se salvan de esta vida, por medio de la muerte, participen plenamente del amor glorioso de tu resurrección y nos reencontremos cuando tú nos levantes a todos de la muerte.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Bendícenos Señor y acompaña a todos, especialmente a los enfermos, para que se sientan y reconozcan, perdonados y amados. Amén. </a:t>
            </a: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kumimoji="0" lang="es-ES_tradnl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Mons. Carlos Castillo)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69" y="461554"/>
            <a:ext cx="8194768" cy="597407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1721" y="538050"/>
            <a:ext cx="8162016" cy="21945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-18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Julio 1830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190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años de la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s-E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° </a:t>
            </a: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Aparición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 la 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Santísima Virgen María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Sta. Catalina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Labouré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76200" dir="18900000" algn="bl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2" name="AutoShape 2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1200151" y="-72628"/>
            <a:ext cx="136445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utoShape 4" descr="data:image/jpg;base64,/9j/4AAQSkZJRgABAQAAAQABAAD/2wCEAAkGBhQSERUUExQWFRQWGBgXGBcYFxccFxodFRcXFxcXGhcYHCYeFxojGhcYHy8gIycpLCwsFR8xNTAqNSYrLCkBCQoKDgwOGg8PGiwkHyQsKSksLCwsLCwsLCwsLCwsLCwsLCwsLCwsLCwsLCwsLCwsLCwsLCwsLCwsLCksKSwsLP/AABEIAQgAvwMBIgACEQEDEQH/xAAcAAACAgMBAQAAAAAAAAAAAAAEBQMGAAECBwj/xAA8EAABAwIEAwUHAgYBBAMAAAABAAIRAyEEBRIxQVFhBiJxgaETMpGxwdHwQuEUFSNSYvGSBzNyghaywv/EABoBAAIDAQEAAAAAAAAAAAAAAAMEAQIFAAb/xAAvEQACAgEEAQMCBAYDAAAAAAAAAQIDEQQSITFBEyJRBWEyobHwFCNxwdHxM0KR/9oADAMBAAIRAxEAPwC2t7Snmo6/awtbPHgFXKriGz68B4oAPc82FuHVZnqyXYxtTLTR7UvLonxTejn54/BVTB4OILt0fRpF7ob8eAQJ6mWeC2xFipZ455gf6R/8ygJXhcK2m23mea1WqT4KrvsXZRpPoOdnJXDs8KVVHwoCi1avnkpKA6/n5W255JhK6TGkXsfO6FxDnMcC1siYINifAzY+S0oQnZHMWgDmo8MstPMSVx/NDEi6U4Wv7QaQdLoMkbt4A/lkHic3p0A1j3XNm296ImOqF6d7jnHOfyLepDP2Hjs7iyjGedUjLy50uETsINvhv+yJ0ADrwt95hGdVkVltEKyL6Q2/my5OapMFp5WfO+SfAdRGxzNcnMgUnc9QvqKFqpHOIZjc0LUnq9oSHRb4reJqyCCqlm1Am4NwiLUM5RLJU7RN5oLEdoGzEqj4rGO3nxQ9CqXGSboytkTtRdKudtPFC1M3HNVSvWI2ULcUZRVZkq4np1YF8Se6LkcPNFYchqWuJJAB7o9T9Uww9IndZ17zILXHCGGF7zgL3MWVjwuHDRAEfnNL8my+Ic4eA4pjXq8kvFJcs6by8I1VqcEO4rZKjKWsm5MhYNFRuYpBfZTU6cb7qsE5Ms2kiKjhuLtuSDx+E1S5pLXDYzx5X4JndQV2rRr1DqfseALgp9i7DYvENmWsZt3okG9xAcIn8CCqsrPraqbWvaHSS6O53REczummKaXCAJshsDTLBewMHzWx/Ev0XPK3fAr6eJ7fB1TwTruc7UfBTNeEbTuELiKEXCzbNTOX4mMRrS6OZWnOXLXLoj4JNvcHInod4RL0PUCtFJFGCVUgzZulpKf1glmYYT2jCOatlZOR55jW780HRxOk7J1j8K5pIcIcJ8DO5SWthiE3BolhFauI8UFxsoS+CpWVgi7Wjkz2XA4CeHgrDgcrAu74fm6lw+HawW3UrqpWa/lkufwTPqRYKIlchy6lVXPRRsjJXBuunpVmfavD4QxVf3gJ0NGp3SeDekkLoadzZXfgdMZp3H5C7BVap/8AUXC1gI9oLxenYdTpJgdU/o1w4BzSCCLEbFM2wVa4RWOW+SVzkO9SucoBuk+3kYS4NOUTONuJUrhZR09z+cVK7OZJRqRZSbqAbqXUrz5fJXJCaF7JgMMIjcIR+Np0u89wHKUK7PKjqeulSLrkXIhMU055wUlIlxOEi4uPkg4Qj+09RrgKopsHEgmR5SRHWUdVqscA9jgQfrsrTo2vKOU8rAFiGIB4TR6Be26FjkkSZplwqN5HgVVsVlZFnBXisEtxTJRkjkzz3H4Ig2QDd1Zs2wh1FJ3YaExGWFyW7Po/WNgQSuC1LOzuFLiahOxTkiN1lyIccPBwGrRpzZdOWU6kKK5c4IkuBN20zV2Ew4FOPb1naKc7Dm63KQPFwVTyfLaTwNcvq1SbucbniT7pIEKzdusY1misQXGmx0DqT6bC/wDik3/T7BF1WrWrFvtCAKcXaxh71p2kuG60eo8f7IjEtGF7IYWiA5tMl0e8SfkIA+CQYXEOwuP9iHF1HEantab+zewDVB5OkE9fV5/CVm+1e6q0nQ4Uw01C2Wtc4Oc1ziJmNhsOqquRNrfx9E1yKgbSe6dRJ74gEk7SWzpG3kqbeHlln0XZ6ja1duM9FopCQSJHVFlpn3+akdcDguJA+vxUx7KPowBaAm3VQ1cTLS7bgBIBJNrA7xPyWsM+GgnePz86K0lyQuERx7SpUoyGj2Y1ARJBJbJ5G2+9wu3YAUqZAJLReOJ3tZVvGsrsxU0H6fatgufGnUJcBOkwI5gzKIzU4sksZXpgBjdUgt7xaNTgQDLd+6fitCEsYwym3INmuLolkgt0/wCWsC97cdW5jiEnyPNqbawGpsA7gu59ZJUWaZfVDP6Jc4AgapDWuIBJ7p3aOg5qLJsN/UBqOhwggta0Cb30xBvF+oTilFw5YJxafB6DXg3HFLq+6OmwkyY38kDXKzHgOBVkvrI6qga5UqWUdgWYyhKQ4vBQU/xmIDRJSLEYnWURZOR9A5fg202QFxU3RXs0NWGkrPfRcic2yiIU5K4FInYIST3cHPoQdpcJ7VsE9zSQ60j9Uz5H0VT7G1XYWi6oQXUPbOa63ujS0tfe+kz5W5q1YrsxjKz4e/2VNxJOkgmCY0i1rXkFNMPgHUtVIs7gaAHWIdYNgjnAFlqqTitskQsdoTZ1mZdQc6kDpG1Rru83m6TbTuCLk3VSyDEVRmBaILRDXEWaNDb6QdhqJt1TvPsiDGONEOiQ5tJs6Q6w23LYm21yqh2ezAsrMMaSXP1wCA50lx8gCABwRZYdb2kLlnrsLmoVzhMQHMDmxcTvPlIXL3rI2vsu3g299kK9267qOU+Ey3U0vcYbw6/srxWSj+BdmhcKDHNJHegiBe5In4BB0MxEBpMQBJPE8hx5nyC77QZq1u2zbAcJPEIXJ+ztSt/UqOLGG9vedPADZo6n4cU7p9N6q3S4X76K22bUorsZ03te1zg32mn9Inc7bj7+aXVcBiGvfUr0A5hiSx7nPYBMaQ73mi02HEwSrdh8OyhS002gASeJvuSTuTbdI6Xayk6sWGoJDRIkQdW0c7fMJyNCXCXAJSaBsbh2PpRGkCdJaIgxNvEE2/yKrNHtDTwbzSq0nVI2qgtLodBAIMHpc8IVzq95rodLXEwACIgbfPZef55lk1zfcSTaRPD0KZr08ZpxYKVjjyXDBZxTxDNdMyNoiCDyI4LmqFR6WbOww00dv7Se7PnxTvIO1bcTLHNLKo3bMg9QUhfpJ1PPgPXapr7jCsEvrhM6yX4hqDswi+StZySSB5pSRBT7Mad56JJUZdXLxPdf58Z4RygrjGdpqTWy8kcdj89vVK8lqtJLgQWgbgg8Ry2sCUY3KXVqjWwNJ7rpEgBgAJ8xsltmXyNyhAYdnapxYNQAtogwD+p55DkBxO6sj2NYw2EclzleEp0qTWUxDGiB8TJ+MofMMWHCG3WhTXGC4M+2WXwE0aPdBHETHBbqUQQbKXCmWNPRR1X8EdxXkHliJ+Vd4uBsZty4FeTZ3lvssVWDfdGIBH/uwF3/AN48l7WRb4ryjPnirWe7+5+q3QjT5wAqzjGMcJdh9MnKTbO8hzJ1N8E9x1iORNgQrQ6rKplBkEdIPwuru3FMYxrpkOE9b9IKVWm9WeEE1L24kdYLCa3gOsNyOMD1ROY15YQNoty3suMBDgXNaRwktjxiN9lx/Ly1rxuC5xG9gYdG3MlGenhWsCe5vlCqjhabqB9qyQagH+QsWmDuCC5PKjw2h/T/AEQIN9o+l/NV7HYJ4p1wZAdWpvpnwYzUPDUw2/yKbU3END9xGh48Jg+I+R6JmqvbBJHb8ybZ3iMS9zQBAAVEznsQ33muhxJkm4J4co+H73YPltthwQ1UuJB/QZnnbb6orajFyZTnOCn5RnFeiBRr0zoHdD5tyEHjaE1xeAYXEjZw3B6D4bJpiMLLrOETJEHpET7t55yocDhTLi7g50bbTbZDruy8EygUTM8EWVNJ2nj1/dIqhLHhzCQ5uxHS8dV6N2two0B36tQA85P0VNz/AAWh9rahP3T+5WQ5ARWyXBZez2cDFUg7Zws9vI/YqevSLnHkqHkeYHD1tQnSbPHMfcL0H24c2WmWm4PisS+r0n9h6L3CfG0xBCreLp3VnxJkpRjaCUhLloL0elZDgGUyW06QAN3QP7eJ8JTwNcwnvSalqYAvJGkjqIg32uic1ezCUmtpiC+e9xMRcnzQ2QAg+1cZ0/HvfKwK6UXvUfIxKacXLwMMVW0tFJnutAE84UdNsNlcYwgPcBzXNXuho4kj7rTUV0ZmW22O2WaB0WtKiwlWQV1Uq8Auw8lkC5jV00nHjpcR4wSPVeWU6QLnTtt9JXovaCtFF3hpHnuvOMadLNI9550+R3PwQbXlpD2lWIuRHSqDfgR85Kddn6XtHBpuGmY6Wt8T6pG8gFo2EgeW31TLKcSKVXvHukEO+/kYKqp7ZZQa2vfDaehUcPaDaPKP2UD8ZR29qyZ21j4TKq9bMX4lz3vcW4amQIbPeuGiB+t73WaDtI6op+UYo03PZRwjbDRSewudxnVVJHeiPXZMWVxhh2S5fheDIhOUs7Vx9xpjmkH+5p+AB4g/3eCW4LEaappzLSYI494WJ9FXcJm7sP3od7OQ2tQLpNJzpgsJ/SYMHjBBuATDSx7n4guAjUT5fkJhQxDdnKx2Rv5w1yWagYL+UwhO0WP0sFNl38On+R68h58FjsQ53ui525GNzHPjyQtDC/1CXgzz+6D6q28BGssU5Ph6jQ4PB0t0ho8zPXkrgxogRsoX4UOAA2IgfNS0IaTT5CR4E7eSHu3LKOSwIe1YkUxzePkkHaqjIZzkx4fnyT3Pa4OIpNNmsMk+O3y9UTjcubUIcdgE5CeyCyC25bPN62UkAGIkb7KfLsyfh2w7v0/G7eccwpc+zI1axp0gXBvdECbg38kI/La+mDTN99gqXJS9swsPlFgNcPaHN2KW42mXWFlFldOpS7jxDTtcGD+6MebrIlXslwM54PX8/wD6jWGLNd6EfcKPLqhlzeBaPQ2+qJxR1sgCCDJHNDUKBbJ4n9/um3X/ADNwvvbjtJSYdJ4JZXzIPxFOJgahM2kjgPIX6ofOM3plwY0l55NPd83cfJQZbl2qrre+AIMAXkf5GwHqjqUcEuqUVlouWEdDPX4rp9WB1S6vm7WbAuMfpGr12Vbz/tu9lP8Ap0KjXGQXPabeHAeKG7YrgtGmbGXajHta0MnYSR1JsqGyoalRzzsO60fP7fFCNfWrmXuhpvY9432lHsYGDaAPziguXOTSrrxFIgx15jgPkJ+aLZV1QeYB9JQbnE2H55I/B5bUDCSIABN99l1ai5RT+V+p1zahJx+GMsmdUfiKVLSCxtL+J6GrUcWsn/xpiB1JPG1uOPqim5xbfUAwOAaTJAuA47TzEwqPjcwOGrYCvc06jGUKltp7zHW46ifIK45i9z9GkSzUC52qANJDrjSeIGx5qddn1W2ZlGNiSKZ2houdiWamub7WniKZBbpJNNntmO06jA1M58FrIMDOhwuXtEDkTv8AJdZljTXzfCU/0NDqpPEjvMjwkeqn7N0Rp0OdGl1Rk9WuMK7nKOl4+f1LQjGV3u+P0HeHoae67SYJgg3aeMgwY8kYMDrFhIPL7hC1MnJZBd3rSbjUfmJ5iY8ETg2YedIFSk+1g51+sgkEdUtW01y+TprD4OKuHLALG0cEtzslpZVabsMEcw5WYugEEl/V0T6bqr59gi43EDgQbDo7+3x2TNPD5By6FXacgmm8Czgb+EEfMrpz3tw4Yy9WpZg5Tu48gBeeo5qTDUw9nsXzqaQWjifD1HgUwOXxN7kAGOQ2aOQ+ZTTs2xUX4/aKKGXlCXK8qZh2aadz+t/En7LjEsBKbV6MCAlGKqhhDRd59BzKDzNhOIiHGUBULmQREQYI3E/dAgvYdL/I805rzrcdg4CPFur7pVXxYmHm3AnqJj0I8kNrnEkXS4yj0jE9tQGwylLucyPQSk2KzmtW950N/tEgem62/DBsRdF4TKpMvH/r91E7E0P10KDyCZZl79bXiNImZ6jh1Vhb3RcxzlYGxsoa+HG9R0ecBKt+PAw0m8kdTGyYa3V5LVU1NNmX6Oj6rX81osEAk+AJW6Wcsdt6kA+qqmvCJf8AQX1KtWYI0no2/wAeKBxNBxOxVhfjD/YT5goHEVXE2aR4hHjhLhFci/LtTDAbJPMbefBN8TiAKZLiBIiOc8kKcaWDql1eq53eJn6dOie02idzU3wl+Zm63XRqTguX+hY8opsqYanIDvZHSZvpcx2ppv8A4lpCY47ANfe45gEw7xAVPyLNjh6ziZdSeAHt5gfqb/k3eOIkK05U99VxBqsqUxIpkAS4CCLiNgbtMEFV+pUOMt/gU0c98cZK77Bzc4Y8s/puw7WMdwlrtTh49ORChydhq4urSaRDi6o2Zi5BMRzkfBaz/FOa+qHO11LtbtFNrhvw7xadwLeYhTlebmhiG1gNTQNJ4SNIBjkbSPAJumiU6HldrgFbOMblh9dl/p9mKvGtwjj+yZ0cAKY3LnEQXOufDoOikyjNGV6YqMMg/EcwRwKJe0LFUEpYa5Hc8cAj4HFCVKrefojKtBpQ7qDQEdJFXkR5jgywmrR98NiDsR0HAoNmLqVAGmx4x63TXE5pSbbUD0b3vlZVTP8AtVWAIo0tA/vdBd5N2HqmIwk/BTcl5CO0vaBmEpwO9VI7rf8A9O6fNUzL81cXFzjLjck9UofVfVeS4lx94kmT+8IvD4CrEim4jnBhaFMIRjyKXOTkPcXnA0qp5niC919uXx+6IxTy2zgQeRSys4koqpjHkrGcpHvLMrIMuqH880U+qwbkfEIPFdjqzTMh45CZ+BSgAk6AI4QN/BefWPB6VNT8jGrmD3u0URB/uPr0ClpdnQb1HF58TH3P5ZTZTRZTt+o3KbBqFJfYhzxwhccpaBa3gAkWPy0M9+IO1QCL8nAfNWyobJJnVdum+xsfOfkrJpLLJg23gqpqvpuI5cvzbw5prQq+0EtdIHvA7ieo3HUoVmCe8AECRsZ4crbhF16DMPSI1B1V9pGzRxj8+CLWvVkoLyVvmqoOT8AlapInrZRPvZbaO6FjmzYbleqhFQjtXg8bNuctzAcMHRaDH6SY/wCJ4FW7BOdh8D7Roa3US57XtkkPIZAExNm/DhNl+TZJTu551Q4ATZsxO3G/yRfajOJpOYKcNp6J5SXNgN2kAQZ24LF+oXK1+jHw+TW0VDilY/PRrtF2afWvrAfoBhtqZ0lwgk3sIAJ2A8xU6gABYRBFiOII39QrsM5a+m0vlp0SCLi4E2PySPG4NpeXa5LryGgfc/BX0N+F6U+/BXV6eXNkVwJ+z+cOpVXN1Fs2FzwVpOfVxtUDvHSf3VZzDLmv70w9t9Xnx5jqmmS4Y1CWyAWwZPVMX1R/G0Apsb9qDqvaHEGwLW9dMn4XXdDLalXvV3ucODSbeJAt6JjSwYbfc8ysOKvCUaWPYhrn/szkUgwQ0ADohcTSDmnUAR1RGIq+irmZ5gXGxgDgiU1ZKTngmyjs1QpOfUAlxJgm+kH9IHxuj8Q4DwS7J8xF2O8QUVi6wSGpTjNpjFcsxyhXmmXU6o7zQevH4pBR7PU2OJ97kDwT3E4kRZKn4yChq6aWEy2xN5we+vuqn2pwIY9tYCJ7rvE7HxVnYbJZ2jAOHqTy9eCBGXkLXLbJFNweIOq1yT9U/o1osd0my+zZtJR1OtzRXnHI9IJxVTu+R+SqmY1e4PH6FWSu6RHRVfMqndaPE+gQbOWkgtXBBhnusJMKPGuv4I+hThqWYnc+K2vplPLmY31a/KVaCqJ7oW6LBJINvkhWYn+mY3CAZjSHEgxMytnazCHtXG6WG8NPLeZkQFJQxj6lNwfQdpP63BwAAIO2mN+vHinHYmnqEkS0lses/RWjtK5rcLWc4gNDbk+IXntS4wtnxls3NPOUoQWcJf5PNMywld1NmmmSyPeHHcc4PDZD0K7oLXfpgGdwZ2+CtWHxbqtKmAIY1o9eJ6qq458VH9Xlx/4tA+Xqo0eLrU/hE6m111yhnt/3ORiiW9QY+crrshmBbiTTO2w6A8PCQISXC4kw/wAQ4eoUuWVdNcH8sZWzat0WjJr9ssnpeIrgDqg6E3J2CIGHJvwXGKNoCzIJJbUaEvkU42vZyr9Yym+NO/VLKtOy0I4QpLkjwbrnz+S6q4wkRxCjoC/x9VuoyxCxtfJK1f0NDSr2AdfFx8YQ+uTZS1MNe+yynTAS0fd0HeEe5NxEiQb9Uh7SYl06T7sA+JnmspY8tdzECQpc2qB7B+bKtb8ForbJMTM90RwH+1216habBbBkgbfl1djhI6rAJ5hIsQNT+g/Pqm2MxAa0kxJsBwEcY6CEmqYyDABJPJOabR+ricuhDU670cwj2EPd5BK8W8TYox4c4XYP/Y/ZRezA3jwaI9dytuqCgsRRg22Sse6TFzMO9/ug/RY/CspjvkF/BgPHgCi6uLe7uUR4u/SOd+JROEwDKI1O7z9y93Dwnb5q8pS8ERwuy75XiaNOiwlzRb3bzPXzUeYZ3h6n/de57bHQ1ndsZ/VuqHi89N/ZiR/cR8ggG5k55u8NPWwWd/AQbzJtjS1M8cJF0zPtNT06KVOGjmbnxj7qnZjULqjnWOqJZPIRLTwMBR1Mue6+ou8HWS/EZNF+809ZKNXRCr8CBuxzfuZkBrxGxt8eB6yFmHfFVviotRPddaoBb/IDYjqFNhhqqNI6n4fujvo5Lk9My/FzRZz0gHyt9FHiHQCVrLMLppNB5fnzQ+a14Efn5ss2ON2EPNYiLMRUBJ6IKo5EEWQdUJmIuzWEbL/ifT/SIrUl1ltKznHw+/0UlRY+sip2jtHtiLKlMoV74KZ12WSz2clDrq/8COZ6Y+iQd5QuPxMQOn58kf7S99kHm9IaWkcTHx2VYQaeQsJpvDAGvUuHZaSN9vD8+S7pZeTzd/4gn1TzLsmmHPECLM5cp+yrKaTGnJJCHFZUa2kNkuvYcfsgq+TVWW0hsc916LRaG2a0AdFmKc3QS4Ajqj1a+cY7YmZdp4TluZ47mDiwy7UfQLVBrn8dLDv/AHHz4DqrB2mY2WwIDjMG8RH1+SreZZj7MQPePFbektssgpSMu+MYy2xD340MhoF+DQoP4ZzzqqGb2aNvE8ykOCxZD9Zv9VYqeIkxxTgu1g7dQbEaR8FXs1ow8x5fZWB7wElx1UOceIC46PDAsBmDqZjds3H16J5hcwY/YweR/LquOZ3o6wn+AoMA2BPOFQLPHZHmOUBzbHvAyDyK12VwmrFMbUgGTvsT4cyQPNTY6qWixHgfvwS3LMc+piKbGCH62wS7aDPLohWr2vBats9UqZe6LQfRV/McsravcMcxBV1BWp8152OslF9Gy6kzzmq0jcERzQTzcr0LN8tFRhAaNUW8ecqgY2kaLtNQFp8LfHZadGoViE7K3Fh+VPa5pYdwSd95hTOwgSKnWghzTcFPWYgOaHDj+FKaqtKW9eQ1M+NrB6mGCFfhwiK9VBurXQIyCtHoIaJujsM+nOk6S4Xg8ICDzfENp2aO96KvOJLtWogzPVWcUkWqrk+S/ArYKquHzqo2JM/NTVM8eLj1SM68dl5ZjwWJ5PBDY7CueNx4cEh/+TPnZvqsqdqniO6Bz/OCErF0RtYs7UYQs0EjifoqH2g95vh9Vfc0zT+IGkgCLiOapWdYUkA8v9/Qr0/0y1Tq2rwZOqg42bn5FmCdeTs0E/D8CnwONLqoJP6vmg2mGHqQPqfoo8LWh3WQtPIvtzljX+ZEvN7XH2/OqDqkyVF7SH+ZXeKdseYXZISwzis4z5fJMsLW7oPRKajpb4f7W6OJIbfZVJayiXG44vdHBcZZXNPE0njg4fb5FBU33UmHqRUaeX+kC7/jk/sw9ccSSPT39vYju+PRRDtzVe7RRp6nHYRP4PFUIvkzuPE3+ytOQdtqVDuOohsn3mxPnO/xXksSj0bHDLSKuOc24pNJ4SbfD7pFnGGxNjX0ubsC3YE8DKudHEte0OaQQ4SD0PFcVqQcCHAEHgr1XyhJNlJ1prCPM62DAILbXmOB5po10MbAtBnx4qwYvs9SItLT4z6FcDAsY2InxTl18bI4WQUIOL5KpiMSULTxJJM2VlxWFYf0hJK+FANkCARnsVXCMeIcAUE/s7R5HyJQBzBwNip6WbkETccUZoFG1rolPZyj/l/yRAyWlpiD8TP2QFfMr90lc080cN7obLOzPYrzfJvZv3sRI9fgQqhiM4Oq02MTtPVXvMcb7UXEEbfY9FTc+wrPZlwbBaRMciQD48EvKCTzgmNmeARmLBJdqvN+SCzSpDSfAhLn1y38/JXdHEmoDTdcAEzx/JWjoJOq37PgDqoKcM/Avr1tRsI3t4oanU7ylxdLQ5C8V6BtiMVwF1XXUtQyPJD1DsVtz+6uyRtNzYhDVKx0qUnUOo38EJU5KkmXiiWlss1wQfzw9VscAiqOGmD0+f7QldXYoVNfIamOZ5ORWmVJQwxcdvO6OoZde6aU2NbA4eq85K1LhGlGtyOcJSr6WhpcANjqtb6K1YPNajGAOOogXJSyniG+Xn9l0MSEeME+RSdnhDJ+bOO8ITE5ib226qD2ghC4hxItHBEcfgrCfPJ2c0HEwlmMzET3bldvpWNkLTpiVZQL+pzwei1K11gr8eSXnF81GcYokAyMnYoBabjBzSt2IWNrjiQhNJErL6GZxASHOapAcALn0upK+OtDbc+aWYrEiCOP5dC5Y3CnyxNXwx3gwPtKkwtOGSd3X8uA+vmpRX4fm0brTnLa+n05bmxPXTwtiFuaAQOaVOsmeYbjwQL2LUkL1fhOmiV2xghQUjClc8qIteS7RhZBtZR4miPeHmpPaSuC5c2jkjnB09ZA/LKwUcH3dkkwWJ9m/byVh/jgWAi35xWJ9R3trHQ1ThGGpFlx7UT9fJC1KtytVPBZUYJPLNBybjiI3BnYqf25GyV0HGPmiRVT8cPoy2mnhk7a9jz5eq4dXnjHkhnOuFs1By9FLRUIeRFpPkhG+9dSDHBoMDfggWV5cuLLsub3iOqge6fz85+ixYqSkQjTfqjMFkNSsZ91nMz8QFtYhMLT2M29jacd57z4QPuknafs22iwPp6i2YdJFuR2WLFfTv8AmxT+Q1rarbTKs5y0VixeoXwYLfkHrUQ7f4oGrQIPPyWLFzQWE2iP2U9CuCCFpYhtcZGUyWjSLiABJJAAG5J2A6yisdlFWk6H03gna0ieUtm6xYszVamVU1FIaqqU45YsqDluPyFYuy+W1X1mtdQqOpvIklr2hoN9eqwFlixTqJ+zDXZFceS5V+wVCbF7Tz1T80tx3YVw/wC1UDujxHqPPgsWLzrlKL7Hl0K6mSV6Jl7O7xgyOXBdTA/OKxYm9NY5xyxW/tED6h5fnNcvrmLQfzksWJxdgAV4nZDkQ7itLFDRZH//2Q=="/>
          <p:cNvSpPr>
            <a:spLocks noChangeAspect="1" noChangeArrowheads="1"/>
          </p:cNvSpPr>
          <p:nvPr/>
        </p:nvSpPr>
        <p:spPr bwMode="auto">
          <a:xfrm>
            <a:off x="1314451" y="41672"/>
            <a:ext cx="1364456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91855" y="6453832"/>
            <a:ext cx="4482206" cy="369332"/>
          </a:xfrm>
          <a:prstGeom prst="rect">
            <a:avLst/>
          </a:prstGeom>
          <a:solidFill>
            <a:srgbClr val="004F0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26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99954" y="538988"/>
            <a:ext cx="331796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1.- Oración </a:t>
            </a:r>
            <a:r>
              <a:rPr kumimoji="0" lang="es-ES_tradnl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inicial</a:t>
            </a:r>
            <a:endParaRPr kumimoji="0" lang="es-PE" sz="24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 descr="Pin de Juan Pablo Castillo en vitrales religiosos | Imágenes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7" y="538988"/>
            <a:ext cx="3339034" cy="55960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37842" y="1156689"/>
            <a:ext cx="45369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Señor, gracias por darme tu palabra, gracias porque esta es la brújula que conduce mi vida, y sin ella estoy extraviado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Tú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eres Señor, el sembrador y dueño de la tierra, en ti, Señor, encuentro la semilla que debe germinar en mi corazón, para poder ser fuerte como un árbol donde puedan anidar los pájaros.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Arranca de mi corazón la cizaña que en el descuido he dejado crecer en mi espíritu, 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fuerza Señor, para infundir tu palabra </a:t>
            </a:r>
            <a:endParaRPr kumimoji="0" lang="es-P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todos los lugares donde </a:t>
            </a:r>
            <a:endParaRPr kumimoji="0" lang="es-PE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envíes.</a:t>
            </a:r>
          </a:p>
        </p:txBody>
      </p:sp>
    </p:spTree>
    <p:extLst>
      <p:ext uri="{BB962C8B-B14F-4D97-AF65-F5344CB8AC3E}">
        <p14:creationId xmlns:p14="http://schemas.microsoft.com/office/powerpoint/2010/main" val="6261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7680" y="2455106"/>
            <a:ext cx="27710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Señor </a:t>
            </a:r>
            <a:r>
              <a:rPr kumimoji="0" lang="es-PE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gracias por explicarnos las escrituras, gracias por revelarnos los secretos para poder llegar a ti y no ser quemados como la cizaña</a:t>
            </a: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21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Pin de Eugenia en Eucaristía | Rostro de jesús, Rostr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26" y="322217"/>
            <a:ext cx="3334642" cy="62092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39246" y="2520901"/>
            <a:ext cx="25254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Danos </a:t>
            </a:r>
            <a:r>
              <a:rPr kumimoji="0" lang="es-PE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espíritu fuerte como el tuyo, Señor, para poder estar alertas a las invitaciones del maligno. </a:t>
            </a:r>
            <a:endParaRPr kumimoji="0" lang="es-PE" sz="21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Amén</a:t>
            </a:r>
            <a:r>
              <a:rPr kumimoji="0" lang="es-PE" sz="2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s-PE" sz="195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217"/>
            <a:ext cx="8199120" cy="5948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62743" y="469218"/>
            <a:ext cx="2272046" cy="871901"/>
          </a:xfrm>
          <a:prstGeom prst="roundRect">
            <a:avLst>
              <a:gd name="adj" fmla="val 16667"/>
            </a:avLst>
          </a:prstGeom>
          <a:solidFill>
            <a:srgbClr val="A6D86E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9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 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   Mateo 13, 24-43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392418" y="2729775"/>
            <a:ext cx="5132619" cy="30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Motivación: Frente a quienes esperaban a un Mesías que instaurase su Reino eliminando a los malvados y reuniendo una comunidad de perfectos, Jesús invita a ser prudentes y a tener paciencia ante las contradicciones humanas.   Escuchemos. </a:t>
            </a: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3A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7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6" y="451104"/>
            <a:ext cx="8165157" cy="59557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692215" y="451104"/>
            <a:ext cx="4802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" panose="020B0703020102020204" pitchFamily="34" charset="0"/>
                <a:ea typeface="+mn-ea"/>
                <a:cs typeface="+mn-cs"/>
              </a:rPr>
              <a:t>San Mateo            13, 24 - 43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3776" y="4190991"/>
            <a:ext cx="81564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En aquel tiempo,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Jesús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propuso otra parábola a la gente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“El reino de los cielos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Arial Unicode MS" pitchFamily="34" charset="-128"/>
                <a:cs typeface="Arial Unicode MS" pitchFamily="34" charset="-128"/>
              </a:rPr>
              <a:t>parece a un hombre que sembró buena semilla en su campo;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" y="462425"/>
            <a:ext cx="8186928" cy="596798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51266" y="1707287"/>
            <a:ext cx="391419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pero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mientras la gente dormía, su enemigo fue y sembró cizaña en medio del trigo y se marchó.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Cuando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empezaba a verdear y se formaba la espiga apareció también la cizaña.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8053" y="5385813"/>
            <a:ext cx="8478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72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1773</Words>
  <Application>Microsoft Office PowerPoint</Application>
  <PresentationFormat>Presentación en pantalla (4:3)</PresentationFormat>
  <Paragraphs>151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65" baseType="lpstr">
      <vt:lpstr>Adobe Fan Heiti Std B</vt:lpstr>
      <vt:lpstr>Adobe Gothic Std B</vt:lpstr>
      <vt:lpstr>Aharoni</vt:lpstr>
      <vt:lpstr>Aparajita</vt:lpstr>
      <vt:lpstr>Arial</vt:lpstr>
      <vt:lpstr>Arial Narrow</vt:lpstr>
      <vt:lpstr>Arial Rounded MT Bold</vt:lpstr>
      <vt:lpstr>Arial Unicode MS</vt:lpstr>
      <vt:lpstr>Bahnschrift SemiBold SemiConden</vt:lpstr>
      <vt:lpstr>Bodoni Bd BT</vt:lpstr>
      <vt:lpstr>Broadway</vt:lpstr>
      <vt:lpstr>Calibri</vt:lpstr>
      <vt:lpstr>Calibri Light</vt:lpstr>
      <vt:lpstr>Candara</vt:lpstr>
      <vt:lpstr>Comic Sans MS</vt:lpstr>
      <vt:lpstr>Franklin Gothic Demi</vt:lpstr>
      <vt:lpstr>Monotype Corsiva</vt:lpstr>
      <vt:lpstr>Poor Richard</vt:lpstr>
      <vt:lpstr>Swis721 Blk BT</vt:lpstr>
      <vt:lpstr>Tekton Pro</vt:lpstr>
      <vt:lpstr>Tekton Pro Cond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2020-07-13T17:18:39Z</dcterms:created>
  <dcterms:modified xsi:type="dcterms:W3CDTF">2020-07-13T17:23:55Z</dcterms:modified>
</cp:coreProperties>
</file>