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329" r:id="rId2"/>
    <p:sldId id="359" r:id="rId3"/>
    <p:sldId id="360" r:id="rId4"/>
    <p:sldId id="332" r:id="rId5"/>
    <p:sldId id="330" r:id="rId6"/>
    <p:sldId id="327" r:id="rId7"/>
    <p:sldId id="292" r:id="rId8"/>
    <p:sldId id="299" r:id="rId9"/>
    <p:sldId id="301" r:id="rId10"/>
    <p:sldId id="306" r:id="rId11"/>
    <p:sldId id="305" r:id="rId12"/>
    <p:sldId id="304" r:id="rId13"/>
    <p:sldId id="325" r:id="rId14"/>
    <p:sldId id="303" r:id="rId15"/>
    <p:sldId id="309" r:id="rId16"/>
    <p:sldId id="308" r:id="rId17"/>
    <p:sldId id="307" r:id="rId18"/>
    <p:sldId id="302" r:id="rId19"/>
    <p:sldId id="311" r:id="rId20"/>
    <p:sldId id="310" r:id="rId21"/>
    <p:sldId id="313" r:id="rId22"/>
    <p:sldId id="312" r:id="rId2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99"/>
    <a:srgbClr val="D46E12"/>
    <a:srgbClr val="8E4A0C"/>
    <a:srgbClr val="FFFF66"/>
    <a:srgbClr val="6A0608"/>
    <a:srgbClr val="E26AB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0388A62-4462-44D2-8899-46DD515F84A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29F25E3-7C01-4471-A869-BDF4761768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1FA520D-A0F9-4A00-BDBD-379F6C4762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7C81979-02F6-4C31-AA0F-22CFA933C8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19C74A83-9272-4209-BF10-7AD7B76A3C3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3DE26441-DC0C-4021-A7C3-7C303439033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56D7C5E4-9EDF-4797-B290-761AB9A0FA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66A791E5-C15B-4100-822F-B5E8152B02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B1BABDA-FECD-4F6D-8237-BAD7B52AC36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C1755362-02CB-42BD-8492-F1E51B4117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E1D4D4D-DFD1-47C3-B248-2D95A88EDC7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86717963-4CDB-4E8D-811D-6013EEBEF3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D613DAB9-32CF-4540-B619-F02CE0F854A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2B4BB8B9-4ED6-4B55-BE67-EB5546FD532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1ED7CDDE-6A5B-4411-9C41-BCB39E4C01B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D7F2034F-7E47-49F5-8080-EB62AB833D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1B887C0C-399C-4D45-9912-1DFC02A6A05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2EFDA4E2-5CFA-43AA-B145-629E12F44B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BF488183-C1FE-4904-BEEC-3FBF517669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C4B604F2-A75E-460F-BEB5-3C2A825A760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</p:grpSp>
      <p:sp>
        <p:nvSpPr>
          <p:cNvPr id="1218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18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B7B5556C-7E2F-4CD2-868A-56AE626BA2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B462E8E6-D5D6-410C-8716-7C1DCCD30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2399FDF1-B710-4AD9-AC9E-7F91AD77A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B275-9AC5-4438-B8B0-5D4679CDDDE8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504237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663E-1F7E-4119-8728-7D9E063B50DC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00071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BA984-EA1D-4DB5-92AA-57291659166E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5437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F466-44DD-436A-977B-DDA6EE033474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6332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AAC7-BA70-40FC-82E4-7071F147194C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3167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A2203-9275-430F-BA3A-EAC93784E2FA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02333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B03C-5E54-4740-B87C-B10FE3787165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14870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8A6C7-202B-4D53-B2F2-507353CA7C11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3580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8451A-0B38-40CF-8CDF-72843E9E8B12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013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3EE6A-4546-4A91-A0B1-B8A3A4A34A4C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2997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1875E-687B-4026-AECD-B649C3DDAC3C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8090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0835" name="Rectangle 3">
              <a:extLst>
                <a:ext uri="{FF2B5EF4-FFF2-40B4-BE49-F238E27FC236}">
                  <a16:creationId xmlns:a16="http://schemas.microsoft.com/office/drawing/2014/main" id="{024B6CD5-ECD9-4303-B6F1-7E2392D0540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9FFA3A92-A10B-462F-A2F7-87E4ADE748F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F479A7FB-2502-487E-B310-68122AFD6D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5415F52D-71AD-463C-A511-ACCB4AFA4AE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D9F4A915-EEE8-4E35-9B10-323994C3471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4CBF6B3C-7F44-4536-983C-4107EDD89F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41" name="Rectangle 9">
              <a:extLst>
                <a:ext uri="{FF2B5EF4-FFF2-40B4-BE49-F238E27FC236}">
                  <a16:creationId xmlns:a16="http://schemas.microsoft.com/office/drawing/2014/main" id="{CE07E4D5-A77D-464D-9348-116D71C2975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20842" name="Rectangle 10">
              <a:extLst>
                <a:ext uri="{FF2B5EF4-FFF2-40B4-BE49-F238E27FC236}">
                  <a16:creationId xmlns:a16="http://schemas.microsoft.com/office/drawing/2014/main" id="{51F134CD-E22A-4F70-898F-3C75FE5AE0A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A76BB555-2275-47BA-8898-BB6137A7663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635AE545-5CF9-43B4-A8BC-A4E412ACF16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7C1F0301-97CD-418C-8168-D5C087A0043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2BF88587-8F5E-4551-9C36-C065B49DC97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47" name="Rectangle 15">
              <a:extLst>
                <a:ext uri="{FF2B5EF4-FFF2-40B4-BE49-F238E27FC236}">
                  <a16:creationId xmlns:a16="http://schemas.microsoft.com/office/drawing/2014/main" id="{3A0B94CA-84EE-43CA-A57C-ACF6855579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DBB85824-1900-4BF5-AFFE-4EAF9C330C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49" name="Rectangle 17">
              <a:extLst>
                <a:ext uri="{FF2B5EF4-FFF2-40B4-BE49-F238E27FC236}">
                  <a16:creationId xmlns:a16="http://schemas.microsoft.com/office/drawing/2014/main" id="{763F4D92-7AE8-4814-B22E-2CE9D775CE1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4504EEFE-A680-4C4E-9AB3-9E2FB429C2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20851" name="Rectangle 19">
              <a:extLst>
                <a:ext uri="{FF2B5EF4-FFF2-40B4-BE49-F238E27FC236}">
                  <a16:creationId xmlns:a16="http://schemas.microsoft.com/office/drawing/2014/main" id="{9452301E-9931-4EF3-8D67-41CB07FF7D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F4F7E0B8-0BEA-4970-A34D-BEB780D158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E68C70D2-35C3-4EB8-9A26-463BC3CC66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s-PE" altLang="es-PE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5" name="Freeform 23">
              <a:extLst>
                <a:ext uri="{FF2B5EF4-FFF2-40B4-BE49-F238E27FC236}">
                  <a16:creationId xmlns:a16="http://schemas.microsoft.com/office/drawing/2014/main" id="{B7C2C21F-50BF-4F73-ACB5-214B7E2B3C8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</p:grpSp>
      <p:sp>
        <p:nvSpPr>
          <p:cNvPr id="120856" name="Rectangle 24">
            <a:extLst>
              <a:ext uri="{FF2B5EF4-FFF2-40B4-BE49-F238E27FC236}">
                <a16:creationId xmlns:a16="http://schemas.microsoft.com/office/drawing/2014/main" id="{F2A479BE-1CF3-4E38-86D0-4B806DD3E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20857" name="Rectangle 25">
            <a:extLst>
              <a:ext uri="{FF2B5EF4-FFF2-40B4-BE49-F238E27FC236}">
                <a16:creationId xmlns:a16="http://schemas.microsoft.com/office/drawing/2014/main" id="{68D81B92-4449-474E-BFF8-8A19DEC4F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0858" name="Rectangle 26">
            <a:extLst>
              <a:ext uri="{FF2B5EF4-FFF2-40B4-BE49-F238E27FC236}">
                <a16:creationId xmlns:a16="http://schemas.microsoft.com/office/drawing/2014/main" id="{EDCE8905-548D-4FA9-8059-72A7EA4284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0859" name="Rectangle 27">
            <a:extLst>
              <a:ext uri="{FF2B5EF4-FFF2-40B4-BE49-F238E27FC236}">
                <a16:creationId xmlns:a16="http://schemas.microsoft.com/office/drawing/2014/main" id="{38414117-8CB0-40C7-805B-D3EA60A7BA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8F9F4E-F009-4015-A526-2A4B7E70734D}" type="slidenum">
              <a:rPr lang="es-ES" altLang="es-PE"/>
              <a:pPr>
                <a:defRPr/>
              </a:pPr>
              <a:t>‹Nº›</a:t>
            </a:fld>
            <a:endParaRPr lang="es-ES" altLang="es-PE"/>
          </a:p>
        </p:txBody>
      </p:sp>
      <p:sp>
        <p:nvSpPr>
          <p:cNvPr id="120860" name="Rectangle 28">
            <a:extLst>
              <a:ext uri="{FF2B5EF4-FFF2-40B4-BE49-F238E27FC236}">
                <a16:creationId xmlns:a16="http://schemas.microsoft.com/office/drawing/2014/main" id="{53C36304-8FD9-4CE3-8D16-ADFC1D8EF8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6" grpId="0"/>
      <p:bldP spid="12085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85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8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93B7293-4BCD-4262-A471-4886788E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FIELES EN LA IGLESIA 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4F9B8E0-8A9D-4349-B4B4-1B1945E2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sz="4400" dirty="0"/>
              <a:t>JERARQUÍA </a:t>
            </a:r>
          </a:p>
          <a:p>
            <a:pPr>
              <a:defRPr/>
            </a:pPr>
            <a:endParaRPr lang="es-ES" sz="4400" dirty="0"/>
          </a:p>
          <a:p>
            <a:pPr>
              <a:defRPr/>
            </a:pPr>
            <a:r>
              <a:rPr lang="es-ES" sz="4400" dirty="0"/>
              <a:t>RELIGIOSOS </a:t>
            </a:r>
          </a:p>
          <a:p>
            <a:pPr>
              <a:defRPr/>
            </a:pPr>
            <a:endParaRPr lang="es-ES" sz="4400" dirty="0"/>
          </a:p>
          <a:p>
            <a:pPr>
              <a:defRPr/>
            </a:pPr>
            <a:r>
              <a:rPr lang="es-ES" sz="4400" dirty="0"/>
              <a:t>LAICOS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1C8177C-7BE2-463E-8420-E5BD3A700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rgbClr val="3333FF"/>
                </a:solidFill>
              </a:rPr>
              <a:t>PEDRO…</a:t>
            </a:r>
            <a:endParaRPr lang="es-ES" sz="6000">
              <a:solidFill>
                <a:srgbClr val="3333FF"/>
              </a:solidFill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6441E3C-F4BB-4075-8776-A741E2985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516562"/>
          </a:xfrm>
        </p:spPr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s-ES" sz="4400">
                <a:solidFill>
                  <a:srgbClr val="3333FF"/>
                </a:solidFill>
              </a:rPr>
              <a:t>Segunda Promesa:</a:t>
            </a:r>
            <a:r>
              <a:rPr lang="es-ES" i="1"/>
              <a:t> </a:t>
            </a:r>
            <a:r>
              <a:rPr lang="es-ES" sz="3400">
                <a:solidFill>
                  <a:schemeClr val="tx2"/>
                </a:solidFill>
              </a:rPr>
              <a:t>Pedro reconoció a Jesús como el Mesías, cuando  dijo a Jesús: “Tú eres el Mesías, el Hijo de Dios vivo” (Mt. 16, 16), Cristo le contestó  solemnemente: “Y ahora Yo te digo: tú eres Pedro, o sea ‘Piedra’, y sobre esta piedra edificaré mi Iglesia y las puertas del Infierno no la podrán vencer” (Mt. 16, 19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95FB72C-AC97-4DAF-A73D-668AEC2AB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rgbClr val="3333FF"/>
                </a:solidFill>
              </a:rPr>
              <a:t>LAS LLAVES…</a:t>
            </a:r>
            <a:endParaRPr lang="es-ES" sz="6000">
              <a:solidFill>
                <a:srgbClr val="3333FF"/>
              </a:solidFill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229EE16-F997-42E3-A7A4-61A4FFF7A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5589587"/>
          </a:xfrm>
        </p:spPr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s-ES" sz="4400">
                <a:solidFill>
                  <a:srgbClr val="3333FF"/>
                </a:solidFill>
              </a:rPr>
              <a:t>Tercera Promesa:</a:t>
            </a:r>
            <a:r>
              <a:rPr lang="es-ES"/>
              <a:t> </a:t>
            </a:r>
          </a:p>
          <a:p>
            <a:pPr marL="609600" indent="-609600" eaLnBrk="1" hangingPunct="1"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s-ES" sz="3400">
                <a:solidFill>
                  <a:schemeClr val="tx2"/>
                </a:solidFill>
              </a:rPr>
              <a:t>    </a:t>
            </a:r>
            <a:r>
              <a:rPr lang="es-ES" sz="4400">
                <a:solidFill>
                  <a:schemeClr val="tx2"/>
                </a:solidFill>
              </a:rPr>
              <a:t>Adicionalmente Cristo le dice a Pedro algo más: “Yo te daré las llaves del Reino de los Cielos” (Mt. 16, 19-a). (JUAN 20,22) Las llaves son símbolo de la autoridad. </a:t>
            </a:r>
            <a:endParaRPr lang="es-ES" sz="4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PE" sz="6000" smtClean="0">
                <a:solidFill>
                  <a:srgbClr val="3333FF"/>
                </a:solidFill>
                <a:effectLst/>
              </a:rPr>
              <a:t>ATAR Y DESATAR</a:t>
            </a:r>
            <a:endParaRPr lang="es-ES" altLang="es-PE" sz="6000" smtClean="0">
              <a:solidFill>
                <a:srgbClr val="3333FF"/>
              </a:solidFill>
              <a:effectLst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893E25A-3DF0-403A-A655-A9F318BD2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s-ES" sz="4400">
                <a:solidFill>
                  <a:srgbClr val="3333FF"/>
                </a:solidFill>
              </a:rPr>
              <a:t>Cuarta Promesa:</a:t>
            </a:r>
            <a:r>
              <a:rPr lang="es-ES"/>
              <a:t> </a:t>
            </a:r>
            <a:r>
              <a:rPr lang="es-ES" sz="3600">
                <a:solidFill>
                  <a:schemeClr val="tx2"/>
                </a:solidFill>
              </a:rPr>
              <a:t>Continúa el Señor con Pedro: “Todo lo que ates en la tierra será atado en el Cielo, y lo que desates en la tierra será desatado en los Cielos” (Mt. 16, 19-Poder de dirigir  y perdonar.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BCA2EF9-77A7-41FB-8FAE-EA8ED400A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080C5514-B706-4077-857C-437CDB65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PE" sz="6000" smtClean="0">
                <a:solidFill>
                  <a:srgbClr val="3333FF"/>
                </a:solidFill>
                <a:effectLst/>
              </a:rPr>
              <a:t>FORTALECE EN LA FE</a:t>
            </a:r>
            <a:endParaRPr lang="es-ES" altLang="es-PE" sz="6000" smtClean="0">
              <a:solidFill>
                <a:srgbClr val="3333FF"/>
              </a:solidFill>
              <a:effectLst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578313A-F042-4CAD-B847-84B7CA40A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8763"/>
            <a:ext cx="9144000" cy="5329237"/>
          </a:xfrm>
        </p:spPr>
        <p:txBody>
          <a:bodyPr/>
          <a:lstStyle/>
          <a:p>
            <a:pPr marL="609600" indent="-609600" algn="just" eaLnBrk="1" hangingPunct="1"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s-ES" sz="4400" dirty="0">
                <a:solidFill>
                  <a:srgbClr val="3333FF"/>
                </a:solidFill>
              </a:rPr>
              <a:t>Quinta Promesa:</a:t>
            </a:r>
            <a:r>
              <a:rPr lang="es-ES" dirty="0"/>
              <a:t> </a:t>
            </a:r>
            <a:r>
              <a:rPr lang="es-ES" sz="3600" dirty="0">
                <a:solidFill>
                  <a:schemeClr val="tx2"/>
                </a:solidFill>
              </a:rPr>
              <a:t>Jesús le dice a Pedro: “Simón, Simón, mira que Satanás ha pedido permiso para sacudirlos a ustedes como se hace con el trigo, pero Yo he rogado por ti para que tu </a:t>
            </a:r>
            <a:r>
              <a:rPr lang="es-ES" sz="3600" dirty="0" err="1">
                <a:solidFill>
                  <a:schemeClr val="tx2"/>
                </a:solidFill>
              </a:rPr>
              <a:t>fé</a:t>
            </a:r>
            <a:r>
              <a:rPr lang="es-ES" sz="3600" dirty="0">
                <a:solidFill>
                  <a:schemeClr val="tx2"/>
                </a:solidFill>
              </a:rPr>
              <a:t> no se venga abajo. </a:t>
            </a:r>
          </a:p>
          <a:p>
            <a:pPr marL="609600" indent="-609600" algn="just" eaLnBrk="1" hangingPunct="1"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s-ES" sz="3600" dirty="0">
                <a:solidFill>
                  <a:schemeClr val="tx2"/>
                </a:solidFill>
              </a:rPr>
              <a:t>    Tú, entonces, cuando hayas vuelto (de las negaciones), tendrás que fortalecer a tus hermanos” (</a:t>
            </a:r>
            <a:r>
              <a:rPr lang="es-ES" sz="3600" dirty="0" err="1">
                <a:solidFill>
                  <a:schemeClr val="tx2"/>
                </a:solidFill>
              </a:rPr>
              <a:t>Lc</a:t>
            </a:r>
            <a:r>
              <a:rPr lang="es-ES" sz="3600" dirty="0">
                <a:solidFill>
                  <a:schemeClr val="tx2"/>
                </a:solidFill>
              </a:rPr>
              <a:t>. 22, 31-32).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E287E46-38C6-47EA-B175-B44BF5939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893175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>
                <a:solidFill>
                  <a:srgbClr val="3333FF"/>
                </a:solidFill>
              </a:rPr>
              <a:t>CONFIRMACIÓN DE VICARIO</a:t>
            </a:r>
            <a:endParaRPr lang="es-ES" sz="5200">
              <a:solidFill>
                <a:srgbClr val="3333FF"/>
              </a:solidFill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7AC0C68-87D8-4D96-8D2E-BF81DC920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s-ES" sz="4400" dirty="0">
                <a:solidFill>
                  <a:srgbClr val="3333FF"/>
                </a:solidFill>
              </a:rPr>
              <a:t>Sexta Promesa:</a:t>
            </a:r>
            <a:r>
              <a:rPr lang="es-ES" dirty="0"/>
              <a:t> </a:t>
            </a:r>
            <a:r>
              <a:rPr lang="es-ES" dirty="0">
                <a:solidFill>
                  <a:schemeClr val="tx2"/>
                </a:solidFill>
              </a:rPr>
              <a:t>Luego después de la Resurrección, Pedro tuvo que confesar su amor por el Señor tres veces, como contraparte de sus tres negaciones. </a:t>
            </a:r>
            <a:endParaRPr lang="es-ES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endParaRPr lang="es-ES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s-ES" dirty="0" smtClean="0">
                <a:solidFill>
                  <a:schemeClr val="tx2"/>
                </a:solidFill>
              </a:rPr>
              <a:t>(</a:t>
            </a:r>
            <a:r>
              <a:rPr lang="es-ES" dirty="0">
                <a:solidFill>
                  <a:schemeClr val="tx2"/>
                </a:solidFill>
              </a:rPr>
              <a:t>cf. </a:t>
            </a:r>
            <a:r>
              <a:rPr lang="es-ES" dirty="0" err="1">
                <a:solidFill>
                  <a:schemeClr val="tx2"/>
                </a:solidFill>
              </a:rPr>
              <a:t>Jn</a:t>
            </a:r>
            <a:r>
              <a:rPr lang="es-ES" dirty="0">
                <a:solidFill>
                  <a:schemeClr val="tx2"/>
                </a:solidFill>
              </a:rPr>
              <a:t>. 10 ,11 y 14) le dice también tres veces: “</a:t>
            </a:r>
            <a:r>
              <a:rPr lang="es-ES" u="sng" dirty="0">
                <a:solidFill>
                  <a:schemeClr val="tx2"/>
                </a:solidFill>
              </a:rPr>
              <a:t>Apacienta</a:t>
            </a:r>
            <a:r>
              <a:rPr lang="es-ES" dirty="0">
                <a:solidFill>
                  <a:schemeClr val="tx2"/>
                </a:solidFill>
              </a:rPr>
              <a:t> mis corderos... </a:t>
            </a:r>
            <a:r>
              <a:rPr lang="es-ES" u="sng" dirty="0">
                <a:solidFill>
                  <a:schemeClr val="tx2"/>
                </a:solidFill>
              </a:rPr>
              <a:t>Cuida</a:t>
            </a:r>
            <a:r>
              <a:rPr lang="es-ES" dirty="0">
                <a:solidFill>
                  <a:schemeClr val="tx2"/>
                </a:solidFill>
              </a:rPr>
              <a:t> mis ovejas... </a:t>
            </a:r>
            <a:r>
              <a:rPr lang="es-ES" u="sng" dirty="0">
                <a:solidFill>
                  <a:schemeClr val="tx2"/>
                </a:solidFill>
              </a:rPr>
              <a:t>Apacienta mis ovejas</a:t>
            </a:r>
            <a:r>
              <a:rPr lang="es-ES" dirty="0">
                <a:solidFill>
                  <a:schemeClr val="tx2"/>
                </a:solidFill>
              </a:rPr>
              <a:t>”. (</a:t>
            </a:r>
            <a:r>
              <a:rPr lang="es-ES" dirty="0" err="1">
                <a:solidFill>
                  <a:schemeClr val="tx2"/>
                </a:solidFill>
              </a:rPr>
              <a:t>Jn</a:t>
            </a:r>
            <a:r>
              <a:rPr lang="es-ES" dirty="0">
                <a:solidFill>
                  <a:schemeClr val="tx2"/>
                </a:solidFill>
              </a:rPr>
              <a:t>. 21, 15-17).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6B636B7-9D42-436D-B63A-75C55E3CA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rgbClr val="FF0000"/>
                </a:solidFill>
              </a:rPr>
              <a:t>SIGNOS DEL PAPADO</a:t>
            </a:r>
            <a:endParaRPr lang="es-ES" sz="6000">
              <a:solidFill>
                <a:srgbClr val="FF0000"/>
              </a:solidFill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9CE6C74-4BB4-413A-9420-6CBA2561B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folHlink"/>
              </a:buClr>
              <a:buFont typeface="Wingdings" panose="05000000000000000000" pitchFamily="2" charset="2"/>
              <a:buChar char="Ø"/>
              <a:defRPr/>
            </a:pPr>
            <a:r>
              <a:rPr lang="es-ES" sz="3600">
                <a:solidFill>
                  <a:srgbClr val="D46E12"/>
                </a:solidFill>
              </a:rPr>
              <a:t>Pedro encabeza siempre la lista de los apostoles (cf. Mt. 10, 1-4; Mc. 3, 16-19; Lc. 6, 14-16; Hech. 1, 13).</a:t>
            </a:r>
          </a:p>
          <a:p>
            <a:pPr marL="609600" indent="-609600" eaLnBrk="1" hangingPunct="1">
              <a:buClr>
                <a:schemeClr val="folHlink"/>
              </a:buClr>
              <a:buFont typeface="Wingdings" panose="05000000000000000000" pitchFamily="2" charset="2"/>
              <a:buChar char="Ø"/>
              <a:defRPr/>
            </a:pPr>
            <a:endParaRPr lang="es-ES" sz="3600">
              <a:solidFill>
                <a:srgbClr val="D46E12"/>
              </a:solidFill>
            </a:endParaRPr>
          </a:p>
          <a:p>
            <a:pPr marL="609600" indent="-609600" eaLnBrk="1" hangingPunct="1">
              <a:buClr>
                <a:schemeClr val="folHlink"/>
              </a:buClr>
              <a:buFont typeface="Wingdings" panose="05000000000000000000" pitchFamily="2" charset="2"/>
              <a:buChar char="Ø"/>
              <a:defRPr/>
            </a:pPr>
            <a:r>
              <a:rPr lang="es-ES" sz="3600">
                <a:solidFill>
                  <a:srgbClr val="D46E12"/>
                </a:solidFill>
              </a:rPr>
              <a:t>En Pentecostés fue Pedro quien primero predicó</a:t>
            </a:r>
            <a:r>
              <a:rPr lang="es-ES">
                <a:solidFill>
                  <a:srgbClr val="D46E12"/>
                </a:solidFill>
              </a:rPr>
              <a:t> </a:t>
            </a:r>
            <a:r>
              <a:rPr lang="es-ES" sz="3600">
                <a:solidFill>
                  <a:srgbClr val="D46E12"/>
                </a:solidFill>
              </a:rPr>
              <a:t>a la gente (cf. Hch. 3, 6-7).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39B4526-D1FA-4A98-8E46-B935AE6D0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rgbClr val="FF0000"/>
                </a:solidFill>
              </a:rPr>
              <a:t>PEDRO Y EMAÚS</a:t>
            </a:r>
            <a:endParaRPr lang="es-ES" sz="6000">
              <a:solidFill>
                <a:srgbClr val="FF0000"/>
              </a:solidFill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904F3FE-09ED-4729-AE47-3841920A3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2620963"/>
          </a:xfrm>
        </p:spPr>
        <p:txBody>
          <a:bodyPr/>
          <a:lstStyle/>
          <a:p>
            <a:pPr marL="609600" indent="-609600"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rgbClr val="D46E12"/>
                </a:solidFill>
              </a:rPr>
              <a:t>Jesús Resucitado se apareció, entre los apóstoles, el primero a Pedro, Lc. 24, 34).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D783F62-F322-4BA4-8EA8-502C4C8B8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>
                <a:solidFill>
                  <a:schemeClr val="folHlink"/>
                </a:solidFill>
              </a:rPr>
              <a:t/>
            </a:r>
            <a:br>
              <a:rPr lang="en-US" sz="6600">
                <a:solidFill>
                  <a:schemeClr val="folHlink"/>
                </a:solidFill>
              </a:rPr>
            </a:br>
            <a:r>
              <a:rPr lang="en-US" sz="6600">
                <a:solidFill>
                  <a:srgbClr val="FF0000"/>
                </a:solidFill>
              </a:rPr>
              <a:t>EL PAPA Y EL CONCILIO</a:t>
            </a:r>
            <a:endParaRPr lang="es-ES" sz="6600">
              <a:solidFill>
                <a:srgbClr val="FF0000"/>
              </a:solidFill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95CC455-8A82-40D6-8262-DE05E1060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81300"/>
            <a:ext cx="8229600" cy="2044700"/>
          </a:xfrm>
        </p:spPr>
        <p:txBody>
          <a:bodyPr/>
          <a:lstStyle/>
          <a:p>
            <a:pPr marL="609600" indent="-609600"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4800">
                <a:solidFill>
                  <a:srgbClr val="D46E12"/>
                </a:solidFill>
              </a:rPr>
              <a:t>Presidió el primer Concilio en Jerusalén (cf. Hch. 15).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0B5F102-1CE6-450D-AA61-C70575F55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rgbClr val="FF0000"/>
                </a:solidFill>
              </a:rPr>
              <a:t>EL PRIMERO</a:t>
            </a:r>
            <a:r>
              <a:rPr lang="en-US"/>
              <a:t> </a:t>
            </a:r>
            <a:endParaRPr lang="es-E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F0F964F-6D1F-4DF7-A629-1319A019F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4000">
                <a:solidFill>
                  <a:srgbClr val="D46E12"/>
                </a:solidFill>
              </a:rPr>
              <a:t>Pedro presidió la reunión en que se eligió a Matías para sustituir a Judas Iscariote (cf. Hch. 1, 13-26).</a:t>
            </a:r>
          </a:p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endParaRPr lang="es-ES" sz="4000">
              <a:solidFill>
                <a:srgbClr val="D46E12"/>
              </a:solidFill>
            </a:endParaRPr>
          </a:p>
          <a:p>
            <a:pPr marL="609600" indent="-609600" eaLnBrk="1" hangingPunct="1"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4000">
                <a:solidFill>
                  <a:srgbClr val="D46E12"/>
                </a:solidFill>
              </a:rPr>
              <a:t>Realizó la primera excomunión a un hereje (cf. Hch. 8, 18-23).</a:t>
            </a:r>
            <a:r>
              <a:rPr lang="es-ES" sz="40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DIGNIDAD COMUN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PE" dirty="0">
                <a:effectLst/>
              </a:rPr>
              <a:t>IGLESIA, FIELES, JERARQUÍA, LAICOS, VIDA CONSAGRADA</a:t>
            </a:r>
            <a:endParaRPr lang="en-US" dirty="0">
              <a:effectLst/>
            </a:endParaRPr>
          </a:p>
          <a:p>
            <a:pPr>
              <a:defRPr/>
            </a:pPr>
            <a:r>
              <a:rPr lang="es-PE" dirty="0">
                <a:effectLst/>
              </a:rPr>
              <a:t>Fieles de Jesucristo, somos todos iguales, en condición y dignidad, </a:t>
            </a:r>
            <a:r>
              <a:rPr lang="es-PE" dirty="0" err="1">
                <a:effectLst/>
              </a:rPr>
              <a:t>cristificados</a:t>
            </a:r>
            <a:r>
              <a:rPr lang="es-PE" dirty="0">
                <a:effectLst/>
              </a:rPr>
              <a:t>, pertenencia somos de Cristo. </a:t>
            </a:r>
            <a:endParaRPr lang="en-US" dirty="0">
              <a:effectLst/>
            </a:endParaRPr>
          </a:p>
          <a:p>
            <a:pPr>
              <a:defRPr/>
            </a:pPr>
            <a:r>
              <a:rPr lang="es-PE" dirty="0">
                <a:effectLst/>
              </a:rPr>
              <a:t>Incorporados a Cristo por el B, injertados como en una vid los sarmientos. </a:t>
            </a:r>
            <a:endParaRPr lang="en-US" dirty="0">
              <a:effectLst/>
            </a:endParaRPr>
          </a:p>
          <a:p>
            <a:pPr>
              <a:defRPr/>
            </a:pPr>
            <a:r>
              <a:rPr lang="es-PE" dirty="0">
                <a:effectLst/>
              </a:rPr>
              <a:t>El B. es el sacramento si no estamos injertados no recibimos la gracia ni los demás sacramentos. </a:t>
            </a:r>
            <a:endParaRPr lang="en-US" dirty="0">
              <a:effectLst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8D18CF9-D912-48CD-8676-26B63427E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600">
                <a:solidFill>
                  <a:srgbClr val="FF0000"/>
                </a:solidFill>
              </a:rPr>
              <a:t>EL PAPADO Y EL DOLOR</a:t>
            </a:r>
            <a:r>
              <a:rPr lang="en-US"/>
              <a:t> </a:t>
            </a:r>
            <a:endParaRPr lang="es-E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CF2F499-2987-45B1-B7DB-57A8FF7D9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445125"/>
          </a:xfrm>
        </p:spPr>
        <p:txBody>
          <a:bodyPr/>
          <a:lstStyle/>
          <a:p>
            <a:pPr marL="990600" lvl="1" indent="-533400" eaLnBrk="1" hangingPunct="1"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rgbClr val="D46E12"/>
                </a:solidFill>
              </a:rPr>
              <a:t>En total, 21 Papas murieron como mártires, y  otros </a:t>
            </a:r>
          </a:p>
          <a:p>
            <a:pPr marL="990600" lvl="1" indent="-533400" eaLnBrk="1" hangingPunct="1"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rgbClr val="D46E12"/>
                </a:solidFill>
              </a:rPr>
              <a:t>Nueve murieron también por el tormento. </a:t>
            </a:r>
          </a:p>
          <a:p>
            <a:pPr marL="990600" lvl="1" indent="-533400" eaLnBrk="1" hangingPunct="1"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rgbClr val="D46E12"/>
                </a:solidFill>
              </a:rPr>
              <a:t>Cuatro fallecieron en el exilio y uno en la cárcel. </a:t>
            </a:r>
          </a:p>
          <a:p>
            <a:pPr marL="990600" lvl="1" indent="-533400" eaLnBrk="1" hangingPunct="1"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rgbClr val="D46E12"/>
                </a:solidFill>
              </a:rPr>
              <a:t>Otros nueve pontífices, desaparecieron en circunstancias violentas..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73981AE-E319-4592-B3FE-C93200FFF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>
                <a:solidFill>
                  <a:srgbClr val="FF0000"/>
                </a:solidFill>
              </a:rPr>
              <a:t>ALGUNOS DATOS</a:t>
            </a:r>
            <a:endParaRPr lang="es-ES" sz="5400">
              <a:solidFill>
                <a:srgbClr val="FF0000"/>
              </a:solidFill>
            </a:endParaRP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ED393D8-1071-4680-914A-B27646615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80975" y="1268413"/>
            <a:ext cx="9324975" cy="5589587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3200">
                <a:solidFill>
                  <a:srgbClr val="D46E12"/>
                </a:solidFill>
              </a:rPr>
              <a:t>Hay canonizados  85 papas y siete fueron declarados beatos. 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endParaRPr lang="es-ES" sz="3200">
              <a:solidFill>
                <a:srgbClr val="D46E12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3200">
                <a:solidFill>
                  <a:srgbClr val="D46E12"/>
                </a:solidFill>
              </a:rPr>
              <a:t>El anuario pontificio reconoce igualmente 37 anti-papas (entre ellos San Hipólito). 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endParaRPr lang="es-ES" sz="3200">
              <a:solidFill>
                <a:srgbClr val="D46E12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v"/>
              <a:defRPr/>
            </a:pPr>
            <a:r>
              <a:rPr lang="es-ES" sz="3200">
                <a:solidFill>
                  <a:srgbClr val="D46E12"/>
                </a:solidFill>
              </a:rPr>
              <a:t>Si se excluye a Esteban, cuyo nombre no aparece en el anuario ya que falleció pocas horas después de la elección, el pontificado más corto fue el de Urbano VII, que duró 13 días.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C6DBE11-BF40-41AF-BFAB-CF6D3221D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chemeClr val="folHlink"/>
                </a:solidFill>
              </a:rPr>
              <a:t>SE PUEDE DIMITIR</a:t>
            </a:r>
            <a:r>
              <a:rPr lang="en-US"/>
              <a:t> </a:t>
            </a:r>
            <a:endParaRPr lang="es-E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8DD61DF-00CE-4DE5-9E5D-4A1113C73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964612" cy="5257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chemeClr val="tx2"/>
                </a:solidFill>
              </a:rPr>
              <a:t>Pablo VI, llegó a redactar una carta de dimisión que debería hacerse pública en caso de imposibilidad física de dirigir la Iglesia. 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chemeClr val="tx2"/>
                </a:solidFill>
              </a:rPr>
              <a:t>El Papa Benedicto IX, dimitió dos veces. 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chemeClr val="tx2"/>
                </a:solidFill>
              </a:rPr>
              <a:t>También San Celestino V renunció al papado en 1294. 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3600">
                <a:solidFill>
                  <a:schemeClr val="tx2"/>
                </a:solidFill>
              </a:rPr>
              <a:t>Gregorio XII (Ángelo Correr): Renuncio para permitir la elección de su sucesor.</a:t>
            </a:r>
            <a:r>
              <a:rPr lang="es-ES" sz="2800"/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dirty="0" smtClean="0"/>
              <a:t>BIBLIA Y FE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PE" b="1" dirty="0">
                <a:effectLst/>
              </a:rPr>
              <a:t>I PEDRO 2 , 9 Pero vosotros sois linaje elegido, sacerdocio real, nación santa, pueblo adquirido, para anunciar las alabanzas de Aquel que os ha llamado de las tinieblas a su admirable luz…</a:t>
            </a:r>
            <a:endParaRPr lang="en-US" dirty="0">
              <a:effectLst/>
            </a:endParaRPr>
          </a:p>
          <a:p>
            <a:pPr>
              <a:defRPr/>
            </a:pPr>
            <a:r>
              <a:rPr lang="es-PE" b="1" dirty="0">
                <a:effectLst/>
              </a:rPr>
              <a:t> </a:t>
            </a:r>
            <a:endParaRPr lang="en-US" dirty="0">
              <a:effectLst/>
            </a:endParaRPr>
          </a:p>
          <a:p>
            <a:pPr>
              <a:defRPr/>
            </a:pPr>
            <a:r>
              <a:rPr lang="es-PE" b="1" dirty="0">
                <a:effectLst/>
              </a:rPr>
              <a:t>EFESIOS, 4, 5-7, Un solo cuerpo y un mismo espíritu, pues ustedes han sido llamados a una misma vocación y una misma esperanza. Un solo Señor, una sola fe, un solo bautismo, un solo Dios y Padre de todos, que está por encima de todos, que actúa por todos y está en todos.</a:t>
            </a:r>
            <a:endParaRPr lang="en-US" dirty="0">
              <a:effectLst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54FEA22-3A0E-4569-877F-E2BC0E91C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chemeClr val="folHlink"/>
                </a:solidFill>
              </a:rPr>
              <a:t>EL LAICO</a:t>
            </a:r>
            <a:r>
              <a:rPr lang="en-US"/>
              <a:t> </a:t>
            </a:r>
            <a:endParaRPr lang="es-E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02A73ED-96BC-4699-9B21-C2CB673C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4000" dirty="0">
                <a:solidFill>
                  <a:schemeClr val="tx2"/>
                </a:solidFill>
              </a:rPr>
              <a:t>Laicos, de todos los estados: </a:t>
            </a:r>
            <a:r>
              <a:rPr lang="es-ES" sz="4000" dirty="0" err="1">
                <a:solidFill>
                  <a:schemeClr val="tx2"/>
                </a:solidFill>
              </a:rPr>
              <a:t>Consecratio</a:t>
            </a:r>
            <a:r>
              <a:rPr lang="es-ES" sz="4000" dirty="0">
                <a:solidFill>
                  <a:schemeClr val="tx2"/>
                </a:solidFill>
              </a:rPr>
              <a:t> </a:t>
            </a:r>
            <a:r>
              <a:rPr lang="es-ES" sz="4000" dirty="0" err="1">
                <a:solidFill>
                  <a:schemeClr val="tx2"/>
                </a:solidFill>
              </a:rPr>
              <a:t>mundi</a:t>
            </a:r>
            <a:r>
              <a:rPr lang="es-ES" sz="40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4000" dirty="0">
                <a:solidFill>
                  <a:schemeClr val="tx2"/>
                </a:solidFill>
              </a:rPr>
              <a:t>EN COMUNIDADES DE IGLESIA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4000" dirty="0">
                <a:solidFill>
                  <a:schemeClr val="tx2"/>
                </a:solidFill>
              </a:rPr>
              <a:t>EN EL MUNDO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n-US" sz="4000" dirty="0">
                <a:solidFill>
                  <a:schemeClr val="tx2"/>
                </a:solidFill>
              </a:rPr>
              <a:t>BIBLIAS VIVIENTES: LA ÚNICA QUE MUCHOS VAN A LEER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77CF2EC-B91D-4B4B-9F56-F45507FE8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chemeClr val="folHlink"/>
                </a:solidFill>
              </a:rPr>
              <a:t>VIDA RELIGIOSA</a:t>
            </a:r>
            <a:endParaRPr lang="es-ES" sz="6000">
              <a:solidFill>
                <a:schemeClr val="folHlink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3EFBA0E-2302-4A75-B9B0-C7C995A58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4000">
                <a:solidFill>
                  <a:schemeClr val="tx2"/>
                </a:solidFill>
              </a:rPr>
              <a:t>Religiosos – religiosas: 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endParaRPr lang="es-ES" sz="4000">
              <a:solidFill>
                <a:schemeClr val="tx2"/>
              </a:solidFill>
            </a:endParaRP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4000">
                <a:solidFill>
                  <a:schemeClr val="tx2"/>
                </a:solidFill>
              </a:rPr>
              <a:t>realidades espirituales, </a:t>
            </a: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endParaRPr lang="es-ES" sz="4000">
              <a:solidFill>
                <a:schemeClr val="tx2"/>
              </a:solidFill>
            </a:endParaRP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4000">
                <a:solidFill>
                  <a:schemeClr val="tx2"/>
                </a:solidFill>
              </a:rPr>
              <a:t>y eternas.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F9BE050-BDBF-4C8A-951C-781CD43DC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139825"/>
          </a:xfrm>
        </p:spPr>
        <p:txBody>
          <a:bodyPr/>
          <a:lstStyle/>
          <a:p>
            <a:pPr marL="1117600" indent="-1117600" eaLnBrk="1" hangingPunct="1">
              <a:defRPr/>
            </a:pPr>
            <a:r>
              <a:rPr lang="es-ES" sz="5800" dirty="0">
                <a:solidFill>
                  <a:schemeClr val="folHlink"/>
                </a:solidFill>
              </a:rPr>
              <a:t>JERARQUÍA EN LA IGLESIA</a:t>
            </a:r>
            <a:r>
              <a:rPr lang="es-ES" dirty="0"/>
              <a:t>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5D3CD21-DF77-430D-8CBD-36CB97BA9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2405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3600" dirty="0">
                <a:solidFill>
                  <a:schemeClr val="tx2"/>
                </a:solidFill>
              </a:rPr>
              <a:t>Jerarquía, obispo, sacerdote, diácono.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endParaRPr lang="es-ES" sz="36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s-ES" sz="3600" dirty="0">
                <a:solidFill>
                  <a:schemeClr val="tx2"/>
                </a:solidFill>
              </a:rPr>
              <a:t>SUS FUNCIÓNES: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None/>
              <a:defRPr/>
            </a:pPr>
            <a:r>
              <a:rPr lang="es-ES" sz="3600" dirty="0">
                <a:solidFill>
                  <a:schemeClr val="tx2"/>
                </a:solidFill>
              </a:rPr>
              <a:t>   Evangelizar, santificar, pastorear.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781BB9E-301E-4DB2-9F54-D8096E3F0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3333FF"/>
                </a:solidFill>
              </a:rPr>
              <a:t>PEDRO Y LA IGLESIA</a:t>
            </a:r>
            <a:endParaRPr lang="es-ES" sz="6000" dirty="0">
              <a:solidFill>
                <a:srgbClr val="3333FF"/>
              </a:solidFill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6D275DD-6455-431B-A4DF-83ADF2D73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folHlink"/>
              </a:buClr>
              <a:buFont typeface="Wingdings" panose="05000000000000000000" pitchFamily="2" charset="2"/>
              <a:buChar char="q"/>
              <a:defRPr/>
            </a:pPr>
            <a:r>
              <a:rPr lang="es-ES" sz="4000">
                <a:solidFill>
                  <a:schemeClr val="tx2"/>
                </a:solidFill>
              </a:rPr>
              <a:t>I Pedro 2:9, “Pero vosotros sois linaje elegido, sacerdocio real, nación santa, pueblo adquirido, para anunciar las alabanzas de Aquel que os ha llamado de las tinieblas a su admirable luz”.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8849630-1971-411E-94A2-05136361F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s-ES" sz="4800">
                <a:solidFill>
                  <a:srgbClr val="3333FF"/>
                </a:solidFill>
              </a:rPr>
              <a:t>CUATRO DOGMAS SOBRE EL PAPADO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E3E6F8C-5C4C-4F7E-B8A5-49CE0CC53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buClr>
                <a:schemeClr val="folHlink"/>
              </a:buClr>
              <a:buFont typeface="+mj-lt"/>
              <a:buAutoNum type="arabicPeriod"/>
              <a:defRPr/>
            </a:pPr>
            <a:r>
              <a:rPr lang="es-ES" b="1" dirty="0">
                <a:solidFill>
                  <a:schemeClr val="tx2"/>
                </a:solidFill>
              </a:rPr>
              <a:t>ES DE DERECHO DIVINO, INSTITUCIÓN DIVINA</a:t>
            </a:r>
          </a:p>
          <a:p>
            <a:pPr marL="742950" indent="-742950" eaLnBrk="1" hangingPunct="1">
              <a:lnSpc>
                <a:spcPct val="90000"/>
              </a:lnSpc>
              <a:buClr>
                <a:schemeClr val="folHlink"/>
              </a:buClr>
              <a:buFont typeface="+mj-lt"/>
              <a:buAutoNum type="arabicPeriod"/>
              <a:defRPr/>
            </a:pPr>
            <a:r>
              <a:rPr lang="es-ES" b="1" dirty="0">
                <a:solidFill>
                  <a:schemeClr val="tx2"/>
                </a:solidFill>
              </a:rPr>
              <a:t>ES PARA SIEMPRE</a:t>
            </a:r>
          </a:p>
          <a:p>
            <a:pPr marL="742950" indent="-742950" eaLnBrk="1" hangingPunct="1">
              <a:lnSpc>
                <a:spcPct val="90000"/>
              </a:lnSpc>
              <a:buClr>
                <a:schemeClr val="folHlink"/>
              </a:buClr>
              <a:buFont typeface="+mj-lt"/>
              <a:buAutoNum type="arabicPeriod"/>
              <a:defRPr/>
            </a:pPr>
            <a:r>
              <a:rPr lang="es-ES" b="1" dirty="0">
                <a:solidFill>
                  <a:schemeClr val="tx2"/>
                </a:solidFill>
              </a:rPr>
              <a:t>JURISDICCÍÓN UNIVERSAL </a:t>
            </a:r>
          </a:p>
          <a:p>
            <a:pPr marL="742950" indent="-742950" eaLnBrk="1" hangingPunct="1">
              <a:lnSpc>
                <a:spcPct val="90000"/>
              </a:lnSpc>
              <a:buClr>
                <a:schemeClr val="folHlink"/>
              </a:buClr>
              <a:buFont typeface="+mj-lt"/>
              <a:buAutoNum type="arabicPeriod"/>
              <a:defRPr/>
            </a:pPr>
            <a:r>
              <a:rPr lang="es-ES" b="1" dirty="0">
                <a:solidFill>
                  <a:schemeClr val="tx2"/>
                </a:solidFill>
              </a:rPr>
              <a:t>INFALIBLE EN MORAL Y DOGMATICA.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v"/>
              <a:defRPr/>
            </a:pPr>
            <a:r>
              <a:rPr lang="en-US" b="1" dirty="0">
                <a:solidFill>
                  <a:schemeClr val="tx2"/>
                </a:solidFill>
              </a:rPr>
              <a:t>(PRIMER CONCILIO VATICANO, EL 18 DE JULIO DEL 1870).</a:t>
            </a:r>
            <a:endParaRPr lang="es-E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8711464-A634-4F7A-8C39-4625E939E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rgbClr val="3333FF"/>
                </a:solidFill>
              </a:rPr>
              <a:t>PEDRO PAPA</a:t>
            </a:r>
            <a:endParaRPr lang="es-ES" sz="6000">
              <a:solidFill>
                <a:srgbClr val="3333FF"/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1FE5545-8FBC-42E2-9200-20499AA65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q"/>
              <a:defRPr/>
            </a:pPr>
            <a:r>
              <a:rPr lang="es-ES" sz="4400">
                <a:solidFill>
                  <a:srgbClr val="3333FF"/>
                </a:solidFill>
              </a:rPr>
              <a:t>Primera Promesa:</a:t>
            </a:r>
            <a:r>
              <a:rPr lang="es-ES" i="1"/>
              <a:t> </a:t>
            </a:r>
            <a:r>
              <a:rPr lang="es-ES" sz="3600">
                <a:solidFill>
                  <a:schemeClr val="tx2"/>
                </a:solidFill>
              </a:rPr>
              <a:t>Aun antes de designarlo con el nombre de  “Pedro”, cuando lo vio por primera vez, ya le anunció que sería llamado Piedra: “Jesús miró fijamente a Simón y le dijo: ‘Tú eres Simón, hijo de Juan; te llamarás Kefas’, que quiere decir Piedra’” (Jn. 1, 42).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ón">
  <a:themeElements>
    <a:clrScheme name="Telón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Teló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ón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ón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ón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1104</TotalTime>
  <Words>945</Words>
  <Application>Microsoft Office PowerPoint</Application>
  <PresentationFormat>Presentación en pantalla (4:3)</PresentationFormat>
  <Paragraphs>83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Tahoma</vt:lpstr>
      <vt:lpstr>Arial</vt:lpstr>
      <vt:lpstr>Wingdings</vt:lpstr>
      <vt:lpstr>Calibri</vt:lpstr>
      <vt:lpstr>Arial Narrow</vt:lpstr>
      <vt:lpstr>Times New Roman</vt:lpstr>
      <vt:lpstr>Century</vt:lpstr>
      <vt:lpstr>Rubik-Regular</vt:lpstr>
      <vt:lpstr>Telón</vt:lpstr>
      <vt:lpstr>FIELES EN LA IGLESIA </vt:lpstr>
      <vt:lpstr>DIGNIDAD COMUN </vt:lpstr>
      <vt:lpstr>BIBLIA Y FE </vt:lpstr>
      <vt:lpstr>EL LAICO </vt:lpstr>
      <vt:lpstr>VIDA RELIGIOSA</vt:lpstr>
      <vt:lpstr>JERARQUÍA EN LA IGLESIA </vt:lpstr>
      <vt:lpstr>PEDRO Y LA IGLESIA</vt:lpstr>
      <vt:lpstr>CUATRO DOGMAS SOBRE EL PAPADO</vt:lpstr>
      <vt:lpstr>PEDRO PAPA</vt:lpstr>
      <vt:lpstr>PEDRO…</vt:lpstr>
      <vt:lpstr>LAS LLAVES…</vt:lpstr>
      <vt:lpstr>ATAR Y DESATAR</vt:lpstr>
      <vt:lpstr>Presentación de PowerPoint</vt:lpstr>
      <vt:lpstr>FORTALECE EN LA FE</vt:lpstr>
      <vt:lpstr>CONFIRMACIÓN DE VICARIO</vt:lpstr>
      <vt:lpstr>SIGNOS DEL PAPADO</vt:lpstr>
      <vt:lpstr>PEDRO Y EMAÚS</vt:lpstr>
      <vt:lpstr> EL PAPA Y EL CONCILIO</vt:lpstr>
      <vt:lpstr>EL PRIMERO </vt:lpstr>
      <vt:lpstr>EL PAPADO Y EL DOLOR </vt:lpstr>
      <vt:lpstr>ALGUNOS DATOS</vt:lpstr>
      <vt:lpstr>SE PUEDE DIMITIR 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Usuario de Windows</cp:lastModifiedBy>
  <cp:revision>98</cp:revision>
  <dcterms:created xsi:type="dcterms:W3CDTF">2009-02-17T17:24:16Z</dcterms:created>
  <dcterms:modified xsi:type="dcterms:W3CDTF">2020-06-09T16:05:22Z</dcterms:modified>
</cp:coreProperties>
</file>