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9" r:id="rId9"/>
  </p:sldMasterIdLst>
  <p:notesMasterIdLst>
    <p:notesMasterId r:id="rId44"/>
  </p:notesMasterIdLst>
  <p:sldIdLst>
    <p:sldId id="29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1" r:id="rId42"/>
    <p:sldId id="289" r:id="rId4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7"/>
    <a:srgbClr val="FFFF93"/>
    <a:srgbClr val="700000"/>
    <a:srgbClr val="000000"/>
    <a:srgbClr val="18BA0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9506-27C4-4288-9FCE-7FB561ED3D98}" type="datetimeFigureOut">
              <a:rPr lang="es-PE" smtClean="0"/>
              <a:t>15/06/2020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7BC11-BC33-45C7-8A4E-DAE722B3BA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687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6787-44B1-4ED8-AE52-7BC85B2633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4521-5701-446C-8039-2796EB3301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ABB7-77A1-4C98-872B-53AFA11C1E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AFAC-2C69-4241-80B5-21847B3403D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1C1C-4B81-4BA0-962C-25C1AE7CFA2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4543-D8D1-4A9C-92F1-736216E72E29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3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1EC3-D0E6-4A69-9F74-24F1DC41D45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E2A0-043F-4CB9-8E44-E00F8721B0A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2883-F448-4397-B24D-45A49965168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11CB-765A-48A6-B62C-B8977213DB3A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B4E6-891A-4B58-834D-B6A8021D23B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0A73-CBC1-4CE5-B83F-EA75CB49F4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0116-1FC0-44AD-81D0-23EB85133F1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E7B29-83A5-4CD4-896F-62594906642D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0450-F2FE-44AA-83F6-076051795928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4352-CDEF-4BC6-AFBA-88A2A4F8323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5FF4-40E8-4311-9F8E-CC374F7E1B4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240B-6138-4898-B836-3B131E70924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D361-0322-4D5C-8F4B-5170B148420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E6DE-0E21-4F8E-BB0D-5D12156D69B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760C-7800-4C5C-93E8-0B34A616024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06E-BA8D-4B85-9355-844707049DD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8D6-8915-4946-9642-DD22D1157E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6DD5-3D4C-4190-96B0-17EC3D0380A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D1D9-50C5-4848-8199-BDB5BA2087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8B9B-DCF8-406C-9F18-8F28463E06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02E-F0DD-41DF-BE59-8C8C0BF49A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2893-3EB9-4F63-BA10-9F3FD4F8C4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8AF8-8FD4-4E92-9D2C-2B9357F8CF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C598-94A4-4A41-8861-CC0ABCAB14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9CE5-CB6D-482B-9A01-D2D24D8758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A996-3697-4262-9FD4-D8E99DCD36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A43B-C227-4E44-BBD9-525214A66E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300E-5464-4B20-B3C6-A4960568A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62DE-D909-4D44-9E1E-FAF50E15E61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8423-D3FE-420F-B8EF-1985755F57B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C5E3-C56B-44E1-9FCC-C93AC727660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8BFB-B7E0-4322-A5FE-D659ACD984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0867-5E45-40F9-AD4F-86A8643FA1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4FD0-40CE-4C6A-807B-9E4468BEFE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5F56-22C8-4568-8297-339A07BCFE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7882-2D93-4AB3-8AE9-55272F59D7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959-4333-4EF7-8812-ED67AD2DD0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53BF-6680-4257-B3F1-5406DB4E9F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1C32-3FB8-4D71-9DFE-F9DFD489D6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4D5D-7647-41DE-A1E4-9FD54D3658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2296-1033-454F-B402-6801956A0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D2CE-BA46-4C50-A740-C98615DD4D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3552-37BA-4B64-9545-F72B7AE12C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F658-6A29-4CA3-A308-460F06B24F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8EDB-2762-4F88-A693-B457FA5926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5541-6DAA-4F95-903B-0B4CD5E031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1C56-68E4-44F8-882C-32809EE0EF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E849-500B-4683-A5E2-EA96AA733E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8903-DF23-4915-B279-4BEFCD5B7E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DC7F-0A48-49ED-949C-A0BFFD8204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C0AF-8110-4E9A-806E-C80BE430DF4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29FD-2E20-4AD7-97EA-1D1316D260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460A-BF2A-490E-BC1A-9D92FBCB70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1898-5973-42F2-A6CB-74F83D7AFA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45B7-9728-46C9-8A60-B2905C9865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135F-3296-46ED-B690-7D4FC5AF6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C403-4B45-44D8-B577-CDA3B912D5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7E1E-FCA0-4210-9B3F-F5B746AD3B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F32F-5558-4AEE-8BA7-E02B48D3E6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A74C-2031-4576-8F6B-AFCB8EC73F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8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9C48F6-029B-4522-B794-8C3B81FCE07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4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6134E-6BAC-4A60-8174-DA984D654C3B}" type="slidenum">
              <a:rPr lang="fr-CA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DEF7D-A1D1-4CB4-8C7F-F0F57C4020E8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24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32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227EB-DF2F-4D50-8DDC-54F93FC7D70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5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676AF-6D4C-4870-9F1B-0D91FC2AF965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02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2B7DE-A67A-4EC7-855D-84E7846DDF2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4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73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9. Quien es hijo de D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" y="527459"/>
            <a:ext cx="8107681" cy="5803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/>
          <p:cNvSpPr/>
          <p:nvPr/>
        </p:nvSpPr>
        <p:spPr>
          <a:xfrm>
            <a:off x="685260" y="5803434"/>
            <a:ext cx="102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Imagen portada: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P. Érick Félix</a:t>
            </a:r>
            <a:endParaRPr kumimoji="0" lang="es-PE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0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" y="484630"/>
            <a:ext cx="8292738" cy="5916169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763590" y="1063662"/>
            <a:ext cx="3054898" cy="4093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</a:rPr>
              <a:t>No tengan miedo a los que matan el cuerpo, pero no pueden matar el alma.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</a:rPr>
              <a:t>No, teman más bien al que puede destruir con el fuego alma y cuerpo. </a:t>
            </a:r>
            <a:endParaRPr lang="es-ES" sz="2600" b="1" dirty="0">
              <a:solidFill>
                <a:srgbClr val="7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91981" y="941736"/>
            <a:ext cx="187220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13500000" algn="br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9" y="440218"/>
            <a:ext cx="8318428" cy="59867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32919" y="730240"/>
            <a:ext cx="2930618" cy="40934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¿No se venden un par de gorriones por unas moneditas? Y, sin embargo, ninguno de ellos cae al suelo sin que el Padre de ustedes lo disponga. </a:t>
            </a:r>
            <a:endParaRPr lang="es-ES" sz="2600" b="1" dirty="0">
              <a:solidFill>
                <a:srgbClr val="70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9" y="442395"/>
            <a:ext cx="8305364" cy="601065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205" y="857366"/>
            <a:ext cx="305288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En cuanto a ustedes hasta los cabellos de la cabeza él los tiene contados, </a:t>
            </a:r>
            <a:endParaRPr lang="es-PE" sz="2600" b="1" dirty="0" smtClean="0">
              <a:solidFill>
                <a:srgbClr val="70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 smtClean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Por </a:t>
            </a: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eso, no tengan miedo; no hay comparación entre ustedes y los gorriones.</a:t>
            </a:r>
            <a:endParaRPr lang="es-ES" sz="2600" b="1" dirty="0">
              <a:solidFill>
                <a:srgbClr val="70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3" y="441960"/>
            <a:ext cx="8274013" cy="5950131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969773" y="713490"/>
            <a:ext cx="289406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Si uno se pone de mi parte ante los hombres, yo también me pondré de su parte delante de mi Padre que está en el cielo. </a:t>
            </a:r>
            <a:endParaRPr lang="es-ES" sz="2800" b="1" dirty="0">
              <a:solidFill>
                <a:srgbClr val="70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" y="433687"/>
            <a:ext cx="8319734" cy="5897444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941931" y="1048722"/>
            <a:ext cx="268677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Y si uno me niega ante los hombres, yo también lo negaré delante de mi Padre que está en el cielo.</a:t>
            </a:r>
            <a:endParaRPr lang="es-ES" sz="2800" b="1" dirty="0">
              <a:solidFill>
                <a:srgbClr val="70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7" y="472914"/>
            <a:ext cx="8327136" cy="596271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03309" y="429957"/>
            <a:ext cx="7672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anose="02060903040505020403" pitchFamily="18" charset="0"/>
              </a:rPr>
              <a:t>Preguntas para la lectura:</a:t>
            </a:r>
            <a:endParaRPr lang="es-E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50365" y="1350337"/>
            <a:ext cx="7178138" cy="1583230"/>
          </a:xfrm>
          <a:prstGeom prst="rect">
            <a:avLst/>
          </a:prstGeom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* ¿Cuál es la expresión que más se repite en este texto?                     ¿Qué actitud pretende, Jesús, suscitar en los discípulos con esta expresión?</a:t>
            </a:r>
            <a:endParaRPr lang="es-ES_tradnl" sz="3200" b="1" kern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12825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9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3" y="454151"/>
            <a:ext cx="8291431" cy="596406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1973" y="696686"/>
            <a:ext cx="7992813" cy="15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	*  ¿Cuáles son los motivos por los que los testigos del Evangelio no deben tener miedo? </a:t>
            </a: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 quién se le debe temer?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15"/>
          <a:stretch/>
        </p:blipFill>
        <p:spPr>
          <a:xfrm flipH="1">
            <a:off x="1868034" y="3062830"/>
            <a:ext cx="1897257" cy="2445011"/>
          </a:xfrm>
          <a:prstGeom prst="rect">
            <a:avLst/>
          </a:prstGeom>
          <a:noFill/>
          <a:ln w="57150"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181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1" y="477023"/>
            <a:ext cx="8300576" cy="5932486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03789" y="677320"/>
            <a:ext cx="7559040" cy="156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>
                <a:ln w="6600">
                  <a:solidFill>
                    <a:srgbClr val="24110A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anose="030F0702030302020204" pitchFamily="66" charset="0"/>
              </a:rPr>
              <a:t>  *  ¿Quiénes serán reconocidos por Jesús ante Dios como sus seguidores? ¿Por qué?</a:t>
            </a:r>
            <a:endParaRPr lang="es-ES" sz="3200" b="1" dirty="0">
              <a:ln w="6600">
                <a:solidFill>
                  <a:srgbClr val="24110A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/>
          <a:stretch/>
        </p:blipFill>
        <p:spPr>
          <a:xfrm>
            <a:off x="487678" y="450669"/>
            <a:ext cx="8238310" cy="598496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16697" y="722910"/>
            <a:ext cx="7221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* ¿Qué pasará con los que NO digan a los demás que son seguidores de Jesús?</a:t>
            </a:r>
          </a:p>
        </p:txBody>
      </p:sp>
    </p:spTree>
    <p:extLst>
      <p:ext uri="{BB962C8B-B14F-4D97-AF65-F5344CB8AC3E}">
        <p14:creationId xmlns:p14="http://schemas.microsoft.com/office/powerpoint/2010/main" val="10975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 Señor Jesucristo Es Mi Gloria.! Jcoa.! | amigoscristianosentodaslasn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3" y="488131"/>
            <a:ext cx="8123339" cy="58604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80329" y="2249878"/>
            <a:ext cx="6727054" cy="15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</a:rPr>
              <a:t>Motivación: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</a:rPr>
              <a:t>El evangelio de hoy nos ofrece un seguro de vida a todo riesgo: el amor providente de Dios Padre.</a:t>
            </a:r>
            <a:endParaRPr lang="es-ES" sz="2800" i="1" dirty="0">
              <a:solidFill>
                <a:srgbClr val="FFFFFF"/>
              </a:solidFill>
              <a:effectLst>
                <a:glow rad="101600">
                  <a:srgbClr val="2200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81588" y="610057"/>
            <a:ext cx="2927965" cy="84427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s-PE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ME dice el texto?</a:t>
            </a:r>
            <a:endParaRPr lang="es-PE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7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teo 25:31–46, Jesús se sienta y enseña Su evange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6" y="510404"/>
            <a:ext cx="8115434" cy="58120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41571" y="584294"/>
            <a:ext cx="2396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</a:pPr>
            <a:r>
              <a:rPr lang="es-ES_tradnl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Mateo 10, 26-33</a:t>
            </a:r>
            <a:endParaRPr lang="es-PE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imes New Roman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803501" y="3111613"/>
            <a:ext cx="4427030" cy="8682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es-PE" sz="2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No TENGAN MIEDO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28936" y="5733256"/>
            <a:ext cx="2123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 junio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s-E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158"/>
          <p:cNvGrpSpPr>
            <a:grpSpLocks/>
          </p:cNvGrpSpPr>
          <p:nvPr/>
        </p:nvGrpSpPr>
        <p:grpSpPr bwMode="auto">
          <a:xfrm>
            <a:off x="597444" y="577714"/>
            <a:ext cx="3782695" cy="643890"/>
            <a:chOff x="692" y="612"/>
            <a:chExt cx="5957" cy="1014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692" y="923"/>
              <a:ext cx="5957" cy="703"/>
            </a:xfrm>
            <a:prstGeom prst="rect">
              <a:avLst/>
            </a:prstGeom>
            <a:gradFill rotWithShape="0">
              <a:gsLst>
                <a:gs pos="0">
                  <a:srgbClr val="A8D08D"/>
                </a:gs>
                <a:gs pos="50000">
                  <a:srgbClr val="70AD47"/>
                </a:gs>
                <a:gs pos="100000">
                  <a:srgbClr val="A8D08D"/>
                </a:gs>
              </a:gsLst>
              <a:lin ang="5400000" scaled="1"/>
            </a:gra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1453" y="622"/>
              <a:ext cx="4922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100" b="1" dirty="0">
                  <a:solidFill>
                    <a:srgbClr val="385623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–DOMINGO 12º TO. - “A”</a:t>
              </a:r>
              <a:endParaRPr lang="en-US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ctr">
                <a:spcAft>
                  <a:spcPts val="0"/>
                </a:spcAft>
              </a:pPr>
              <a:r>
                <a:rPr lang="es-ES_tradnl" sz="1000" b="1" dirty="0" smtClean="0">
                  <a:solidFill>
                    <a:srgbClr val="538135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                                       NO </a:t>
              </a:r>
              <a:r>
                <a:rPr lang="es-ES_tradnl" sz="1000" b="1" dirty="0">
                  <a:solidFill>
                    <a:srgbClr val="538135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TENGAN MIEDO</a:t>
              </a:r>
              <a:endParaRPr lang="en-US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157" descr="BIBLIA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" y="612"/>
              <a:ext cx="649" cy="85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81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1" y="539931"/>
            <a:ext cx="8158038" cy="5818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81902" y="1349035"/>
            <a:ext cx="3169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rgbClr val="FFFF2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• No tengan miedo. </a:t>
            </a:r>
            <a:endParaRPr lang="es-PE" sz="3200" b="1" i="1" dirty="0" smtClean="0">
              <a:solidFill>
                <a:srgbClr val="FFFF2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 smtClean="0">
                <a:solidFill>
                  <a:srgbClr val="FFFF2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¿</a:t>
            </a:r>
            <a:r>
              <a:rPr lang="es-PE" sz="3200" b="1" dirty="0" smtClean="0">
                <a:solidFill>
                  <a:srgbClr val="FFFF2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Hasta </a:t>
            </a:r>
            <a:r>
              <a:rPr lang="es-PE" sz="3200" b="1" dirty="0">
                <a:solidFill>
                  <a:srgbClr val="FFFF2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qué punto tenemos miedo de expresar públicamente nuestra fe?</a:t>
            </a:r>
            <a:endParaRPr lang="es-ES" sz="3200" b="1" dirty="0">
              <a:solidFill>
                <a:srgbClr val="FFFF2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 dice la ciencia: las personas que se sonrojan son má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4" y="520654"/>
            <a:ext cx="8127728" cy="57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05757" y="3818420"/>
            <a:ext cx="77685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• </a:t>
            </a:r>
            <a:r>
              <a:rPr lang="es-PE" sz="36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No teman: ustedes valen más que todos los pájaros. </a:t>
            </a:r>
            <a:r>
              <a:rPr lang="es-PE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¿Cuáles son tus miedos más habituales? ¿Cómo te ayuda Dios a superarlos</a:t>
            </a:r>
            <a:r>
              <a:rPr lang="es-PE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?.</a:t>
            </a:r>
            <a:endParaRPr lang="es-ES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" y="467963"/>
            <a:ext cx="8334538" cy="59502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73504" y="938226"/>
            <a:ext cx="522670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•  No tengan miedo a los que matan el cuerpo. </a:t>
            </a:r>
            <a:r>
              <a:rPr lang="es-PE" sz="3200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      </a:t>
            </a:r>
            <a:r>
              <a:rPr lang="es-PE" sz="32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32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Somos conscientes de que vivimos rodeados de cosas que os cuidan el cuerpo y nos pueden               matar por dentro</a:t>
            </a:r>
            <a:r>
              <a:rPr lang="es-PE" sz="32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?,                ¿</a:t>
            </a:r>
            <a:r>
              <a:rPr lang="es-PE" sz="32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Qué podemos hacer?</a:t>
            </a:r>
            <a:endParaRPr lang="es-ES" sz="32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7" y="551252"/>
            <a:ext cx="8127735" cy="575375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82059" y="3851589"/>
            <a:ext cx="62811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•  ¿Soy consciente que mi misión depende de la fuerza y la protección que me da Dios?</a:t>
            </a:r>
            <a:endParaRPr lang="es-ES" sz="36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" y="542067"/>
            <a:ext cx="8083731" cy="575423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44434" y="792756"/>
            <a:ext cx="31175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•  </a:t>
            </a:r>
            <a:r>
              <a:rPr lang="es-PE" sz="32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Si alguno declara a mi favor… </a:t>
            </a:r>
            <a:r>
              <a:rPr lang="es-PE" sz="32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En qué medida las decisiones que tomo en mi vida están iluminadas por los criterios de Dios?</a:t>
            </a:r>
            <a:endParaRPr lang="es-ES" sz="32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8" y="462424"/>
            <a:ext cx="8310235" cy="5964501"/>
          </a:xfrm>
          <a:prstGeom prst="rect">
            <a:avLst/>
          </a:prstGeom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83660" y="538148"/>
            <a:ext cx="2856226" cy="103744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latin typeface="Calibri" panose="020F0502020204030204" pitchFamily="34" charset="0"/>
              </a:rPr>
              <a:t>¿Qué le digo al Señor motivado por su Palabra?</a:t>
            </a:r>
            <a:endParaRPr lang="es-PE" sz="4000" dirty="0">
              <a:latin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6715" y="1964925"/>
            <a:ext cx="51684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Motivación: </a:t>
            </a:r>
            <a:r>
              <a:rPr lang="es-ES" sz="24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Para vencer las </a:t>
            </a:r>
            <a:endParaRPr lang="es-ES" sz="2400" b="1" i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 pitchFamily="18" charset="0"/>
            </a:endParaRPr>
          </a:p>
          <a:p>
            <a:pPr algn="ctr"/>
            <a:r>
              <a:rPr lang="es-ES" sz="24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dificultades  que </a:t>
            </a:r>
            <a:r>
              <a:rPr lang="es-ES" sz="24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encontramos en nuestra vida cristiana </a:t>
            </a:r>
            <a:r>
              <a:rPr lang="es-ES" sz="24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es </a:t>
            </a:r>
            <a:r>
              <a:rPr lang="es-ES" sz="24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fundamental sabernos hijos amados de  </a:t>
            </a:r>
            <a:r>
              <a:rPr lang="es-ES" sz="24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un </a:t>
            </a:r>
            <a:r>
              <a:rPr lang="es-ES" sz="24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Dios Padre que cuida hasta de los detalles más insignificantes de su creación. Esta certeza de fe la alimentamos en la oración, en el encuentro personal con ese Padre </a:t>
            </a:r>
            <a:r>
              <a:rPr lang="es-ES" sz="24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Providente</a:t>
            </a:r>
            <a:r>
              <a:rPr lang="es-ES" sz="24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.</a:t>
            </a:r>
            <a:endParaRPr lang="es-PE" sz="2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76715" y="1651315"/>
            <a:ext cx="5499082" cy="231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PE" sz="2400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3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" y="476672"/>
            <a:ext cx="8326674" cy="595896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86104" y="5353472"/>
            <a:ext cx="822344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•   Luego de un tiempo de oración personal, compartimos nuestra oración. Se puede, también, recitar el Salmo 68.</a:t>
            </a:r>
          </a:p>
        </p:txBody>
      </p:sp>
    </p:spTree>
    <p:extLst>
      <p:ext uri="{BB962C8B-B14F-4D97-AF65-F5344CB8AC3E}">
        <p14:creationId xmlns:p14="http://schemas.microsoft.com/office/powerpoint/2010/main" val="315580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36630" y="442357"/>
            <a:ext cx="2209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6D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6D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3200" b="1" i="1" dirty="0">
                <a:solidFill>
                  <a:srgbClr val="F6D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400" b="1" i="1" dirty="0">
                <a:solidFill>
                  <a:srgbClr val="F6D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68 </a:t>
            </a:r>
            <a:endParaRPr lang="ca-ES" sz="4400" b="1" i="1" dirty="0">
              <a:solidFill>
                <a:srgbClr val="F6D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14" name="Picture 2" descr="147 mejores imágenes de Esculturas - Cristianismo | Escultur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8" y="329146"/>
            <a:ext cx="4937760" cy="596678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41669" y="472672"/>
            <a:ext cx="387072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600" b="1" i="1" dirty="0" smtClean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Por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ti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he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aguantado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afrentas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la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verguenza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cubrió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mi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rostro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Soy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un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extraño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para mis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hermanos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un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extranjero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para los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hijos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de mi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madre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; porque me devora el celo de tu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templo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y las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afrentas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con que te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afrentan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caen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sobre </a:t>
            </a:r>
            <a:r>
              <a:rPr lang="ca-ES" sz="2600" b="1" i="1" dirty="0" err="1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mí</a:t>
            </a:r>
            <a:r>
              <a:rPr lang="ca-ES" sz="2600" b="1" i="1" dirty="0">
                <a:ln>
                  <a:solidFill>
                    <a:srgbClr val="FFFF93"/>
                  </a:solidFill>
                </a:ln>
                <a:solidFill>
                  <a:srgbClr val="FFFFA7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8728" y="5509845"/>
            <a:ext cx="782537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100" b="1" i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me </a:t>
            </a:r>
            <a:r>
              <a:rPr lang="ca-ES" sz="3100" b="1" i="1" dirty="0" err="1" smtClean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escuche</a:t>
            </a:r>
            <a:r>
              <a:rPr lang="ca-ES" sz="3100" b="1" i="1" dirty="0" smtClean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100" b="1" i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 </a:t>
            </a:r>
            <a:r>
              <a:rPr lang="ca-ES" sz="3100" b="1" i="1" dirty="0" smtClean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gran </a:t>
            </a:r>
            <a:r>
              <a:rPr lang="ca-ES" sz="3100" b="1" i="1" dirty="0" err="1" smtClean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bondad,Señor</a:t>
            </a:r>
            <a:endParaRPr lang="ca-ES" sz="3100" b="1" i="1" dirty="0">
              <a:solidFill>
                <a:srgbClr val="00CC9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7 obstáculos que te alejan del verdadero poder de la or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545374"/>
            <a:ext cx="8150684" cy="57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810" y="3932478"/>
            <a:ext cx="32289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Que me </a:t>
            </a:r>
            <a:r>
              <a:rPr lang="es-PE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escuche </a:t>
            </a:r>
            <a:r>
              <a:rPr lang="es-PE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tu  gran bondad, Señor</a:t>
            </a:r>
            <a:endParaRPr lang="ca-ES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26968" y="545374"/>
            <a:ext cx="43144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Pero</a:t>
            </a:r>
            <a:r>
              <a:rPr lang="ca-ES" sz="2800" b="1" i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mi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oración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se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dirige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a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ti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Dios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mío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, el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día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de tu favor; que me </a:t>
            </a:r>
            <a:r>
              <a:rPr lang="ca-ES" sz="2800" b="1" i="1" dirty="0" err="1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escuche</a:t>
            </a:r>
            <a:r>
              <a:rPr lang="ca-ES" sz="2800" b="1" i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tu gran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bondad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, que tu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fidelidad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me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ayude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.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Respóndeme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, Señor, con la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bondad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de tu gracia; por tu gran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compasión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vuélvete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hacia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mí</a:t>
            </a:r>
            <a:r>
              <a:rPr lang="ca-ES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4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Qué tipo de personas son pobres de espírit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1" y="499205"/>
            <a:ext cx="8188035" cy="58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7791" y="499205"/>
            <a:ext cx="66872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Mirenlo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, los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humildes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, y </a:t>
            </a:r>
            <a:r>
              <a:rPr lang="ca-ES" sz="2800" b="1" i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alégrense</a:t>
            </a:r>
            <a:r>
              <a:rPr lang="ca-ES" sz="2800" b="1" i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busquen al Señor, y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revivirá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su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corazón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. Que el Señor escucha a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sus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pobres, no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desprecia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a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sus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cautivos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.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Alábenlo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el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cielo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y la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tierra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, las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aguas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y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cuanto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bulle</a:t>
            </a:r>
            <a:r>
              <a:rPr lang="ca-E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95000"/>
                      <a:lumOff val="5000"/>
                      <a:alpha val="98000"/>
                    </a:schemeClr>
                  </a:outerShdw>
                </a:effectLst>
                <a:latin typeface="Comic Sans MS" pitchFamily="66" charset="0"/>
              </a:rPr>
              <a:t> en ellas.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73509" y="5009881"/>
            <a:ext cx="47718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me </a:t>
            </a:r>
            <a:r>
              <a:rPr lang="es-PE" sz="32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escuche </a:t>
            </a:r>
            <a:r>
              <a:rPr lang="es-PE" sz="32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  gran bondad, Señor</a:t>
            </a:r>
            <a:endParaRPr lang="ca-ES" sz="3200" b="1" i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6" y="459254"/>
            <a:ext cx="8361579" cy="5993072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77325" y="493229"/>
            <a:ext cx="8291909" cy="14181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</a:pPr>
            <a:r>
              <a:rPr lang="es-ES_tradnl" sz="2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PE" sz="2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Ambientación: Cartel con la frase: </a:t>
            </a:r>
            <a:r>
              <a:rPr lang="es-PE" sz="2000" b="1" i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“No tengan miedo”</a:t>
            </a:r>
            <a:r>
              <a:rPr lang="es-PE" sz="2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. Al lado, en una bandeja, una tarjeta por cada participante con esta frase: </a:t>
            </a:r>
            <a:r>
              <a:rPr lang="es-PE" sz="2000" b="1" i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“No </a:t>
            </a:r>
            <a:r>
              <a:rPr lang="es-PE" sz="2000" b="1" i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temas: tú vales más que todos los pájaros”. </a:t>
            </a:r>
            <a:r>
              <a:rPr lang="es-PE" sz="20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Esta </a:t>
            </a:r>
            <a:r>
              <a:rPr lang="es-PE" sz="2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tarjeta se entrega al final como recuerdo y compromiso.</a:t>
            </a:r>
            <a:endParaRPr lang="es-P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spcBef>
                <a:spcPct val="0"/>
              </a:spcBef>
            </a:pPr>
            <a:endParaRPr lang="es-PE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03825" y="5904192"/>
            <a:ext cx="6452043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s-PE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Cantos sugeridos: Ya no temo, Señor; Si vienes conmigo.</a:t>
            </a:r>
            <a:endParaRPr lang="es-ES_tradnl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45434" y="2636912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903740" y="532592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6251" y="3738591"/>
            <a:ext cx="2646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10768" y="463342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49212" y="361529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11569" y="3129946"/>
            <a:ext cx="20442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PE" sz="2800" b="1" kern="0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wis721 Blk BT" panose="020B0904030502020204" pitchFamily="34" charset="0"/>
              </a:rPr>
              <a:t>“No tengan miedo”.</a:t>
            </a:r>
            <a:endParaRPr lang="es-PE" sz="2800" b="1" dirty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Swis721 Blk BT" panose="020B09040305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41863" y="4396426"/>
            <a:ext cx="94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25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25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4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" y="535318"/>
            <a:ext cx="8129563" cy="57800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18048" y="570153"/>
            <a:ext cx="2634454" cy="111930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CONTEMPLATIO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s-PE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¿Qué me lleva a hacer el texto?</a:t>
            </a:r>
            <a:endParaRPr lang="es-PE" sz="4400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30582" y="535318"/>
            <a:ext cx="5529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5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Motivación: San Vicente a los misioneros, sobre la confianza en Dios</a:t>
            </a:r>
            <a:r>
              <a:rPr lang="es-PE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  <a:endParaRPr lang="es-PE" sz="25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21428" y="1225241"/>
            <a:ext cx="596537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5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</a:t>
            </a:r>
            <a:r>
              <a:rPr lang="es-PE" sz="25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verdadero misionero no tiene que preocuparse de los bienes de este mundo, sino poner toda su confianza en la providencia del Señor, seguro de que, mientras permanezca en la caridad y se apoye en esta confianza, estará siempre bajo la protección de Dios; por consiguiente, no le sucederá nada malo ni le faltará bien alguno, aunque piense que según lo que aparece todo está a punto de fracasar… Por eso, hermanos míos, han de esperar que, mientras permanezcan firmes en esta confianza, no sólo se verán libres de todos los males y de todos los accidentes molestos, sino que se verán colmados de toda clase de bienes. </a:t>
            </a:r>
            <a:r>
              <a:rPr lang="es-PE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(XI, 732)</a:t>
            </a:r>
            <a:endParaRPr lang="es-ES" sz="24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9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510043"/>
            <a:ext cx="8107680" cy="5786254"/>
          </a:xfrm>
          <a:prstGeom prst="rect">
            <a:avLst/>
          </a:prstGeom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055223" y="1273779"/>
            <a:ext cx="4556173" cy="166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Compartir con alguien de mi familia, del trabajo, del centro de estudios, del barrio, el mensaje de este domingo.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PE" sz="27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060505" y="423599"/>
            <a:ext cx="3066532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4000" b="1" kern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Compromiso:</a:t>
            </a:r>
            <a:endParaRPr lang="es-ES" sz="4000" b="1" kern="0" dirty="0">
              <a:ln w="66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2731788" y="3240230"/>
            <a:ext cx="4208944" cy="257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7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Tomar </a:t>
            </a:r>
            <a:r>
              <a:rPr lang="es-PE" sz="2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conciencia de tantas veces que Dios ha actuado como Padre Providente a mi favor; compartir estas experiencias con alguna persona desanimada.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7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3" y="527739"/>
            <a:ext cx="8111600" cy="5801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Rectángulo 6"/>
          <p:cNvSpPr/>
          <p:nvPr/>
        </p:nvSpPr>
        <p:spPr>
          <a:xfrm>
            <a:off x="616160" y="386746"/>
            <a:ext cx="523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6600">
                  <a:solidFill>
                    <a:srgbClr val="7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Oración </a:t>
            </a:r>
            <a:r>
              <a:rPr lang="es-ES" sz="3200" b="1" dirty="0">
                <a:ln w="6600">
                  <a:solidFill>
                    <a:srgbClr val="7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por las Personas que Sufren del Coronavirus </a:t>
            </a:r>
            <a:r>
              <a:rPr lang="es-PE" sz="3200" b="1" dirty="0" smtClean="0">
                <a:ln w="6600">
                  <a:solidFill>
                    <a:srgbClr val="7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 </a:t>
            </a:r>
            <a:endParaRPr lang="es-PE" sz="3200" b="1" dirty="0">
              <a:ln w="6600">
                <a:solidFill>
                  <a:srgbClr val="7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Arial Narrow" panose="020B0606020202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16773" y="1556913"/>
            <a:ext cx="5326976" cy="449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Tekton Pro" panose="020F0603020208020904" pitchFamily="34" charset="0"/>
                <a:cs typeface="Aparajita" pitchFamily="34" charset="0"/>
              </a:rPr>
              <a:t>No temerás el terror de la noche ni la flecha que vuela de día ni la peste que deambula en la oscuridad, ni la plaga que asola al mediodía. </a:t>
            </a:r>
            <a:r>
              <a:rPr lang="es-ES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Tekton Pro" panose="020F0603020208020904" pitchFamily="34" charset="0"/>
                <a:cs typeface="Aparajita" pitchFamily="34" charset="0"/>
              </a:rPr>
              <a:t>Sal 91: 5-6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ES" sz="2800" b="1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b="1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Tekton Pro" panose="020F0603020208020904" pitchFamily="34" charset="0"/>
                <a:cs typeface="Aparajita" pitchFamily="34" charset="0"/>
              </a:rPr>
              <a:t>Dios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Tekton Pro" panose="020F0603020208020904" pitchFamily="34" charset="0"/>
                <a:cs typeface="Aparajita" pitchFamily="34" charset="0"/>
              </a:rPr>
              <a:t>misericordioso, escucha nuestra ferviente oración por todos los que sufren del coronavirus.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ES" sz="2800" b="1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b="1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Tekton Pro" panose="020F0603020208020904" pitchFamily="34" charset="0"/>
                <a:cs typeface="Aparajita" pitchFamily="34" charset="0"/>
              </a:rPr>
              <a:t>Que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Tekton Pro" panose="020F0603020208020904" pitchFamily="34" charset="0"/>
                <a:cs typeface="Aparajita" pitchFamily="34" charset="0"/>
              </a:rPr>
              <a:t>las personas infectadas reciban el tratamiento adecuado y la comodidad de tu presencia sanadora.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07788" y="62068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7" y="532965"/>
            <a:ext cx="8113442" cy="5763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78972" y="532965"/>
            <a:ext cx="8125097" cy="548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800" b="1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Tekton Pro" panose="020F0603020208020904" pitchFamily="34" charset="0"/>
                <a:cs typeface="Aparajita" pitchFamily="34" charset="0"/>
              </a:rPr>
              <a:t>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Tekton Pro" panose="020F0603020208020904" pitchFamily="34" charset="0"/>
                <a:cs typeface="Aparajita" pitchFamily="34" charset="0"/>
              </a:rPr>
              <a:t>Que sus cuidadores, familias y vecinos estén protegidos de la embestida del virus. Dale consuelo a quienes lloran la pérdida de sus seres queridos.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ES" sz="2800" b="1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ES" sz="2800" b="1" i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ES" sz="2800" b="1" i="1" kern="0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b="1" i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Tekton Pro" panose="020F0603020208020904" pitchFamily="34" charset="0"/>
                <a:cs typeface="Aparajita" pitchFamily="34" charset="0"/>
              </a:rPr>
              <a:t>Protege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C0000"/>
                  </a:outerShdw>
                </a:effectLst>
                <a:latin typeface="Tekton Pro" panose="020F0603020208020904" pitchFamily="34" charset="0"/>
                <a:cs typeface="Aparajita" pitchFamily="34" charset="0"/>
              </a:rPr>
              <a:t>y guía a aquellos que se esfuerzan por encontrar una cura. Que su trabajo pueda sobrepasar la enfermedad y restaurar las comunidades en su totalidad y en salud. Ayúdanos a superar el miedo.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800" b="1" i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C0000"/>
                </a:outerShdw>
              </a:effectLst>
              <a:latin typeface="Tekton Pro" panose="020F0603020208020904" pitchFamily="34" charset="0"/>
              <a:cs typeface="Aparajita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07788" y="62068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4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76200" y="-12398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228600" y="-10874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52675" y="6381541"/>
            <a:ext cx="4752528" cy="415498"/>
          </a:xfrm>
          <a:prstGeom prst="rect">
            <a:avLst/>
          </a:prstGeom>
          <a:solidFill>
            <a:srgbClr val="03570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</a:t>
            </a:r>
            <a:r>
              <a:rPr lang="es-PE" sz="10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" y="467649"/>
            <a:ext cx="8314074" cy="59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5" y="448703"/>
            <a:ext cx="8313797" cy="594338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292165" y="505243"/>
            <a:ext cx="2871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anose="02060903040505020403" pitchFamily="18" charset="0"/>
              </a:rPr>
              <a:t>AMBIENTACIÓN</a:t>
            </a:r>
            <a:r>
              <a:rPr lang="es-ES_tradnl" sz="2000" b="1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anose="04040A07060A02020202" pitchFamily="82" charset="0"/>
              </a:rPr>
              <a:t>:  </a:t>
            </a:r>
            <a:endParaRPr lang="es-PE" sz="20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57686" y="642918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5700" y="834011"/>
            <a:ext cx="49569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Comic Sans MS" panose="030F0702030302020204" pitchFamily="66" charset="0"/>
              </a:rPr>
              <a:t>Dios se ocupa de nosotros. El destino del discípulo de Jesús </a:t>
            </a: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Comic Sans MS" panose="030F0702030302020204" pitchFamily="66" charset="0"/>
              </a:rPr>
              <a:t> será </a:t>
            </a: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Comic Sans MS" panose="030F0702030302020204" pitchFamily="66" charset="0"/>
              </a:rPr>
              <a:t>el mismo que el del maestro: persecución y cruz; pero, también como él, resurrección y gloria. Dios nos guarda donde las personas no pueden contra nosotros: en la gracia y la eternidad. Hoy, </a:t>
            </a:r>
            <a:endParaRPr lang="es-ES" sz="24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srgbClr val="700000"/>
                </a:outerShdw>
              </a:effectLst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</a:pP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Comic Sans MS" panose="030F0702030302020204" pitchFamily="66" charset="0"/>
              </a:rPr>
              <a:t>el </a:t>
            </a: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Comic Sans MS" panose="030F0702030302020204" pitchFamily="66" charset="0"/>
              </a:rPr>
              <a:t>evangelio de Mateo quiere recordar al discípulo que </a:t>
            </a: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Comic Sans MS" panose="030F0702030302020204" pitchFamily="66" charset="0"/>
              </a:rPr>
              <a:t>Dios </a:t>
            </a:r>
          </a:p>
          <a:p>
            <a:pPr fontAlgn="base">
              <a:spcBef>
                <a:spcPct val="0"/>
              </a:spcBef>
            </a:pP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Comic Sans MS" panose="030F0702030302020204" pitchFamily="66" charset="0"/>
              </a:rPr>
              <a:t>le ama y provee, que estamos siempre en sus manos porque </a:t>
            </a:r>
          </a:p>
          <a:p>
            <a:pPr fontAlgn="base">
              <a:spcBef>
                <a:spcPct val="0"/>
              </a:spcBef>
            </a:pPr>
            <a:r>
              <a:rPr lang="es-ES" sz="24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Comic Sans MS" panose="030F0702030302020204" pitchFamily="66" charset="0"/>
              </a:rPr>
              <a:t>nos </a:t>
            </a:r>
            <a:r>
              <a:rPr lang="es-ES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700000"/>
                  </a:outerShdw>
                </a:effectLst>
                <a:latin typeface="Comic Sans MS" panose="030F0702030302020204" pitchFamily="66" charset="0"/>
              </a:rPr>
              <a:t>ama. </a:t>
            </a:r>
            <a:endParaRPr lang="es-PE" sz="2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srgbClr val="7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3211" y="475952"/>
            <a:ext cx="3483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PE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Oración </a:t>
            </a:r>
            <a:r>
              <a:rPr lang="es-PE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inicial</a:t>
            </a:r>
            <a:endParaRPr lang="es-PE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96640" y="791019"/>
            <a:ext cx="495517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Señor, tú nos has dicho,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¡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no tengan miedo!,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Tú nos has prometido estar a nuestro lado en toda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adversidad,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Hoy siento que es difícil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ser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un signo de tu amor,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Muchas veces caigo en el error de no serte fiel,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Necesito de tu fuerza Señor para poder seguir,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Necesito de tu Espíritu para ser más fuerte ante la tentación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s-ES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#Experiencia #Compartir #Historia #LaPalabraDeDios #LaObraDeDios #LosÚltimosDías #ElAguaDeVida #ConocerADios #LaSegundaVenidaDeJesús #Salvador #Cr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095" y="678558"/>
            <a:ext cx="3727270" cy="578320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mpo de luz e de amor: O meu reino não é deste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" y="528918"/>
            <a:ext cx="8106332" cy="57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7907" y="559818"/>
            <a:ext cx="787581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Oh Jesús que me has llamado para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ser                         uno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de tus seguidores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  <a:endParaRPr lang="es-PE" sz="26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5155" y="3896223"/>
            <a:ext cx="810633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Dame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valentía para anunciar tus maravillas,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G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uíame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con tu luz para sobrepasar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las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adversidades,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Préndeme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de tu poder y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así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no tener más miedo,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Dame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un corazón como el tuyo, Señor. Amén.</a:t>
            </a:r>
          </a:p>
        </p:txBody>
      </p:sp>
    </p:spTree>
    <p:extLst>
      <p:ext uri="{BB962C8B-B14F-4D97-AF65-F5344CB8AC3E}">
        <p14:creationId xmlns:p14="http://schemas.microsoft.com/office/powerpoint/2010/main" val="9788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 que no barre el viento: Mi silen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6" y="535302"/>
            <a:ext cx="8124194" cy="58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68265" y="552720"/>
            <a:ext cx="2458111" cy="936445"/>
          </a:xfrm>
          <a:prstGeom prst="roundRect">
            <a:avLst>
              <a:gd name="adj" fmla="val 16667"/>
            </a:avLst>
          </a:prstGeom>
          <a:solidFill>
            <a:srgbClr val="18BA05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dice el texto?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   </a:t>
            </a:r>
            <a:r>
              <a:rPr lang="es-P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Mateo 10, 26-33</a:t>
            </a: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883428" y="2946205"/>
            <a:ext cx="7421590" cy="194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i="1" kern="0" dirty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Motivación: Los discípulos, que han sido enviados a anunciar el Evangelio, encuentran dificultades y tienen miedo.  En el pasaje de hoy, Jesús les ofrece apoyo, consuelo y ánimo para que no decaigan en su tarea evangelizadora. Escuchemos: </a:t>
            </a:r>
            <a:endParaRPr lang="es-ES_tradnl" sz="2400" i="1" kern="0" dirty="0">
              <a:solidFill>
                <a:srgbClr val="FFFFFF"/>
              </a:solidFill>
              <a:effectLst>
                <a:glow rad="101600">
                  <a:srgbClr val="2A0000">
                    <a:alpha val="6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5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8" y="442396"/>
            <a:ext cx="8307107" cy="5993238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954406" y="548639"/>
            <a:ext cx="280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Mateo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26-33</a:t>
            </a:r>
            <a:endParaRPr lang="es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885509" y="1178102"/>
            <a:ext cx="2873828" cy="386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baseline="30000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 </a:t>
            </a:r>
            <a:r>
              <a:rPr lang="es-PE" sz="3200" b="1" baseline="30000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En aquel tiempo, dijo Jesús a sus apóstoles: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baseline="30000" dirty="0">
                <a:solidFill>
                  <a:srgbClr val="7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- No tengan miedo a los hombres, porque no hay nada secreto que no llegue a descubrirse; ni nada escondido que no llegue a saberse.</a:t>
            </a:r>
            <a:endParaRPr lang="es-ES" sz="3200" b="1" dirty="0">
              <a:solidFill>
                <a:srgbClr val="7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7" y="472006"/>
            <a:ext cx="8267047" cy="6024589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88031" y="1073819"/>
            <a:ext cx="2629987" cy="4093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rgbClr val="700000"/>
                </a:solidFill>
                <a:latin typeface="Arial Rounded MT Bold" panose="020F0704030504030204" pitchFamily="34" charset="0"/>
              </a:rPr>
              <a:t>Lo que les digo de noche díganlo ustedes en pleno día, y lo que escuchen al oído pregónenlo desde la azotea.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91981" y="941736"/>
            <a:ext cx="187220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13500000" algn="br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theme/theme1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1443</Words>
  <Application>Microsoft Office PowerPoint</Application>
  <PresentationFormat>Presentación en pantalla (4:3)</PresentationFormat>
  <Paragraphs>105</Paragraphs>
  <Slides>34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34</vt:i4>
      </vt:variant>
    </vt:vector>
  </HeadingPairs>
  <TitlesOfParts>
    <vt:vector size="58" baseType="lpstr">
      <vt:lpstr>Adobe Gothic Std B</vt:lpstr>
      <vt:lpstr>Aparajita</vt:lpstr>
      <vt:lpstr>Arial</vt:lpstr>
      <vt:lpstr>Arial Black</vt:lpstr>
      <vt:lpstr>Arial Narrow</vt:lpstr>
      <vt:lpstr>Arial Rounded MT Bold</vt:lpstr>
      <vt:lpstr>Arial Unicode MS</vt:lpstr>
      <vt:lpstr>Calibri</vt:lpstr>
      <vt:lpstr>Comic Sans MS</vt:lpstr>
      <vt:lpstr>Poor Richard</vt:lpstr>
      <vt:lpstr>Rockwell Extra Bold</vt:lpstr>
      <vt:lpstr>Snap ITC</vt:lpstr>
      <vt:lpstr>Swis721 Blk BT</vt:lpstr>
      <vt:lpstr>Tekton Pro</vt:lpstr>
      <vt:lpstr>Times New Roman</vt:lpstr>
      <vt:lpstr>9_Diseño predeterminado</vt:lpstr>
      <vt:lpstr>Modèle par défaut</vt:lpstr>
      <vt:lpstr>2_Default Design</vt:lpstr>
      <vt:lpstr>2_Diseño predeterminado</vt:lpstr>
      <vt:lpstr>5_Diseño predeterminado</vt:lpstr>
      <vt:lpstr>3_Diseño predeterminado</vt:lpstr>
      <vt:lpstr>1_Diseño predeterminado</vt:lpstr>
      <vt:lpstr>7_Diseño predeterminado</vt:lpstr>
      <vt:lpstr>4_Diseño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112</cp:revision>
  <dcterms:created xsi:type="dcterms:W3CDTF">2017-06-19T17:50:04Z</dcterms:created>
  <dcterms:modified xsi:type="dcterms:W3CDTF">2020-06-15T15:09:03Z</dcterms:modified>
</cp:coreProperties>
</file>