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9" r:id="rId9"/>
    <p:sldMasterId id="2147483782" r:id="rId10"/>
    <p:sldMasterId id="2147483795" r:id="rId11"/>
    <p:sldMasterId id="2147483807" r:id="rId12"/>
  </p:sldMasterIdLst>
  <p:notesMasterIdLst>
    <p:notesMasterId r:id="rId48"/>
  </p:notesMasterIdLst>
  <p:sldIdLst>
    <p:sldId id="298" r:id="rId13"/>
    <p:sldId id="29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300" r:id="rId41"/>
    <p:sldId id="302" r:id="rId42"/>
    <p:sldId id="287" r:id="rId43"/>
    <p:sldId id="288" r:id="rId44"/>
    <p:sldId id="289" r:id="rId45"/>
    <p:sldId id="290" r:id="rId46"/>
    <p:sldId id="292" r:id="rId4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D91"/>
    <a:srgbClr val="AA823E"/>
    <a:srgbClr val="FCF7AC"/>
    <a:srgbClr val="FFEAA7"/>
    <a:srgbClr val="55512E"/>
    <a:srgbClr val="47472B"/>
    <a:srgbClr val="635F3C"/>
    <a:srgbClr val="47472C"/>
    <a:srgbClr val="625E43"/>
    <a:srgbClr val="DBA54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185BC-53C4-4356-B56D-21CCCFB43458}" type="datetimeFigureOut">
              <a:rPr lang="es-PE" smtClean="0"/>
              <a:t>8/06/2020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CDF7F-A404-4D91-9615-3510E826DC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261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2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2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6787-44B1-4ED8-AE52-7BC85B2633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4521-5701-446C-8039-2796EB3301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0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ABB7-77A1-4C98-872B-53AFA11C1E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7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EA49-8411-40EA-8CC9-106C107403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C4C5-244C-45D5-9B12-328D669DAB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91C09-1C3B-4BEA-81F8-629B3765AA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18E6-14F5-4B04-B5C7-86D86F6E41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82B3-6E38-40D1-B09D-4F3BDB6F20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4ABEF-15AA-48D4-9611-F5BC5B7520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8AFAC-2C69-4241-80B5-21847B3403D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AE21D-8382-45F0-959A-816E821B3C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17A5-D4C7-4287-B9FC-971F953010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2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77F6-FC67-4149-8BE8-559EECEBC5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AFA-D458-47B3-AE5C-56914A77BB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C9E2-44BA-4117-BC73-54DA1F56E4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0E54-A3AA-489F-86F4-5124C26435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D4FE-893E-4D1F-99A2-EF11D12B98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6BC1A-C271-447D-B749-0873348B8F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C6F8-E56A-4BA3-806E-4D219B83BBF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F17D-0DB1-42D4-9FDF-48BF50B84B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1C1C-4B81-4BA0-962C-25C1AE7CFA2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2A7B-148B-40A5-AF6B-0094F64B35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6384-96EB-467D-A9A3-E6FCCBA71A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23714-1394-4148-A9B1-B1D14B3368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7F5F-480E-4429-B62A-C91ACC9BACB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EA0B-CFFF-44D4-91A1-7EDF54CE9B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16B3-0C86-4A11-A9AA-F0BAA5502C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4543-D8D1-4A9C-92F1-736216E72E29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1EC3-D0E6-4A69-9F74-24F1DC41D452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E2A0-043F-4CB9-8E44-E00F8721B0A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B2883-F448-4397-B24D-45A49965168F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E11CB-765A-48A6-B62C-B8977213DB3A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0B4E6-891A-4B58-834D-B6A8021D23BF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0A73-CBC1-4CE5-B83F-EA75CB49F4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0116-1FC0-44AD-81D0-23EB85133F12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E7B29-83A5-4CD4-896F-62594906642D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0450-F2FE-44AA-83F6-076051795928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4352-CDEF-4BC6-AFBA-88A2A4F8323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5FF4-40E8-4311-9F8E-CC374F7E1B4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240B-6138-4898-B836-3B131E70924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D361-0322-4D5C-8F4B-5170B148420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EE6DE-0E21-4F8E-BB0D-5D12156D69B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E760C-7800-4C5C-93E8-0B34A616024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706E-BA8D-4B85-9355-844707049DD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8D6-8915-4946-9642-DD22D1157E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C6DD5-3D4C-4190-96B0-17EC3D0380A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D1D9-50C5-4848-8199-BDB5BA2087B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8B9B-DCF8-406C-9F18-8F28463E061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B02E-F0DD-41DF-BE59-8C8C0BF49A9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4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3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2893-3EB9-4F63-BA10-9F3FD4F8C4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8AF8-8FD4-4E92-9D2C-2B9357F8CF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C598-94A4-4A41-8861-CC0ABCAB14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29CE5-CB6D-482B-9A01-D2D24D87586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A996-3697-4262-9FD4-D8E99DCD364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1A43B-C227-4E44-BBD9-525214A66E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300E-5464-4B20-B3C6-A4960568A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62DE-D909-4D44-9E1E-FAF50E15E61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8423-D3FE-420F-B8EF-1985755F57B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C5E3-C56B-44E1-9FCC-C93AC727660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98BFB-B7E0-4322-A5FE-D659ACD984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1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0867-5E45-40F9-AD4F-86A8643FA1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4FD0-40CE-4C6A-807B-9E4468BEFEC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5F56-22C8-4568-8297-339A07BCFE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7882-2D93-4AB3-8AE9-55272F59D7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959-4333-4EF7-8812-ED67AD2DD0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453BF-6680-4257-B3F1-5406DB4E9F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1C32-3FB8-4D71-9DFE-F9DFD489D6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4D5D-7647-41DE-A1E4-9FD54D3658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2296-1033-454F-B402-6801956A0A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D2CE-BA46-4C50-A740-C98615DD4D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3552-37BA-4B64-9545-F72B7AE12C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2F658-6A29-4CA3-A308-460F06B24F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8EDB-2762-4F88-A693-B457FA5926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5541-6DAA-4F95-903B-0B4CD5E031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1C56-68E4-44F8-882C-32809EE0EF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E849-500B-4683-A5E2-EA96AA733E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8903-DF23-4915-B279-4BEFCD5B7E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DC7F-0A48-49ED-949C-A0BFFD8204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C0AF-8110-4E9A-806E-C80BE430DF4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29FD-2E20-4AD7-97EA-1D1316D2600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460A-BF2A-490E-BC1A-9D92FBCB70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1898-5973-42F2-A6CB-74F83D7AFAD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45B7-9728-46C9-8A60-B2905C98653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135F-3296-46ED-B690-7D4FC5AF6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2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C403-4B45-44D8-B577-CDA3B912D5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7E1E-FCA0-4210-9B3F-F5B746AD3B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F32F-5558-4AEE-8BA7-E02B48D3E6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A74C-2031-4576-8F6B-AFCB8EC73F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4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1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9C48F6-029B-4522-B794-8C3B81FCE074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8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8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FD6D62-0496-4F49-BE83-C70EC3ADEE50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18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2D95D2-6DEA-46E6-8E08-592050DD1C6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76134E-6BAC-4A60-8174-DA984D654C3B}" type="slidenum">
              <a:rPr lang="fr-CA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3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ADEF7D-A1D1-4CB4-8C7F-F0F57C4020E8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26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27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227EB-DF2F-4D50-8DDC-54F93FC7D70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1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676AF-6D4C-4870-9F1B-0D91FC2AF965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40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2B7DE-A67A-4EC7-855D-84E7846DDF28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0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77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0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9" y="449082"/>
            <a:ext cx="8220891" cy="5934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14" y="5355319"/>
            <a:ext cx="125588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4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 2.wav"/>
          </p:stSnd>
        </p:sndAc>
      </p:transition>
    </mc:Choice>
    <mc:Fallback xmlns="">
      <p:transition spd="slow">
        <p:fade/>
        <p:sndAc>
          <p:stSnd loop="1">
            <p:snd r:embed="rId5" name=" 2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0" y="412170"/>
            <a:ext cx="8253804" cy="5979921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91981" y="941736"/>
            <a:ext cx="187220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srgbClr val="C0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13500000" algn="br" rotWithShape="0">
                  <a:srgbClr val="C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11560" y="565026"/>
            <a:ext cx="795038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baseline="30000" dirty="0">
                <a:solidFill>
                  <a:srgbClr val="FFFF00"/>
                </a:solidFill>
                <a:effectLst>
                  <a:outerShdw blurRad="50800" dist="38100" dir="13500000" algn="br" rotWithShape="0">
                    <a:srgbClr val="C00000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Los judíos se pusieron a discutir entre sí:</a:t>
            </a:r>
            <a:endParaRPr lang="es-ES" sz="2800" b="1" dirty="0">
              <a:solidFill>
                <a:schemeClr val="bg1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17519" y="4678992"/>
            <a:ext cx="5510566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- ¿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Cómo puede éste darnos a comer su carne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s-ES" sz="2800" b="1" dirty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0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elatura de Caravelí: Lectio Divina Dom. XXI Tiempo Ordinario &quot;A&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73" y="426721"/>
            <a:ext cx="8195947" cy="59827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0993" y="4203278"/>
            <a:ext cx="7934043" cy="181588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Entonces Jesús les dijo: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-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Les aseguro que si no comen la carne del Hijo del hombre y no beben su sangre,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no tendrán vida en ustedes.</a:t>
            </a:r>
            <a:endParaRPr lang="es-ES" sz="2800" b="1" dirty="0">
              <a:solidFill>
                <a:srgbClr val="FFFFFF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ración del jueves: «El que come mi carne y bebe mi sangre, tie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7" y="444773"/>
            <a:ext cx="8222070" cy="59473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01598" y="444774"/>
            <a:ext cx="55901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El que come mi carne y bebe mi sangre tiene </a:t>
            </a: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vida eterna,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220000">
                    <a:alpha val="60000"/>
                  </a:srgbClr>
                </a:glow>
                <a:outerShdw blurRad="50800" dist="38100" algn="l" rotWithShape="0">
                  <a:srgbClr val="C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919081" y="1140824"/>
            <a:ext cx="265290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yo </a:t>
            </a: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le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resucitaré en el último día. </a:t>
            </a:r>
            <a:endParaRPr lang="es-ES" sz="2800" dirty="0" smtClean="0">
              <a:solidFill>
                <a:srgbClr val="FFFFFF"/>
              </a:solidFill>
              <a:effectLst>
                <a:glow rad="101600">
                  <a:srgbClr val="220000">
                    <a:alpha val="60000"/>
                  </a:srgbClr>
                </a:glow>
                <a:outerShdw blurRad="50800" dist="38100" algn="l" rotWithShape="0">
                  <a:srgbClr val="C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04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Mi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4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carne es verdadera comida y mi sangre es verdadera bebida. </a:t>
            </a:r>
          </a:p>
        </p:txBody>
      </p:sp>
    </p:spTree>
    <p:extLst>
      <p:ext uri="{BB962C8B-B14F-4D97-AF65-F5344CB8AC3E}">
        <p14:creationId xmlns:p14="http://schemas.microsoft.com/office/powerpoint/2010/main" val="16459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ristianos Gays » No te da Vida comer el pan sino el dejarte com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6" y="453933"/>
            <a:ext cx="8268425" cy="593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647134" y="548667"/>
            <a:ext cx="307413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El que come mi carne y bebe mi sangre habita en mi y yo en él.</a:t>
            </a:r>
          </a:p>
        </p:txBody>
      </p:sp>
    </p:spTree>
    <p:extLst>
      <p:ext uri="{BB962C8B-B14F-4D97-AF65-F5344CB8AC3E}">
        <p14:creationId xmlns:p14="http://schemas.microsoft.com/office/powerpoint/2010/main" val="10019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31"/>
            <a:ext cx="8249736" cy="5954051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989427" y="429331"/>
            <a:ext cx="272785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El </a:t>
            </a:r>
            <a:r>
              <a:rPr lang="es-ES" sz="2800" dirty="0">
                <a:solidFill>
                  <a:srgbClr val="FFFFFF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Padre que  vive me ha enviado, y yo vivo por Padre</a:t>
            </a:r>
            <a:r>
              <a:rPr lang="es-ES" sz="2800" dirty="0" smtClean="0">
                <a:solidFill>
                  <a:srgbClr val="FFFFFF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2218" y="5632702"/>
            <a:ext cx="8203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del </a:t>
            </a:r>
            <a:r>
              <a:rPr lang="es-ES" sz="2800" dirty="0">
                <a:solidFill>
                  <a:srgbClr val="FFFFFF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mismo modo, el que me come vivirá por mí</a:t>
            </a:r>
            <a:r>
              <a:rPr lang="es-ES" sz="2800" dirty="0" smtClean="0">
                <a:solidFill>
                  <a:srgbClr val="FFFFFF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.</a:t>
            </a:r>
            <a:endParaRPr lang="es-ES" sz="2800" dirty="0">
              <a:solidFill>
                <a:srgbClr val="FFFFFF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7" y="420623"/>
            <a:ext cx="8235695" cy="597108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81404" y="1999206"/>
            <a:ext cx="338970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Éste es el pan que ha bajado del cielo: no es como el maná que comieron  sus padres y murieron; el que come de este pan vivirá para siempre.</a:t>
            </a:r>
            <a:r>
              <a:rPr lang="es-ES" sz="2800" b="1" dirty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FFFF"/>
                  </a:fgClr>
                  <a:bgClr>
                    <a:srgbClr val="FFFFFF">
                      <a:lumMod val="40000"/>
                      <a:lumOff val="60000"/>
                    </a:srgbClr>
                  </a:bgClr>
                </a:patt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sz="2800" dirty="0"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922626" y="5538636"/>
            <a:ext cx="33897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Palabra del Señor</a:t>
            </a:r>
            <a:endParaRPr lang="es-ES" sz="2800" dirty="0"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El que come mi carne y bebe mi sangre, habita en mí y yo en él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1" y="431101"/>
            <a:ext cx="8222072" cy="59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12825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7792" y="326287"/>
            <a:ext cx="26224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Preguntas para la lectura:</a:t>
            </a:r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15840" y="3537857"/>
            <a:ext cx="3884023" cy="22620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571500" indent="-5715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s-PE" sz="4000" b="1" kern="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4000" b="1" kern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Con qué identifica Jesús el pan que Él da?</a:t>
            </a:r>
            <a:endParaRPr lang="es-ES_tradnl" sz="4000" b="1" kern="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5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r Qué Los Judíos Rechazaron a Cristo? (Y por qué los cristian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7" y="452527"/>
            <a:ext cx="8213362" cy="59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57449" y="2301441"/>
            <a:ext cx="3467991" cy="353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PE" sz="3600" b="1" dirty="0" smtClean="0">
                <a:ln w="10160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3600" b="1" dirty="0">
                <a:ln w="10160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Cómo reaccionan los judíos </a:t>
            </a:r>
            <a:r>
              <a:rPr lang="es-PE" sz="3600" b="1" dirty="0" smtClean="0">
                <a:ln w="10160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ante las </a:t>
            </a:r>
            <a:r>
              <a:rPr lang="es-PE" sz="3600" b="1" dirty="0">
                <a:ln w="10160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palabras de Jesús?</a:t>
            </a:r>
            <a:endParaRPr lang="es-ES" sz="3600" b="1" dirty="0">
              <a:ln w="10160">
                <a:solidFill>
                  <a:srgbClr val="8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7" y="415399"/>
            <a:ext cx="8280546" cy="5985401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092348" y="3730316"/>
            <a:ext cx="6632153" cy="225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Wave2">
              <a:avLst/>
            </a:prstTxWarp>
          </a:bodyPr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PE" sz="4400" b="1" dirty="0">
                <a:ln w="6600">
                  <a:solidFill>
                    <a:srgbClr val="24110A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PE" sz="4400" b="1" dirty="0" smtClean="0">
                <a:ln w="6600">
                  <a:solidFill>
                    <a:srgbClr val="24110A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4400" b="1" dirty="0">
                <a:ln w="6600">
                  <a:solidFill>
                    <a:srgbClr val="24110A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Qué dificultades </a:t>
            </a:r>
            <a:r>
              <a:rPr lang="es-PE" sz="4400" b="1" dirty="0" smtClean="0">
                <a:ln w="6600">
                  <a:solidFill>
                    <a:srgbClr val="24110A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tienen para </a:t>
            </a:r>
            <a:r>
              <a:rPr lang="es-PE" sz="4400" b="1" dirty="0">
                <a:ln w="6600">
                  <a:solidFill>
                    <a:srgbClr val="24110A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entenderlas?</a:t>
            </a:r>
            <a:endParaRPr lang="es-ES" sz="4400" b="1" dirty="0">
              <a:ln w="6600">
                <a:solidFill>
                  <a:srgbClr val="24110A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407125"/>
            <a:ext cx="8241792" cy="60023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1 Rectángulo"/>
          <p:cNvSpPr/>
          <p:nvPr/>
        </p:nvSpPr>
        <p:spPr>
          <a:xfrm>
            <a:off x="3962400" y="407125"/>
            <a:ext cx="4801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ln w="10160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* ¿Qué consecuencias tiene </a:t>
            </a:r>
            <a:r>
              <a:rPr lang="es-PE" sz="3200" b="1" dirty="0">
                <a:ln w="10160">
                  <a:solidFill>
                    <a:srgbClr val="8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“comer el cuerpo”</a:t>
            </a:r>
            <a:r>
              <a:rPr lang="es-PE" sz="3200" b="1" dirty="0">
                <a:ln w="10160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… </a:t>
            </a:r>
            <a:r>
              <a:rPr lang="es-PE" sz="3200" b="1" dirty="0" smtClean="0">
                <a:ln w="10160">
                  <a:solidFill>
                    <a:srgbClr val="80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PE" sz="3200" b="1" dirty="0">
                <a:ln w="10160">
                  <a:solidFill>
                    <a:srgbClr val="80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beber la sangre” de Jesús</a:t>
            </a:r>
            <a:r>
              <a:rPr lang="es-PE" sz="3200" b="1" dirty="0">
                <a:ln w="10160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25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533439" y="5929831"/>
            <a:ext cx="2123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 </a:t>
            </a:r>
            <a:r>
              <a:rPr lang="es-E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Junio,</a:t>
            </a:r>
            <a:r>
              <a:rPr lang="es-E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s-E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56175" y="470610"/>
            <a:ext cx="2396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</a:pP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6,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51-58</a:t>
            </a:r>
            <a:endParaRPr lang="es-P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229579" y="1231410"/>
            <a:ext cx="2743594" cy="1567513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s-PE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ESTO ES</a:t>
            </a:r>
          </a:p>
          <a:p>
            <a:pPr algn="ctr"/>
            <a:r>
              <a:rPr lang="es-PE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MI CUERPO…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4808560" y="3824401"/>
            <a:ext cx="2786743" cy="1313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top">
              <a:avLst/>
            </a:prstTxWarp>
          </a:bodyPr>
          <a:lstStyle/>
          <a:p>
            <a:pPr algn="ctr"/>
            <a:r>
              <a:rPr lang="es-PE" sz="24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..ESTA ES </a:t>
            </a:r>
          </a:p>
          <a:p>
            <a:pPr algn="ctr"/>
            <a:r>
              <a:rPr lang="es-PE" sz="24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MI SANGRE</a:t>
            </a:r>
            <a:endParaRPr lang="es-PE" sz="24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1" name="Group 167"/>
          <p:cNvGrpSpPr>
            <a:grpSpLocks/>
          </p:cNvGrpSpPr>
          <p:nvPr/>
        </p:nvGrpSpPr>
        <p:grpSpPr bwMode="auto">
          <a:xfrm>
            <a:off x="429676" y="470610"/>
            <a:ext cx="4343400" cy="617855"/>
            <a:chOff x="802" y="501"/>
            <a:chExt cx="6840" cy="973"/>
          </a:xfrm>
        </p:grpSpPr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802" y="939"/>
              <a:ext cx="6840" cy="535"/>
            </a:xfrm>
            <a:prstGeom prst="rect">
              <a:avLst/>
            </a:prstGeom>
            <a:gradFill rotWithShape="0">
              <a:gsLst>
                <a:gs pos="0">
                  <a:srgbClr val="FFD966"/>
                </a:gs>
                <a:gs pos="50000">
                  <a:srgbClr val="FFC000"/>
                </a:gs>
                <a:gs pos="100000">
                  <a:srgbClr val="FFD966"/>
                </a:gs>
              </a:gsLst>
              <a:lin ang="5400000" scaled="1"/>
            </a:gradFill>
            <a:ln w="12700">
              <a:solidFill>
                <a:srgbClr val="FFC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5F00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1742" y="501"/>
              <a:ext cx="5582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>
                <a:spcAft>
                  <a:spcPts val="0"/>
                </a:spcAft>
              </a:pPr>
              <a:r>
                <a:rPr lang="es-ES_tradnl" sz="1000" b="1" dirty="0">
                  <a:solidFill>
                    <a:srgbClr val="806000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–CUERPO Y SANGRE DE CRISTO - “A”</a:t>
              </a:r>
              <a:endParaRPr lang="en-US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000" b="1" dirty="0">
                  <a:solidFill>
                    <a:srgbClr val="833C0B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ESTO ES MI CUERPO... ESTA ES MI SANGRE</a:t>
              </a:r>
              <a:endParaRPr lang="en-US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4" name="Imagen 1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" y="501"/>
              <a:ext cx="650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92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Qué piensas de la vida eterna?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74" y="421927"/>
            <a:ext cx="8222071" cy="59440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859383" y="500794"/>
            <a:ext cx="3823062" cy="32316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PE" sz="3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3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Qué promete Jesús a los que </a:t>
            </a:r>
            <a:r>
              <a:rPr lang="es-PE" sz="3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entren  </a:t>
            </a:r>
            <a:endParaRPr lang="es-PE" sz="3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en esta comunión de </a:t>
            </a:r>
            <a:r>
              <a:rPr lang="es-PE" sz="3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vida </a:t>
            </a:r>
            <a:r>
              <a:rPr lang="es-PE" sz="3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con Él?</a:t>
            </a:r>
          </a:p>
        </p:txBody>
      </p:sp>
    </p:spTree>
    <p:extLst>
      <p:ext uri="{BB962C8B-B14F-4D97-AF65-F5344CB8AC3E}">
        <p14:creationId xmlns:p14="http://schemas.microsoft.com/office/powerpoint/2010/main" val="17449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40653"/>
            <a:ext cx="8251372" cy="59514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07197" y="1329849"/>
            <a:ext cx="4265100" cy="402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500" i="1" dirty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Motivación: Si la celebración de la Eucaristía no es expresión auténtica de nuestra fe </a:t>
            </a:r>
            <a:r>
              <a:rPr lang="es-PE" sz="2500" i="1" dirty="0" smtClean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en </a:t>
            </a:r>
            <a:r>
              <a:rPr lang="es-PE" sz="2500" i="1" dirty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Jesús  </a:t>
            </a:r>
            <a:r>
              <a:rPr lang="es-PE" sz="2500" i="1" dirty="0" smtClean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             y de </a:t>
            </a:r>
            <a:r>
              <a:rPr lang="es-PE" sz="2500" i="1" dirty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nuestra profunda comunión de amor  con él, se transforma en un simulacro. No podemos desentendernos de su entrega por nosotros ni permanecer indiferentes a su Persona.</a:t>
            </a:r>
            <a:endParaRPr lang="es-ES" sz="2500" i="1" dirty="0">
              <a:solidFill>
                <a:srgbClr val="FFFFFF"/>
              </a:solidFill>
              <a:effectLst>
                <a:glow rad="101600">
                  <a:srgbClr val="220000"/>
                </a:glo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07197" y="440653"/>
            <a:ext cx="2547055" cy="679854"/>
          </a:xfrm>
          <a:prstGeom prst="roundRect">
            <a:avLst>
              <a:gd name="adj" fmla="val 16667"/>
            </a:avLst>
          </a:prstGeom>
          <a:solidFill>
            <a:srgbClr val="F0DD91"/>
          </a:solidFill>
          <a:ln w="38100">
            <a:solidFill>
              <a:srgbClr val="F6EA9D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b="1" dirty="0">
                <a:solidFill>
                  <a:srgbClr val="9E0000"/>
                </a:solidFill>
                <a:latin typeface="Calibri" panose="020F0502020204030204" pitchFamily="34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s-PE" b="1" dirty="0">
                <a:solidFill>
                  <a:srgbClr val="000000"/>
                </a:solidFill>
                <a:latin typeface="Calibri" panose="020F0502020204030204" pitchFamily="34" charset="0"/>
              </a:rPr>
              <a:t>¿Qué ME dice el texto?</a:t>
            </a:r>
            <a:endParaRPr lang="es-PE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9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83" y="400594"/>
            <a:ext cx="8192186" cy="597408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9083" y="465908"/>
            <a:ext cx="81921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200" b="1" dirty="0">
                <a:solidFill>
                  <a:srgbClr val="FFFF2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¿Qué aporta a mi fe este texto? ¿Creo de verdad en Jesús? ¿cómo lo manifiesto?, </a:t>
            </a:r>
            <a:r>
              <a:rPr lang="es-PE" sz="3200" b="1" dirty="0" smtClean="0">
                <a:solidFill>
                  <a:srgbClr val="FFFF2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¿</a:t>
            </a:r>
            <a:r>
              <a:rPr lang="es-PE" sz="3200" b="1" dirty="0">
                <a:solidFill>
                  <a:srgbClr val="FFFF2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celebración de la Eucaristía es expresión de tu fe en Jesús</a:t>
            </a:r>
            <a:r>
              <a:rPr lang="es-PE" sz="3200" b="1" dirty="0" smtClean="0">
                <a:solidFill>
                  <a:srgbClr val="FFFF2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ES" sz="3200" b="1" dirty="0">
              <a:solidFill>
                <a:srgbClr val="FFFF2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2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uede Comulgar un Homosexual? - El Teólogo Responde - IVE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1" y="452845"/>
            <a:ext cx="8222071" cy="5956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26766" y="574678"/>
            <a:ext cx="7881508" cy="1405454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¿La comunión eucarística alimenta tu relación con él? 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44108" y="3987053"/>
            <a:ext cx="5400600" cy="563679"/>
          </a:xfrm>
          <a:prstGeom prst="rect">
            <a:avLst/>
          </a:prstGeom>
          <a:noFill/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¿en qué lo notas?</a:t>
            </a:r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Obispos piden rezar esta “Oración por Venezuela” | Jesús Clara Ordoñ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444136"/>
            <a:ext cx="8229600" cy="5921830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275909" y="422942"/>
            <a:ext cx="442395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“…el que come mi carne y bebe mi sangre, VIVE EN MI Y YO EN ÉL</a:t>
            </a:r>
            <a:r>
              <a:rPr lang="es-PE" sz="32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…”</a:t>
            </a:r>
            <a:r>
              <a:rPr lang="es-PE" sz="2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PE" sz="2000" b="1" i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Jn</a:t>
            </a:r>
            <a:r>
              <a:rPr lang="es-PE" sz="20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6,56). </a:t>
            </a:r>
            <a:r>
              <a:rPr lang="es-PE" sz="2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s-PE" sz="32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PE" sz="32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partir de esto, </a:t>
            </a:r>
            <a:endParaRPr lang="es-PE" sz="3200" b="1" i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PE" sz="32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cómo debe ser </a:t>
            </a:r>
            <a:endParaRPr lang="es-PE" sz="3200" b="1" i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nuestra </a:t>
            </a:r>
            <a:r>
              <a:rPr lang="es-PE" sz="32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actitud ante el </a:t>
            </a:r>
            <a:endParaRPr lang="es-PE" sz="3200" b="1" i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Señor </a:t>
            </a:r>
            <a:r>
              <a:rPr lang="es-PE" sz="32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la Eucaristía y principalmente al momento de la comunión?</a:t>
            </a:r>
            <a:endParaRPr lang="es-ES" sz="3200" b="1" i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n tupido velo y un rezo por las víctimas de abuso | España | EL PAÍ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1" y="416605"/>
            <a:ext cx="8248196" cy="59929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704588" y="961594"/>
            <a:ext cx="4047526" cy="29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Motivación</a:t>
            </a: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La Eucaristía es fuente y culmen de toda oración, y nuestra plegaria  al final de este encuentro </a:t>
            </a:r>
            <a:r>
              <a:rPr lang="es-PE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quiere desvincularse  de ella, que es la celebración de la fe por excelencia.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25540" y="416605"/>
            <a:ext cx="3057889" cy="1089978"/>
          </a:xfrm>
          <a:prstGeom prst="roundRect">
            <a:avLst>
              <a:gd name="adj" fmla="val 16667"/>
            </a:avLst>
          </a:prstGeom>
          <a:solidFill>
            <a:srgbClr val="F0DD91"/>
          </a:solidFill>
          <a:ln w="12700">
            <a:solidFill>
              <a:srgbClr val="F6EA9D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34150A"/>
                </a:solidFill>
                <a:latin typeface="Calibri" panose="020F0502020204030204" pitchFamily="34" charset="0"/>
              </a:rPr>
              <a:t>¿Qué le digo al Señor motivado por su Palabra?</a:t>
            </a:r>
            <a:endParaRPr lang="es-PE" sz="4400" dirty="0">
              <a:solidFill>
                <a:srgbClr val="34150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57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antoral Católico ®: VAS POR DELANTE, SEÑOR!! CORPUS CHRI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6" y="435429"/>
            <a:ext cx="8223448" cy="59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0276" y="5031254"/>
            <a:ext cx="8223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•  Luego de un tiempo de oración personal, podemos compartir en voz alta nuestra oración. Se puede, también, recitar el salmo de este domingo (Salmo 147). </a:t>
            </a:r>
          </a:p>
        </p:txBody>
      </p:sp>
    </p:spTree>
    <p:extLst>
      <p:ext uri="{BB962C8B-B14F-4D97-AF65-F5344CB8AC3E}">
        <p14:creationId xmlns:p14="http://schemas.microsoft.com/office/powerpoint/2010/main" val="148559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ración a Santa Clara de Asís para las peticiones urgentes y difíc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4" y="442356"/>
            <a:ext cx="8202590" cy="59584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2855" y="442357"/>
            <a:ext cx="23968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147 </a:t>
            </a:r>
            <a:endParaRPr lang="ca-E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12359" y="1218232"/>
            <a:ext cx="375484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Glorifica </a:t>
            </a:r>
            <a:r>
              <a:rPr lang="es-ES" sz="30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al Señor, Jerusalén; alaba a tu Dios, </a:t>
            </a:r>
            <a:r>
              <a:rPr lang="es-ES" sz="3000" b="1" i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Sión</a:t>
            </a:r>
            <a:r>
              <a:rPr lang="es-ES" sz="30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: que ha reforzado los cerrojos de tus puertas, y ha bendecido a tus hijos dentro de ti</a:t>
            </a:r>
            <a:r>
              <a:rPr lang="ca-ES" sz="30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77989" y="2650792"/>
            <a:ext cx="28366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Glorifica </a:t>
            </a:r>
            <a:r>
              <a:rPr lang="es-ES" sz="36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al Señor, </a:t>
            </a:r>
            <a:r>
              <a:rPr lang="es-ES" sz="36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Jerusalén.</a:t>
            </a:r>
            <a:endParaRPr lang="ca-ES" sz="3600" b="1" i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2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itas de Thomas Monson sobre las pruebas - Thomas S. Mo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7" y="430937"/>
            <a:ext cx="8256905" cy="594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82492" y="726198"/>
            <a:ext cx="28366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Glorifica </a:t>
            </a:r>
            <a:r>
              <a:rPr lang="es-ES" sz="36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al Señor, </a:t>
            </a:r>
            <a:r>
              <a:rPr lang="es-ES" sz="36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Jerusalén.</a:t>
            </a:r>
            <a:endParaRPr lang="ca-ES" sz="3600" b="1" i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61261" y="1331443"/>
            <a:ext cx="375484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Ha puesto paz en tus fronteras,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te sacia con flor de harina.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El envía su mensaje a la tierra, y su palabra, corre veloz</a:t>
            </a:r>
            <a:r>
              <a:rPr lang="es-ES" sz="32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.</a:t>
            </a:r>
            <a:endParaRPr lang="ca-ES" sz="3200" b="1" i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9" y="414234"/>
            <a:ext cx="8229600" cy="596798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6026" y="842762"/>
            <a:ext cx="406494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8900" dist="38100" algn="l" rotWithShape="0">
                    <a:schemeClr val="accent2">
                      <a:lumMod val="50000"/>
                    </a:schemeClr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8900" dist="38100" algn="l" rotWithShape="0">
                    <a:schemeClr val="accent2">
                      <a:lumMod val="50000"/>
                    </a:schemeClr>
                  </a:outerShdw>
                </a:effectLst>
                <a:latin typeface="Comic Sans MS" pitchFamily="66" charset="0"/>
              </a:rPr>
              <a:t>Anuncia </a:t>
            </a:r>
            <a:r>
              <a:rPr lang="es-ES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8900" dist="38100" algn="l" rotWithShape="0">
                    <a:schemeClr val="accent2">
                      <a:lumMod val="50000"/>
                    </a:schemeClr>
                  </a:outerShdw>
                </a:effectLst>
                <a:latin typeface="Comic Sans MS" pitchFamily="66" charset="0"/>
              </a:rPr>
              <a:t>su palabra a Jacob, sus decretos y mandatos a Israel; con ninguna nación obró así, ni les dio a conocer sus mandatos.</a:t>
            </a:r>
            <a:endParaRPr lang="ca-ES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8900" dist="38100" algn="l" rotWithShape="0">
                  <a:schemeClr val="accent2">
                    <a:lumMod val="5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73783" y="978747"/>
            <a:ext cx="28366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accent2">
                      <a:lumMod val="50000"/>
                    </a:schemeClr>
                  </a:outerShdw>
                </a:effectLst>
                <a:latin typeface="Comic Sans MS" pitchFamily="66" charset="0"/>
              </a:rPr>
              <a:t>Glorifica </a:t>
            </a:r>
            <a:r>
              <a:rPr lang="es-ES" sz="36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accent2">
                      <a:lumMod val="50000"/>
                    </a:schemeClr>
                  </a:outerShdw>
                </a:effectLst>
                <a:latin typeface="Comic Sans MS" pitchFamily="66" charset="0"/>
              </a:rPr>
              <a:t>al Señor, </a:t>
            </a:r>
            <a:r>
              <a:rPr lang="es-ES" sz="36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accent2">
                      <a:lumMod val="50000"/>
                    </a:schemeClr>
                  </a:outerShdw>
                </a:effectLst>
                <a:latin typeface="Comic Sans MS" pitchFamily="66" charset="0"/>
              </a:rPr>
              <a:t>Jerusalén.</a:t>
            </a:r>
            <a:endParaRPr lang="ca-ES" sz="3600" b="1" i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schemeClr val="accent2">
                    <a:lumMod val="50000"/>
                  </a:scheme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2" y="407996"/>
            <a:ext cx="8232464" cy="59928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121090" y="670554"/>
            <a:ext cx="6803709" cy="68567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</a:pPr>
            <a:r>
              <a:rPr lang="es-ES_tradnl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s-ES_tradnl" sz="20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Ambientación</a:t>
            </a:r>
            <a:r>
              <a:rPr lang="es-ES_tradnl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pan grande, adornado con algunas espigas y una jarra de vino; frase: </a:t>
            </a:r>
            <a:r>
              <a:rPr lang="es-ES_tradnl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la vida  del mundo.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</a:pP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</a:pPr>
            <a:endParaRPr lang="es-PE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45309" y="5556427"/>
            <a:ext cx="539060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ES_tradnl" b="1" u="sng" kern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Cantos </a:t>
            </a:r>
            <a:r>
              <a:rPr lang="es-ES_tradnl" b="1" u="sng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sugeridos</a:t>
            </a:r>
            <a:r>
              <a:rPr lang="es-ES_tradnl" b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: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En su mesa hay amor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; </a:t>
            </a:r>
          </a:p>
          <a:p>
            <a:pPr algn="ctr" fontAlgn="base">
              <a:spcBef>
                <a:spcPct val="0"/>
              </a:spcBef>
            </a:pPr>
            <a:r>
              <a:rPr lang="es-ES_tradnl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Cantemos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al amor 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de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los amores</a:t>
            </a:r>
            <a:endParaRPr lang="es-ES_tradnl" sz="2000" b="1" kern="0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84950" y="2703943"/>
            <a:ext cx="2801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ES_tradnl" sz="3200" b="1" i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para la vida  del mundo.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 </a:t>
            </a:r>
            <a:endParaRPr lang="es-PE" sz="3200" b="1" dirty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645434" y="2636912"/>
            <a:ext cx="268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903740" y="532592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06251" y="3738591"/>
            <a:ext cx="2646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10768" y="4633427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549212" y="361529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397248" y="5415607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8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4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" y="444137"/>
            <a:ext cx="8233533" cy="59044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15905" y="1239615"/>
            <a:ext cx="8366838" cy="141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i="1" dirty="0" smtClean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Motivación: Para San Vicente, la Eucaristía  es el testamento del Señor a su Iglesia. Es el último signo de su amor, la  fuente de donde brota la perenne vida de la Iglesia. A una Hija de la Caridad le dice:</a:t>
            </a:r>
            <a:endParaRPr lang="es-ES" sz="2000" i="1" dirty="0">
              <a:solidFill>
                <a:srgbClr val="FFFFFF"/>
              </a:solidFill>
              <a:effectLst>
                <a:glow rad="101600">
                  <a:srgbClr val="220000"/>
                </a:glo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15905" y="501949"/>
            <a:ext cx="2547055" cy="679854"/>
          </a:xfrm>
          <a:prstGeom prst="roundRect">
            <a:avLst>
              <a:gd name="adj" fmla="val 16667"/>
            </a:avLst>
          </a:prstGeom>
          <a:solidFill>
            <a:srgbClr val="F0DD91"/>
          </a:solidFill>
          <a:ln w="38100">
            <a:solidFill>
              <a:srgbClr val="F6EA9D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b="1" dirty="0">
                <a:solidFill>
                  <a:srgbClr val="9E0000"/>
                </a:solidFill>
                <a:latin typeface="Calibri" panose="020F0502020204030204" pitchFamily="34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s-PE" b="1" dirty="0">
                <a:solidFill>
                  <a:srgbClr val="000000"/>
                </a:solidFill>
                <a:latin typeface="Calibri" panose="020F0502020204030204" pitchFamily="34" charset="0"/>
              </a:rPr>
              <a:t>¿Qué ME dice el texto?</a:t>
            </a:r>
            <a:endParaRPr lang="es-PE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419498" y="2299354"/>
            <a:ext cx="7236822" cy="370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i="1" dirty="0" smtClean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“Cuando instituyó el santo Sacramento, dijo a sus apóstoles: he deseado ardientemente comer esta Pascua con ustedes. Pues bien, como el Hijo de Dios, que en la santa Eucaristía se da a sí mismo, lo deseó con un deseo tan ardiente, ¿no es justo que el alma que desee recibir este soberano bien, lo desee con todo corazón?.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i="1" dirty="0" smtClean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000" i="1" dirty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Lo que les dijo a sus apóstoles, estén seguras, hijas mías, que se lo dice también a cada una de ustedes. Por eso hay que procurar excitar su deseo con algún buen pensamiento.  Deseas venir a mí, Señor mío; ¿y quién soy yo?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i="1" dirty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Pero yo, Dios mío, deseo con todo mi corazón ir a ti, porque eres mi soberano bien  y mi fin último. (IX,312)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000" i="1" dirty="0">
              <a:solidFill>
                <a:srgbClr val="FFFFFF"/>
              </a:solidFill>
              <a:effectLst>
                <a:glow rad="101600">
                  <a:srgbClr val="220000"/>
                </a:glo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0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3" y="414327"/>
            <a:ext cx="8238310" cy="59951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" name="Rectángulo 10"/>
          <p:cNvSpPr/>
          <p:nvPr/>
        </p:nvSpPr>
        <p:spPr>
          <a:xfrm>
            <a:off x="408140" y="949122"/>
            <a:ext cx="2831449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 un hermano moribundo le dice: Además, como el amor es infinitamente inventivo, tras haber subido al patíbulo infame de la cruz para conquistar las almas y los corazones de aquellos de quienes desea ser amado..., previendo que su ausencia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podía</a:t>
            </a:r>
            <a:endParaRPr lang="es-ES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91680" y="2097924"/>
            <a:ext cx="5472608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48563" y="1078498"/>
            <a:ext cx="28314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ocasionar </a:t>
            </a: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algún olvido o enfriamiento en nuestros corazones, quiso salir al paso de este inconveniente instituyendo el augusto sacramento donde él se encuentra real y substancialmente como está en el cielo. </a:t>
            </a:r>
            <a:r>
              <a:rPr lang="es-PE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(XI,65) </a:t>
            </a:r>
            <a:endParaRPr lang="es-ES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7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9" y="365325"/>
            <a:ext cx="8456347" cy="6079018"/>
          </a:xfrm>
          <a:prstGeom prst="rect">
            <a:avLst/>
          </a:prstGeom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925726" y="382742"/>
            <a:ext cx="3684080" cy="75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40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Adobe Gothic Std B" pitchFamily="34" charset="-128"/>
              </a:rPr>
              <a:t>Compromiso:</a:t>
            </a:r>
            <a:endParaRPr lang="es-ES" sz="40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Adobe Gothic Std B" pitchFamily="34" charset="-128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478971" y="4237828"/>
            <a:ext cx="8168639" cy="191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 Light" panose="020E0502030303020204" pitchFamily="34" charset="0"/>
              </a:rPr>
              <a:t>Celebrar con gratitud y gozo la eucaristía dominical, prolongándola en la semana mediante gestos de solidaridad y de entrega a los demás.</a:t>
            </a:r>
            <a:endParaRPr lang="es-PE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1A0D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 Light" panose="020E0502030303020204" pitchFamily="34" charset="0"/>
              </a:rPr>
              <a:t> </a:t>
            </a:r>
            <a:endParaRPr lang="es-PE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1A0D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1A0D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2" y="430601"/>
            <a:ext cx="8407255" cy="60949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5890" y="430601"/>
            <a:ext cx="1696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kern="0" dirty="0">
                <a:solidFill>
                  <a:srgbClr val="800000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parajita" pitchFamily="34" charset="0"/>
              </a:rPr>
              <a:t>Oración </a:t>
            </a:r>
            <a:endParaRPr lang="es-PE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anose="020B0604030504040204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95890" y="3771816"/>
            <a:ext cx="8212680" cy="246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400" b="1" i="1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Aparajita" pitchFamily="34" charset="0"/>
              </a:rPr>
              <a:t>Sagrado Corazón de Jesús, amor divino e inmenso, ten misericordia de nosotros en este duro tiempo de pandemia.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400" b="1" i="1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Aparajita" pitchFamily="34" charset="0"/>
              </a:rPr>
              <a:t>Mira nuestro mundo al cual le has entregado tus latidos y por el cual tu costado abierto derramó sangre y agua, como signo de nuestra condición humana unida a tu vida divina</a:t>
            </a:r>
            <a:r>
              <a:rPr lang="es-ES" sz="2400" b="1" i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Aparajita" pitchFamily="34" charset="0"/>
              </a:rPr>
              <a:t>.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400" b="1" i="1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Sagrado Corazón de Jesús, manantial inagotable de amor, presencia que das vida y paz, tiéndenos tu compasión y suaviza nuestros miedos ante la amenaza de la enfermedad.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ES" sz="2400" b="1" i="1" kern="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400" b="1" i="1" kern="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1" y="383177"/>
            <a:ext cx="8467343" cy="607858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233742" y="6095705"/>
            <a:ext cx="13821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b="1" i="1" kern="0" dirty="0">
                <a:solidFill>
                  <a:srgbClr val="800000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(P. Pablo González, CM)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345731" y="3191345"/>
            <a:ext cx="8467343" cy="262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Sagrado </a:t>
            </a:r>
            <a:r>
              <a:rPr lang="es-ES" sz="2400" b="1" i="1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Corazón de Jesús, salud y camino de los enfermos y tristes. Ven a visitar los corazones adoloridos que suplican tus alivios</a:t>
            </a:r>
            <a:r>
              <a:rPr lang="es-ES" sz="2400" b="1" i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1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Oh Sagrado Corazón de Jesús, roto de amor en el Calvario, sé nuestra protección y escudo frente a todo mal. Líbranos en este momento de toda peste y de todo aquello que nos distancie de tu amor. Amén.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1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¡Sagrado Corazón de Jesús</a:t>
            </a:r>
            <a:r>
              <a:rPr lang="es-ES" sz="2400" b="1" i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  </a:t>
            </a:r>
            <a:r>
              <a:rPr lang="es-ES" sz="2400" b="1" i="1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en ti confío! </a:t>
            </a:r>
            <a:r>
              <a:rPr lang="es-ES" sz="2400" b="1" i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.</a:t>
            </a:r>
            <a:endParaRPr lang="es-ES" sz="2400" b="1" i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i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76200" y="-1239838"/>
            <a:ext cx="18192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228600" y="-1087438"/>
            <a:ext cx="18192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52675" y="6442502"/>
            <a:ext cx="4752528" cy="41549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</a:t>
            </a:r>
            <a:r>
              <a:rPr lang="es-PE" sz="10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Paúl</a:t>
            </a:r>
            <a:endParaRPr lang="es-PE" sz="10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" y="430204"/>
            <a:ext cx="8234826" cy="59618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5508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4 | junio | 2017 | MISAL DI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9" y="427070"/>
            <a:ext cx="8319940" cy="60038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70902" y="414357"/>
            <a:ext cx="2917401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AMBIENTACIÓN:  </a:t>
            </a:r>
            <a:endParaRPr lang="es-PE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357686" y="642918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06049" y="1133522"/>
            <a:ext cx="191914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PE" sz="25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Señor alimenta a su pueblo y le da de beber para que  viva y no muera. </a:t>
            </a:r>
            <a:endParaRPr lang="es-PE" sz="25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</a:pPr>
            <a:r>
              <a:rPr lang="es-PE" sz="25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Jesús </a:t>
            </a:r>
            <a:r>
              <a:rPr lang="es-PE" sz="25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el </a:t>
            </a:r>
            <a:r>
              <a:rPr lang="es-PE" sz="25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verdadero</a:t>
            </a:r>
            <a:endParaRPr lang="es-PE" sz="25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75008" y="3429000"/>
            <a:ext cx="2426082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ES_tradnl" sz="2400" b="1" spc="50" dirty="0">
              <a:ln w="11430"/>
              <a:solidFill>
                <a:srgbClr val="C00000"/>
              </a:solidFill>
              <a:effectLst>
                <a:glow rad="139700">
                  <a:srgbClr val="FFFFCC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2 Rectángulo"/>
          <p:cNvSpPr/>
          <p:nvPr/>
        </p:nvSpPr>
        <p:spPr>
          <a:xfrm>
            <a:off x="6685529" y="726442"/>
            <a:ext cx="203780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PE" sz="25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 </a:t>
            </a:r>
            <a:r>
              <a:rPr lang="es-PE" sz="25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bajado del </a:t>
            </a:r>
            <a:r>
              <a:rPr lang="es-PE" sz="25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cielo.</a:t>
            </a:r>
          </a:p>
          <a:p>
            <a:pPr algn="ctr" fontAlgn="base">
              <a:spcBef>
                <a:spcPct val="0"/>
              </a:spcBef>
            </a:pPr>
            <a:r>
              <a:rPr lang="es-PE" sz="25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5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carne y su sangre son el auténtico alimento que procura la vida verdadera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2400" b="1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7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300"/>
                            </p:stCondLst>
                            <p:childTnLst>
                              <p:par>
                                <p:cTn id="12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l Señor Jesús come pan y explica las Escrituras después de S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2" y="428800"/>
            <a:ext cx="8283031" cy="5937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6832" y="890465"/>
            <a:ext cx="828303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500" b="1" i="1" dirty="0" smtClean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Señor </a:t>
            </a:r>
            <a:r>
              <a:rPr lang="es-PE" sz="2500" b="1" i="1" dirty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 vivo y verdadero, que te has quedado en el Pan  </a:t>
            </a:r>
            <a:r>
              <a:rPr lang="es-PE" sz="2500" b="1" i="1" dirty="0" smtClean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500" b="1" i="1" dirty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en el Vino, donde nos has dejado tu Cuerpo y tu Sangre, </a:t>
            </a:r>
            <a:endParaRPr lang="es-PE" sz="2500" b="1" i="1" dirty="0" smtClean="0">
              <a:ln w="11430"/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500" b="1" i="1" dirty="0">
              <a:ln w="11430"/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500" b="1" i="1" dirty="0" smtClean="0">
              <a:ln w="11430"/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500" b="1" i="1" dirty="0">
              <a:ln w="11430"/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500" b="1" i="1" dirty="0">
              <a:ln w="11430"/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500" b="1" i="1" dirty="0" smtClean="0">
              <a:ln w="11430"/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500" b="1" i="1" dirty="0" smtClean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PE" sz="2500" b="1" i="1" dirty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alimentarnos y fortalecernos, te pedimos, que nos ayudes a valorar y ser conscientes de que eres Tú el que está ahí</a:t>
            </a:r>
            <a:r>
              <a:rPr lang="es-PE" sz="2500" b="1" i="1" dirty="0" smtClean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r>
              <a:rPr lang="es-PE" sz="2500" b="1" i="1" dirty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eres Tú el Dios vivo, que te has quedado para estar con nosotros, para llenarnos de gracias y bendiciones, para que nos podamos unir a ti, y así en ti, tener vida y salvación</a:t>
            </a:r>
            <a:r>
              <a:rPr lang="es-PE" sz="2600" b="1" i="1" dirty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16832" y="376725"/>
            <a:ext cx="238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Oración inicial</a:t>
            </a:r>
            <a:endParaRPr lang="es-P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nos Heridas De Cristo Fotos De Stock - Descarga 30 Fotos Libr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0" y="400593"/>
            <a:ext cx="8256904" cy="59914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6389" y="438353"/>
            <a:ext cx="8125097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500" b="1" i="1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Abre nuestro corazón</a:t>
            </a:r>
            <a:r>
              <a:rPr lang="es-PE" sz="2500" b="1" i="1" dirty="0" smtClean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nuestro </a:t>
            </a:r>
            <a:r>
              <a:rPr lang="es-PE" sz="2500" b="1" i="1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entendimiento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500" b="1" i="1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ser sensibles a tu presencia y así  encontrar </a:t>
            </a:r>
            <a:r>
              <a:rPr lang="es-PE" sz="2500" b="1" i="1" dirty="0" smtClean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ti, la vida que buscamos, la fuerza y vitalidad que necesitamos, la fortaleza que la vida nos exige para </a:t>
            </a:r>
            <a:r>
              <a:rPr lang="es-PE" sz="2500" b="1" i="1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vivir  como Tú  dando testimonio de ti. Que así sea.</a:t>
            </a:r>
          </a:p>
        </p:txBody>
      </p:sp>
    </p:spTree>
    <p:extLst>
      <p:ext uri="{BB962C8B-B14F-4D97-AF65-F5344CB8AC3E}">
        <p14:creationId xmlns:p14="http://schemas.microsoft.com/office/powerpoint/2010/main" val="3975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RTES SANTO | Imagen de cristo, Cuadros de cristo, Imáge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9" y="455635"/>
            <a:ext cx="8261087" cy="59277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60695" y="522515"/>
            <a:ext cx="2652768" cy="1036320"/>
          </a:xfrm>
          <a:prstGeom prst="roundRect">
            <a:avLst>
              <a:gd name="adj" fmla="val 16667"/>
            </a:avLst>
          </a:prstGeom>
          <a:solidFill>
            <a:srgbClr val="F0DD91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dice el texto?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   Juan 6, </a:t>
            </a:r>
            <a:r>
              <a:rPr lang="es-PE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51-58</a:t>
            </a:r>
            <a:endParaRPr lang="es-PE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473609" y="3927993"/>
            <a:ext cx="8165294" cy="228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900" i="1" kern="0" dirty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</a:t>
            </a:r>
            <a:r>
              <a:rPr lang="es-PE" sz="2400" i="1" kern="0" dirty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Motivación: Jesús se identifica con el alimento que Dios ha dado a la humanidad y que es preciso asimilar mediante la fe para tener vida eterna. </a:t>
            </a:r>
            <a:r>
              <a:rPr lang="es-PE" sz="2400" i="1" kern="0" dirty="0">
                <a:solidFill>
                  <a:srgbClr val="FFFFFF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  eucaristía nos lleva a unirnos siempre más al Señor y encontrar en Él la fuente donde encontramos la fortaleza para seguirlo e imitarlo, haciendo vida sus enseñanzas. Escuchemos: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900" i="1" kern="0" dirty="0">
                <a:solidFill>
                  <a:srgbClr val="FFFFFF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</a:t>
            </a:r>
            <a:endParaRPr lang="es-ES_tradnl" sz="1900" i="1" kern="0" dirty="0">
              <a:solidFill>
                <a:srgbClr val="FFFFFF"/>
              </a:solidFill>
              <a:effectLst>
                <a:glow rad="101600">
                  <a:srgbClr val="1A00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1900" i="1" kern="0" dirty="0">
              <a:solidFill>
                <a:srgbClr val="FFFFFF"/>
              </a:solidFill>
              <a:effectLst>
                <a:glow rad="101600">
                  <a:srgbClr val="2A00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8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Cierra la boca y sal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4" y="452846"/>
            <a:ext cx="8187235" cy="593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5583" y="315491"/>
            <a:ext cx="29442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Juan </a:t>
            </a:r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6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51-58</a:t>
            </a:r>
            <a:endParaRPr lang="es-E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0969" y="4791135"/>
            <a:ext cx="8045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 aquel tiempo, dijo Jesús a los judíos</a:t>
            </a: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– </a:t>
            </a: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Yo 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soy el pan vivo que ha bajado del cielo;  el que coma </a:t>
            </a: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de 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este pan vivirá para siempre</a:t>
            </a: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s-E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anos de Jesús que sostienen el pan y el vino imagen de archiv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426720"/>
            <a:ext cx="8219712" cy="5974080"/>
          </a:xfrm>
          <a:prstGeom prst="rect">
            <a:avLst/>
          </a:prstGeom>
          <a:noFill/>
          <a:ln>
            <a:solidFill>
              <a:srgbClr val="DBA54D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59130" y="4883845"/>
            <a:ext cx="39972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 el pan que yo daré es mi carne para la vida del </a:t>
            </a:r>
            <a:r>
              <a:rPr lang="es-ES" sz="2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mundo.</a:t>
            </a:r>
            <a:endParaRPr lang="es-ES" sz="28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1078</TotalTime>
  <Words>1504</Words>
  <Application>Microsoft Office PowerPoint</Application>
  <PresentationFormat>Presentación en pantalla (4:3)</PresentationFormat>
  <Paragraphs>104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35</vt:i4>
      </vt:variant>
    </vt:vector>
  </HeadingPairs>
  <TitlesOfParts>
    <vt:vector size="66" baseType="lpstr">
      <vt:lpstr>Adobe Gothic Std B</vt:lpstr>
      <vt:lpstr>Aparajita</vt:lpstr>
      <vt:lpstr>Arial</vt:lpstr>
      <vt:lpstr>Arial Black</vt:lpstr>
      <vt:lpstr>Arial Narrow</vt:lpstr>
      <vt:lpstr>Arial Rounded MT Bold</vt:lpstr>
      <vt:lpstr>Arial Unicode MS</vt:lpstr>
      <vt:lpstr>Calibri</vt:lpstr>
      <vt:lpstr>Candara Light</vt:lpstr>
      <vt:lpstr>Comic Sans MS</vt:lpstr>
      <vt:lpstr>Georgia</vt:lpstr>
      <vt:lpstr>Kristen ITC</vt:lpstr>
      <vt:lpstr>MS Reference Sans Serif</vt:lpstr>
      <vt:lpstr>Poor Richard</vt:lpstr>
      <vt:lpstr>Segoe UI</vt:lpstr>
      <vt:lpstr>Square721 BT</vt:lpstr>
      <vt:lpstr>Tekton Pro</vt:lpstr>
      <vt:lpstr>Times New Roman</vt:lpstr>
      <vt:lpstr>Wingdings</vt:lpstr>
      <vt:lpstr>9_Diseño predeterminado</vt:lpstr>
      <vt:lpstr>Modèle par défaut</vt:lpstr>
      <vt:lpstr>2_Default Design</vt:lpstr>
      <vt:lpstr>2_Diseño predeterminado</vt:lpstr>
      <vt:lpstr>5_Diseño predeterminado</vt:lpstr>
      <vt:lpstr>3_Diseño predeterminado</vt:lpstr>
      <vt:lpstr>1_Diseño predeterminado</vt:lpstr>
      <vt:lpstr>7_Diseño predeterminado</vt:lpstr>
      <vt:lpstr>8_Diseño predeterminado</vt:lpstr>
      <vt:lpstr>12_Diseño predeterminado</vt:lpstr>
      <vt:lpstr>4_Diseño predeterminado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127</cp:revision>
  <dcterms:created xsi:type="dcterms:W3CDTF">2017-06-12T17:49:35Z</dcterms:created>
  <dcterms:modified xsi:type="dcterms:W3CDTF">2020-06-08T18:11:50Z</dcterms:modified>
</cp:coreProperties>
</file>