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817" r:id="rId3"/>
    <p:sldMasterId id="2147483829" r:id="rId4"/>
    <p:sldMasterId id="2147483853" r:id="rId5"/>
    <p:sldMasterId id="2147483974" r:id="rId6"/>
    <p:sldMasterId id="2147484034" r:id="rId7"/>
    <p:sldMasterId id="2147484046" r:id="rId8"/>
    <p:sldMasterId id="2147484094" r:id="rId9"/>
    <p:sldMasterId id="2147484118" r:id="rId10"/>
    <p:sldMasterId id="2147484130" r:id="rId11"/>
    <p:sldMasterId id="2147484178" r:id="rId12"/>
    <p:sldMasterId id="2147484203" r:id="rId13"/>
  </p:sldMasterIdLst>
  <p:notesMasterIdLst>
    <p:notesMasterId r:id="rId49"/>
  </p:notesMasterIdLst>
  <p:sldIdLst>
    <p:sldId id="903" r:id="rId14"/>
    <p:sldId id="927" r:id="rId15"/>
    <p:sldId id="827" r:id="rId16"/>
    <p:sldId id="636" r:id="rId17"/>
    <p:sldId id="377" r:id="rId18"/>
    <p:sldId id="717" r:id="rId19"/>
    <p:sldId id="711" r:id="rId20"/>
    <p:sldId id="914" r:id="rId21"/>
    <p:sldId id="913" r:id="rId22"/>
    <p:sldId id="917" r:id="rId23"/>
    <p:sldId id="918" r:id="rId24"/>
    <p:sldId id="893" r:id="rId25"/>
    <p:sldId id="505" r:id="rId26"/>
    <p:sldId id="867" r:id="rId27"/>
    <p:sldId id="524" r:id="rId28"/>
    <p:sldId id="790" r:id="rId29"/>
    <p:sldId id="476" r:id="rId30"/>
    <p:sldId id="819" r:id="rId31"/>
    <p:sldId id="756" r:id="rId32"/>
    <p:sldId id="759" r:id="rId33"/>
    <p:sldId id="904" r:id="rId34"/>
    <p:sldId id="899" r:id="rId35"/>
    <p:sldId id="714" r:id="rId36"/>
    <p:sldId id="757" r:id="rId37"/>
    <p:sldId id="905" r:id="rId38"/>
    <p:sldId id="906" r:id="rId39"/>
    <p:sldId id="921" r:id="rId40"/>
    <p:sldId id="907" r:id="rId41"/>
    <p:sldId id="939" r:id="rId42"/>
    <p:sldId id="933" r:id="rId43"/>
    <p:sldId id="784" r:id="rId44"/>
    <p:sldId id="925" r:id="rId45"/>
    <p:sldId id="449" r:id="rId46"/>
    <p:sldId id="926" r:id="rId47"/>
    <p:sldId id="848" r:id="rId48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0" clrIdx="0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42"/>
    <a:srgbClr val="DEBE79"/>
    <a:srgbClr val="D4946E"/>
    <a:srgbClr val="FFFFFF"/>
    <a:srgbClr val="FFFF8F"/>
    <a:srgbClr val="34150A"/>
    <a:srgbClr val="820000"/>
    <a:srgbClr val="756132"/>
    <a:srgbClr val="3C1A06"/>
    <a:srgbClr val="5D282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5332" autoAdjust="0"/>
  </p:normalViewPr>
  <p:slideViewPr>
    <p:cSldViewPr>
      <p:cViewPr varScale="1">
        <p:scale>
          <a:sx n="83" d="100"/>
          <a:sy n="83" d="100"/>
        </p:scale>
        <p:origin x="1224" y="82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9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5A8845EA-A218-4BB3-899A-D3E98955B45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6544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/>
              <a:pPr>
                <a:defRPr/>
              </a:pPr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768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864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064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/>
              <a:pPr>
                <a:defRPr/>
              </a:pPr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757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CF3-3842-47C2-9D59-66DAA66F5E7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A9D3-B811-43A0-926E-900CFFFBA35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7E1E-FCA0-4210-9B3F-F5B746AD3B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1904"/>
      </p:ext>
    </p:extLst>
  </p:cSld>
  <p:clrMapOvr>
    <a:masterClrMapping/>
  </p:clrMapOvr>
  <p:transition spd="slow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6787-44B1-4ED8-AE52-7BC85B2633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20730"/>
      </p:ext>
    </p:extLst>
  </p:cSld>
  <p:clrMapOvr>
    <a:masterClrMapping/>
  </p:clrMapOvr>
  <p:transition spd="slow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0A73-CBC1-4CE5-B83F-EA75CB49F4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25867"/>
      </p:ext>
    </p:extLst>
  </p:cSld>
  <p:clrMapOvr>
    <a:masterClrMapping/>
  </p:clrMapOvr>
  <p:transition spd="slow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8D6-8915-4946-9642-DD22D1157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07877"/>
      </p:ext>
    </p:extLst>
  </p:cSld>
  <p:clrMapOvr>
    <a:masterClrMapping/>
  </p:clrMapOvr>
  <p:transition spd="slow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2893-3EB9-4F63-BA10-9F3FD4F8C4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15367"/>
      </p:ext>
    </p:extLst>
  </p:cSld>
  <p:clrMapOvr>
    <a:masterClrMapping/>
  </p:clrMapOvr>
  <p:transition spd="slow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300E-5464-4B20-B3C6-A4960568A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19498"/>
      </p:ext>
    </p:extLst>
  </p:cSld>
  <p:clrMapOvr>
    <a:masterClrMapping/>
  </p:clrMapOvr>
  <p:transition spd="slow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1C32-3FB8-4D71-9DFE-F9DFD489D6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582"/>
      </p:ext>
    </p:extLst>
  </p:cSld>
  <p:clrMapOvr>
    <a:masterClrMapping/>
  </p:clrMapOvr>
  <p:transition spd="slow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DC7F-0A48-49ED-949C-A0BFFD8204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21325"/>
      </p:ext>
    </p:extLst>
  </p:cSld>
  <p:clrMapOvr>
    <a:masterClrMapping/>
  </p:clrMapOvr>
  <p:transition spd="slow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F32F-5558-4AEE-8BA7-E02B48D3E6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44011"/>
      </p:ext>
    </p:extLst>
  </p:cSld>
  <p:clrMapOvr>
    <a:masterClrMapping/>
  </p:clrMapOvr>
  <p:transition spd="slow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A74C-2031-4576-8F6B-AFCB8EC73F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0028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29930-3150-403D-9D03-9A58C87CA50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4521-5701-446C-8039-2796EB3301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57182"/>
      </p:ext>
    </p:extLst>
  </p:cSld>
  <p:clrMapOvr>
    <a:masterClrMapping/>
  </p:clrMapOvr>
  <p:transition spd="slow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ABB7-77A1-4C98-872B-53AFA11C1E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3865"/>
      </p:ext>
    </p:extLst>
  </p:cSld>
  <p:clrMapOvr>
    <a:masterClrMapping/>
  </p:clrMapOvr>
  <p:transition spd="slow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6787-44B1-4ED8-AE52-7BC85B2633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99755"/>
      </p:ext>
    </p:extLst>
  </p:cSld>
  <p:clrMapOvr>
    <a:masterClrMapping/>
  </p:clrMapOvr>
  <p:transition spd="slow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0A73-CBC1-4CE5-B83F-EA75CB49F4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39953"/>
      </p:ext>
    </p:extLst>
  </p:cSld>
  <p:clrMapOvr>
    <a:masterClrMapping/>
  </p:clrMapOvr>
  <p:transition spd="slow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8D6-8915-4946-9642-DD22D1157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31625"/>
      </p:ext>
    </p:extLst>
  </p:cSld>
  <p:clrMapOvr>
    <a:masterClrMapping/>
  </p:clrMapOvr>
  <p:transition spd="slow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2893-3EB9-4F63-BA10-9F3FD4F8C4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11926"/>
      </p:ext>
    </p:extLst>
  </p:cSld>
  <p:clrMapOvr>
    <a:masterClrMapping/>
  </p:clrMapOvr>
  <p:transition spd="slow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300E-5464-4B20-B3C6-A4960568A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66677"/>
      </p:ext>
    </p:extLst>
  </p:cSld>
  <p:clrMapOvr>
    <a:masterClrMapping/>
  </p:clrMapOvr>
  <p:transition spd="slow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1C32-3FB8-4D71-9DFE-F9DFD489D6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8159"/>
      </p:ext>
    </p:extLst>
  </p:cSld>
  <p:clrMapOvr>
    <a:masterClrMapping/>
  </p:clrMapOvr>
  <p:transition spd="slow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DC7F-0A48-49ED-949C-A0BFFD8204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42655"/>
      </p:ext>
    </p:extLst>
  </p:cSld>
  <p:clrMapOvr>
    <a:masterClrMapping/>
  </p:clrMapOvr>
  <p:transition spd="slow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F32F-5558-4AEE-8BA7-E02B48D3E6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9726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A74C-2031-4576-8F6B-AFCB8EC73F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1390"/>
      </p:ext>
    </p:extLst>
  </p:cSld>
  <p:clrMapOvr>
    <a:masterClrMapping/>
  </p:clrMapOvr>
  <p:transition spd="slow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4521-5701-446C-8039-2796EB3301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09856"/>
      </p:ext>
    </p:extLst>
  </p:cSld>
  <p:clrMapOvr>
    <a:masterClrMapping/>
  </p:clrMapOvr>
  <p:transition spd="slow"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ABB7-77A1-4C98-872B-53AFA11C1E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68152"/>
      </p:ext>
    </p:extLst>
  </p:cSld>
  <p:clrMapOvr>
    <a:masterClrMapping/>
  </p:clrMapOvr>
  <p:transition spd="slow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93811"/>
      </p:ext>
    </p:extLst>
  </p:cSld>
  <p:clrMapOvr>
    <a:masterClrMapping/>
  </p:clrMapOvr>
  <p:transition spd="slow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2511"/>
      </p:ext>
    </p:extLst>
  </p:cSld>
  <p:clrMapOvr>
    <a:masterClrMapping/>
  </p:clrMapOvr>
  <p:transition spd="slow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89867"/>
      </p:ext>
    </p:extLst>
  </p:cSld>
  <p:clrMapOvr>
    <a:masterClrMapping/>
  </p:clrMapOvr>
  <p:transition spd="slow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10890"/>
      </p:ext>
    </p:extLst>
  </p:cSld>
  <p:clrMapOvr>
    <a:masterClrMapping/>
  </p:clrMapOvr>
  <p:transition spd="slow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95104"/>
      </p:ext>
    </p:extLst>
  </p:cSld>
  <p:clrMapOvr>
    <a:masterClrMapping/>
  </p:clrMapOvr>
  <p:transition spd="slow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18082"/>
      </p:ext>
    </p:extLst>
  </p:cSld>
  <p:clrMapOvr>
    <a:masterClrMapping/>
  </p:clrMapOvr>
  <p:transition spd="slow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2196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52817"/>
      </p:ext>
    </p:extLst>
  </p:cSld>
  <p:clrMapOvr>
    <a:masterClrMapping/>
  </p:clrMapOvr>
  <p:transition spd="slow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91215"/>
      </p:ext>
    </p:extLst>
  </p:cSld>
  <p:clrMapOvr>
    <a:masterClrMapping/>
  </p:clrMapOvr>
  <p:transition spd="slow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16892"/>
      </p:ext>
    </p:extLst>
  </p:cSld>
  <p:clrMapOvr>
    <a:masterClrMapping/>
  </p:clrMapOvr>
  <p:transition spd="slow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24002"/>
      </p:ext>
    </p:extLst>
  </p:cSld>
  <p:clrMapOvr>
    <a:masterClrMapping/>
  </p:clrMapOvr>
  <p:transition spd="slow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84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CF3-3842-47C2-9D59-66DAA66F5E7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546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4948-8C22-47EE-BF76-78E15C3F799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512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35C3-4332-46EC-BC2D-DA9B9872E3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742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BDEB-7020-46D9-B59B-392C0E28CB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934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7D35-DBE0-4989-BDC0-A70E0F52190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3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D29B-5F7E-404C-BC7C-D097FF22623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19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41F4-A172-407D-AEA3-9F86435027B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311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C5E3-16E2-47EC-B825-3AE0FFBBBC4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126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0D4-DD87-401C-A4CF-9001D3FFB81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077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A9D3-B811-43A0-926E-900CFFFBA35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710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29930-3150-403D-9D03-9A58C87CA50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5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4948-8C22-47EE-BF76-78E15C3F799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35C3-4332-46EC-BC2D-DA9B9872E34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BDEB-7020-46D9-B59B-392C0E28CB3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7D35-DBE0-4989-BDC0-A70E0F52190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5F56-22C8-4568-8297-339A07BCFE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7882-2D93-4AB3-8AE9-55272F59D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959-4333-4EF7-8812-ED67AD2DD0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D29B-5F7E-404C-BC7C-D097FF22623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53BF-6680-4257-B3F1-5406DB4E9F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4D5D-7647-41DE-A1E4-9FD54D3658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2296-1033-454F-B402-6801956A0A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D2CE-BA46-4C50-A740-C98615DD4D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3552-37BA-4B64-9545-F72B7AE12C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F658-6A29-4CA3-A308-460F06B24F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8EDB-2762-4F88-A693-B457FA5926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5541-6DAA-4F95-903B-0B4CD5E031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AFAC-2C69-4241-80B5-21847B3403D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1C1C-4B81-4BA0-962C-25C1AE7CFA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41F4-A172-407D-AEA3-9F86435027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4543-D8D1-4A9C-92F1-736216E72E2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1EC3-D0E6-4A69-9F74-24F1DC41D45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E2A0-043F-4CB9-8E44-E00F8721B0A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2883-F448-4397-B24D-45A49965168F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11CB-765A-48A6-B62C-B8977213DB3A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B4E6-891A-4B58-834D-B6A8021D23BF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0116-1FC0-44AD-81D0-23EB85133F1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7B29-83A5-4CD4-896F-62594906642D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0450-F2FE-44AA-83F6-07605179592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8AF8-8FD4-4E92-9D2C-2B9357F8CF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C5E3-16E2-47EC-B825-3AE0FFBBBC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598-94A4-4A41-8861-CC0ABCAB14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9CE5-CB6D-482B-9A01-D2D24D8758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A996-3697-4262-9FD4-D8E99DCD36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A43B-C227-4E44-BBD9-525214A66E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2DE-D909-4D44-9E1E-FAF50E15E6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8423-D3FE-420F-B8EF-1985755F57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C5E3-C56B-44E1-9FCC-C93AC72766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8BFB-B7E0-4322-A5FE-D659ACD984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0867-5E45-40F9-AD4F-86A8643FA1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4FD0-40CE-4C6A-807B-9E4468BEFE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0D4-DD87-401C-A4CF-9001D3FFB81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1C56-68E4-44F8-882C-32809EE0EF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67479"/>
      </p:ext>
    </p:extLst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E849-500B-4683-A5E2-EA96AA733E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64158"/>
      </p:ext>
    </p:extLst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8903-DF23-4915-B279-4BEFCD5B7E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8327"/>
      </p:ext>
    </p:extLst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C0AF-8110-4E9A-806E-C80BE430DF4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00446"/>
      </p:ext>
    </p:extLst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29FD-2E20-4AD7-97EA-1D1316D260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1435"/>
      </p:ext>
    </p:extLst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460A-BF2A-490E-BC1A-9D92FBCB70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0479"/>
      </p:ext>
    </p:extLst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1898-5973-42F2-A6CB-74F83D7AFA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78566"/>
      </p:ext>
    </p:extLst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45B7-9728-46C9-8A60-B2905C9865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2563"/>
      </p:ext>
    </p:extLst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135F-3296-46ED-B690-7D4FC5AF6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89648"/>
      </p:ext>
    </p:extLst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C403-4B45-44D8-B577-CDA3B912D5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8375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5C427D-9CBA-40D7-BE7B-25B43A18A17B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defRPr/>
            </a:pPr>
            <a:endParaRPr lang="es-ES">
              <a:solidFill>
                <a:srgbClr val="000000"/>
              </a:solidFill>
              <a:effectLst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effectLst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D9C48F6-029B-4522-B794-8C3B81FCE074}" type="slidenum">
              <a:rPr lang="es-ES">
                <a:solidFill>
                  <a:srgbClr val="000000"/>
                </a:solidFill>
                <a:effectLst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143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defRPr/>
            </a:pPr>
            <a:endParaRPr lang="es-ES">
              <a:solidFill>
                <a:srgbClr val="000000"/>
              </a:solidFill>
              <a:effectLst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effectLst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D9C48F6-029B-4522-B794-8C3B81FCE074}" type="slidenum">
              <a:rPr lang="es-ES">
                <a:solidFill>
                  <a:srgbClr val="000000"/>
                </a:solidFill>
                <a:effectLst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081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5C427D-9CBA-40D7-BE7B-25B43A18A17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651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41942C9-379C-49A7-8F02-95B5540CE9E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CADEF7D-A1D1-4CB4-8C7F-F0F57C4020E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FD6D62-0496-4F49-BE83-C70EC3ADEE5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12E2BCC-B8EA-4BFE-BB74-5912C697CC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1E676AF-6D4C-4870-9F1B-0D91FC2AF9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B76134E-6BAC-4A60-8174-DA984D654C3B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5227EB-DF2F-4D50-8DDC-54F93FC7D7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3782B7DE-A67A-4EC7-855D-84E7846DDF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5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92888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ángulo 2"/>
          <p:cNvSpPr/>
          <p:nvPr/>
        </p:nvSpPr>
        <p:spPr>
          <a:xfrm>
            <a:off x="981089" y="5855686"/>
            <a:ext cx="938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Imagen portada: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P. Érick Félix</a:t>
            </a: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85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 2.wav"/>
          </p:stSnd>
        </p:sndAc>
      </p:transition>
    </mc:Choice>
    <mc:Fallback xmlns="">
      <p:transition spd="slow">
        <p:fade/>
        <p:sndAc>
          <p:stSnd loop="1">
            <p:snd r:embed="rId7" name=" 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64896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04048" y="1124744"/>
            <a:ext cx="32403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cree en él no será condenado; </a:t>
            </a:r>
          </a:p>
        </p:txBody>
      </p:sp>
    </p:spTree>
    <p:extLst>
      <p:ext uri="{BB962C8B-B14F-4D97-AF65-F5344CB8AC3E}">
        <p14:creationId xmlns:p14="http://schemas.microsoft.com/office/powerpoint/2010/main" val="169785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El infierno..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620688"/>
            <a:ext cx="7992988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6064" y="1064348"/>
            <a:ext cx="271443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contrario, el que no cree </a:t>
            </a: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está condenado, </a:t>
            </a: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es-E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s-E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creído en el </a:t>
            </a: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</a:p>
          <a:p>
            <a:pPr algn="l"/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Hijo </a:t>
            </a:r>
            <a:r>
              <a:rPr lang="es-E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único de Dios</a:t>
            </a: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Resultado de imagen para manos ata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4" descr="Resultado de imagen para manos atadas"/>
          <p:cNvSpPr>
            <a:spLocks noChangeAspect="1" noChangeArrowheads="1"/>
          </p:cNvSpPr>
          <p:nvPr/>
        </p:nvSpPr>
        <p:spPr bwMode="auto">
          <a:xfrm>
            <a:off x="5474744" y="1458888"/>
            <a:ext cx="922608" cy="9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4469388" y="5788719"/>
            <a:ext cx="3855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hadow BT" panose="02060504050505030204" pitchFamily="18" charset="0"/>
              </a:rPr>
              <a:t>Palabra del Señor</a:t>
            </a:r>
            <a:endParaRPr lang="es-ES" sz="3200" b="1" cap="none" spc="0" dirty="0">
              <a:ln w="6600">
                <a:solidFill>
                  <a:srgbClr val="82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chadow BT" panose="02060504050505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92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od the Father | Pompeo Batoni | Painting Reproduction | Arte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202" y="548680"/>
            <a:ext cx="8018105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12825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39254" y="404664"/>
            <a:ext cx="62360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s-ES_tradnl" sz="4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la lectura: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06820" y="3501008"/>
            <a:ext cx="7047433" cy="2160240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/>
          <a:p>
            <a:pPr marL="457200" indent="-457200" algn="l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PE" sz="3200" b="1" kern="0" dirty="0" smtClean="0">
                <a:solidFill>
                  <a:srgbClr val="FFFF2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¿De quién ha partido la iniciativa de salvar al mundo?, </a:t>
            </a:r>
            <a:r>
              <a:rPr lang="es-ES" sz="3200" b="1" kern="0" dirty="0">
                <a:solidFill>
                  <a:srgbClr val="FFFF2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¿por qué lo ha hecho?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s-PE" sz="3200" b="1" kern="0" dirty="0" smtClean="0">
                <a:solidFill>
                  <a:srgbClr val="FFFF21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_tradnl" sz="3200" b="1" kern="0" dirty="0">
              <a:solidFill>
                <a:srgbClr val="FFFF21"/>
              </a:solidFill>
              <a:effectLst>
                <a:outerShdw blurRad="50800" dist="63500" dir="18900000" algn="b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66512" y="5589240"/>
            <a:ext cx="5287367" cy="49373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s-ES_tradnl" sz="3200" b="1" kern="0" spc="50" dirty="0">
              <a:ln w="11430"/>
              <a:solidFill>
                <a:srgbClr val="FFFF21"/>
              </a:solidFill>
              <a:effectLst>
                <a:glow rad="101600">
                  <a:srgbClr val="542A00">
                    <a:alpha val="60000"/>
                  </a:srgbClr>
                </a:glow>
                <a:outerShdw blurRad="50800" dist="762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92888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7544" y="764704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l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PE" sz="3600" b="1" dirty="0" smtClean="0">
                <a:solidFill>
                  <a:srgbClr val="FFFF21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600" b="1" dirty="0">
                <a:solidFill>
                  <a:srgbClr val="FFFF21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papel juega el Hijo en la salvación de la humanidad?</a:t>
            </a:r>
            <a:endParaRPr lang="es-ES" sz="3600" b="1" dirty="0">
              <a:solidFill>
                <a:srgbClr val="FFFF21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0" name="Picture 8" descr="Pin en cristia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1602501" cy="27397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xiste diferencia entre los ateos, agnósticos y escépticos?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/>
        </p:blipFill>
        <p:spPr bwMode="auto">
          <a:xfrm>
            <a:off x="611560" y="620688"/>
            <a:ext cx="7992888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03141" y="4869160"/>
            <a:ext cx="80937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dónde viene </a:t>
            </a: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posibilidad </a:t>
            </a: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condenación?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092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une | 2015 | De la mano de María | P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9537"/>
            <a:ext cx="8064896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76056" y="647535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 se entiende en este texto </a:t>
            </a: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tema </a:t>
            </a: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“juicio”?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esús camino verdad y vida - Radio Iglesia V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2184"/>
            <a:ext cx="8064896" cy="577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15901" y="3334340"/>
            <a:ext cx="7959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 smtClean="0">
                <a:solidFill>
                  <a:schemeClr val="bg1"/>
                </a:solidFill>
                <a:effectLst>
                  <a:glow rad="1651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Motivación: </a:t>
            </a:r>
            <a:r>
              <a:rPr lang="es-PE" i="1" dirty="0">
                <a:solidFill>
                  <a:schemeClr val="bg1"/>
                </a:solidFill>
                <a:effectLst>
                  <a:glow rad="1651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misterio de Dios es un misterio de amor que ofrece a las personas un camino de vida en plenitud. Este proyecto de salvación parte de la iniciativa del Padre y se realiza mediante la entrega total del Hijo</a:t>
            </a:r>
            <a:r>
              <a:rPr lang="es-PE" i="1" dirty="0" smtClean="0">
                <a:solidFill>
                  <a:schemeClr val="bg1"/>
                </a:solidFill>
                <a:effectLst>
                  <a:glow rad="1651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Nosotros</a:t>
            </a:r>
            <a:r>
              <a:rPr lang="es-PE" i="1" dirty="0">
                <a:solidFill>
                  <a:schemeClr val="bg1"/>
                </a:solidFill>
                <a:effectLst>
                  <a:glow rad="1651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los bautizados, hemos sido engendrados a esa “vida nueva” sumergiéndonos en las aguas del Espíritu. Nuestra fe es la </a:t>
            </a:r>
            <a:r>
              <a:rPr lang="es-PE" i="1" dirty="0" smtClean="0">
                <a:solidFill>
                  <a:schemeClr val="bg1"/>
                </a:solidFill>
                <a:effectLst>
                  <a:glow rad="1651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respuesta </a:t>
            </a:r>
            <a:r>
              <a:rPr lang="es-PE" i="1" dirty="0">
                <a:solidFill>
                  <a:schemeClr val="bg1"/>
                </a:solidFill>
                <a:effectLst>
                  <a:glow rad="1651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la que acogemos este don gratuito. 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39552" y="620688"/>
            <a:ext cx="2756696" cy="7920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0"/>
              </a:spcAft>
            </a:pPr>
            <a:r>
              <a:rPr lang="es-PE" sz="1800" b="1" dirty="0">
                <a:solidFill>
                  <a:srgbClr val="9E0000"/>
                </a:solidFill>
                <a:effectLst/>
                <a:latin typeface="Calibri" panose="020F0502020204030204" pitchFamily="34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ts val="0"/>
              </a:spcAft>
            </a:pPr>
            <a:r>
              <a:rPr lang="es-PE" sz="1800" b="1" dirty="0">
                <a:effectLst/>
                <a:latin typeface="Calibri" panose="020F0502020204030204" pitchFamily="34" charset="0"/>
              </a:rPr>
              <a:t>¿Qué ME dice el texto?</a:t>
            </a:r>
            <a:endParaRPr lang="es-PE" sz="32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6388" name="Picture 4" descr="Sed perfectos como Mi Padre Celestial es perfecto - U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75" y="1196752"/>
            <a:ext cx="1400944" cy="14009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0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9"/>
            <a:ext cx="8064896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70027" y="2708920"/>
            <a:ext cx="43051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significa para ti haber sido bautizado en el nombre de la Santísima Trinidad? </a:t>
            </a:r>
            <a:endParaRPr lang="es-ES" sz="3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48680"/>
            <a:ext cx="8035675" cy="5832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6 CuadroTexto"/>
          <p:cNvSpPr txBox="1"/>
          <p:nvPr/>
        </p:nvSpPr>
        <p:spPr>
          <a:xfrm>
            <a:off x="539551" y="548680"/>
            <a:ext cx="80648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 esfuerzo por vivir en actitud de hijo, </a:t>
            </a:r>
            <a:endParaRPr lang="es-PE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s-PE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dándole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espacio a Dios </a:t>
            </a:r>
            <a:endParaRPr lang="es-PE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Él sea y </a:t>
            </a:r>
            <a:endParaRPr lang="es-PE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actúe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mi Padre?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620688"/>
            <a:ext cx="8028892" cy="57606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CuadroTexto"/>
          <p:cNvSpPr txBox="1"/>
          <p:nvPr/>
        </p:nvSpPr>
        <p:spPr>
          <a:xfrm>
            <a:off x="4788024" y="764704"/>
            <a:ext cx="37084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§"/>
              <a:defRPr/>
            </a:pP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¿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Es Jesús para mí un modelo, una meta</a:t>
            </a: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, un 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estilo al que busco </a:t>
            </a:r>
            <a:r>
              <a:rPr lang="es-PE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identificarme  </a:t>
            </a: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para actuar y vivir como Él?</a:t>
            </a:r>
            <a:endParaRPr lang="es-E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ración a la Santísima Trinidad para protegerse de todo mal y peli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2" y="590207"/>
            <a:ext cx="8049895" cy="5791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4" y="6093296"/>
            <a:ext cx="4188315" cy="188992"/>
          </a:xfrm>
          <a:prstGeom prst="rect">
            <a:avLst/>
          </a:prstGeom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59771" y="561638"/>
            <a:ext cx="4593536" cy="653560"/>
            <a:chOff x="1814" y="1078"/>
            <a:chExt cx="5538" cy="82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814" y="1213"/>
              <a:ext cx="5538" cy="69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5F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718" y="1078"/>
              <a:ext cx="4429" cy="6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LECTIO DIVINA – </a:t>
              </a:r>
              <a:r>
                <a:rPr lang="es-PE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SANTÍSIMA TRINIDAD </a:t>
              </a:r>
              <a:r>
                <a:rPr lang="es-PE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–”A”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TANTO AMÓ DIOS AL MUNDO</a:t>
              </a:r>
              <a:endParaRPr lang="es-PE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12" name="Imagen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771" y="540234"/>
            <a:ext cx="643771" cy="636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48064" y="501733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</a:pPr>
            <a:r>
              <a:rPr lang="es-ES_tradnl" sz="2800" b="1" spc="50" dirty="0">
                <a:ln w="11430"/>
                <a:solidFill>
                  <a:srgbClr val="FFFF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/>
                <a:ea typeface="Times New Roman"/>
                <a:cs typeface="Tahoma"/>
              </a:rPr>
              <a:t>S. Juan </a:t>
            </a:r>
            <a:r>
              <a:rPr lang="es-ES_tradnl" sz="2800" b="1" spc="50" dirty="0" smtClean="0">
                <a:ln w="11430"/>
                <a:solidFill>
                  <a:srgbClr val="FFFF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/>
                <a:ea typeface="Times New Roman"/>
                <a:cs typeface="Tahoma"/>
              </a:rPr>
              <a:t>3,16-18</a:t>
            </a:r>
            <a:endParaRPr lang="es-PE" sz="4000" b="1" spc="50" dirty="0">
              <a:ln w="11430"/>
              <a:solidFill>
                <a:srgbClr val="FFFF2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4" name="11 Rectángulo"/>
          <p:cNvSpPr/>
          <p:nvPr/>
        </p:nvSpPr>
        <p:spPr>
          <a:xfrm>
            <a:off x="1706326" y="3717032"/>
            <a:ext cx="5040560" cy="143573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prst="convex"/>
          </a:sp3d>
        </p:spPr>
        <p:txBody>
          <a:bodyPr wrap="none" lIns="91440" tIns="45720" rIns="91440" bIns="45720">
            <a:prstTxWarp prst="textInflateTop">
              <a:avLst/>
            </a:prstTxWarp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76200" dir="18900000" algn="bl" rotWithShape="0">
                    <a:srgbClr val="82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TANTO AMÓ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76200" dir="18900000" algn="bl" rotWithShape="0">
                    <a:srgbClr val="82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DIOS AL MUNDO</a:t>
            </a:r>
            <a:endParaRPr lang="es-ES" sz="36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76200" dir="18900000" algn="bl" rotWithShape="0">
                  <a:srgbClr val="82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44207" y="5882178"/>
            <a:ext cx="2253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</a:rPr>
              <a:t>7  Junio</a:t>
            </a:r>
            <a:r>
              <a:rPr kumimoji="0" lang="es-ES" b="1" i="0" u="none" strike="noStrike" kern="0" normalizeH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</a:rPr>
              <a:t> </a:t>
            </a:r>
            <a:r>
              <a:rPr kumimoji="0" lang="es-ES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</a:rPr>
              <a:t>2020</a:t>
            </a:r>
            <a:endParaRPr kumimoji="0" lang="es-ES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48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64896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1763688" y="2276872"/>
            <a:ext cx="5896736" cy="156966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s-PE" sz="3200" b="1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¿</a:t>
            </a:r>
            <a:r>
              <a:rPr lang="es-PE" sz="3200" b="1" dirty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Me dispongo a que el Espíritu Santo sea quien transforme mi vida?</a:t>
            </a:r>
            <a:endParaRPr lang="es-ES" sz="3200" b="1" dirty="0">
              <a:ln w="6600">
                <a:solidFill>
                  <a:srgbClr val="82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600" r="12501"/>
          <a:stretch/>
        </p:blipFill>
        <p:spPr>
          <a:xfrm>
            <a:off x="579334" y="548680"/>
            <a:ext cx="8064896" cy="5809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CuadroTexto"/>
          <p:cNvSpPr txBox="1"/>
          <p:nvPr/>
        </p:nvSpPr>
        <p:spPr>
          <a:xfrm>
            <a:off x="1396762" y="4221088"/>
            <a:ext cx="6430040" cy="1077218"/>
          </a:xfrm>
          <a:prstGeom prst="rect">
            <a:avLst/>
          </a:prstGeom>
          <a:noFill/>
        </p:spPr>
        <p:txBody>
          <a:bodyPr wrap="square">
            <a:prstTxWarp prst="textCurveUp">
              <a:avLst/>
            </a:prstTxWarp>
            <a:spAutoFit/>
          </a:bodyPr>
          <a:lstStyle/>
          <a:p>
            <a:pPr algn="r">
              <a:defRPr/>
            </a:pP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¿Qué puedes aprender de ese modo de actuar de Dios? 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6662" y="5523620"/>
            <a:ext cx="8230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accent6">
                      <a:lumMod val="75000"/>
                    </a:schemeClr>
                  </a:outerShdw>
                </a:effectLst>
                <a:latin typeface="Arial" charset="0"/>
              </a:rPr>
              <a:t>¿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accent6">
                      <a:lumMod val="75000"/>
                    </a:schemeClr>
                  </a:outerShdw>
                </a:effectLst>
                <a:latin typeface="Arial" charset="0"/>
              </a:rPr>
              <a:t>A qué te compromete como creyente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accent6">
                      <a:lumMod val="75000"/>
                    </a:schemeClr>
                  </a:outerShdw>
                </a:effectLst>
                <a:latin typeface="Arial" charset="0"/>
              </a:rPr>
              <a:t>?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schemeClr val="accent6">
                    <a:lumMod val="75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6" name="3 CuadroTexto"/>
          <p:cNvSpPr txBox="1"/>
          <p:nvPr/>
        </p:nvSpPr>
        <p:spPr>
          <a:xfrm>
            <a:off x="1112725" y="548680"/>
            <a:ext cx="7582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Dios envió a su Hijo al mundo… 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para salvarlo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32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73" y="620688"/>
            <a:ext cx="8032675" cy="5760640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71773" y="5293657"/>
            <a:ext cx="80724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2000" b="1" i="1" dirty="0" smtClean="0">
                <a:solidFill>
                  <a:schemeClr val="bg1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Luego de un tiempo de meditación personal, compartimos con sencillez nuestra reflexión, lo que el texto ME dice a mi propia realidad y situación personal.</a:t>
            </a:r>
          </a:p>
        </p:txBody>
      </p:sp>
    </p:spTree>
    <p:extLst>
      <p:ext uri="{BB962C8B-B14F-4D97-AF65-F5344CB8AC3E}">
        <p14:creationId xmlns:p14="http://schemas.microsoft.com/office/powerpoint/2010/main" val="11966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64896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70707" y="4077072"/>
            <a:ext cx="7885397" cy="179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PE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Motivación: </a:t>
            </a:r>
            <a:r>
              <a:rPr lang="es-PE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oración cristiana es un acto de fe en la Trinidad. Unidos a Jesús y movidos por la fuerza del Espíritu que ora en nosotros, nos dirigimos al Padre con confianza.</a:t>
            </a:r>
          </a:p>
          <a:p>
            <a:pPr marL="342900" indent="-342900">
              <a:spcBef>
                <a:spcPct val="20000"/>
              </a:spcBef>
            </a:pPr>
            <a:endParaRPr lang="es-PE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s-PE" sz="28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58774" y="726120"/>
            <a:ext cx="2473066" cy="902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ORATIO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sz="1600" b="1" dirty="0">
                <a:solidFill>
                  <a:srgbClr val="34150A"/>
                </a:solidFill>
                <a:latin typeface="Calibri" panose="020F0502020204030204" pitchFamily="34" charset="0"/>
              </a:rPr>
              <a:t>¿Qué le digo al Señor motivado por su Palabra?</a:t>
            </a:r>
            <a:endParaRPr lang="es-PE" sz="3600" dirty="0">
              <a:solidFill>
                <a:srgbClr val="34150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paxtv.org/toques/images/14_03_2016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6" y="620688"/>
            <a:ext cx="8061002" cy="5709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65150" y="5085184"/>
            <a:ext cx="82298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s-PE" sz="2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Luego de un tiempo de oración personal, podemos compartir en voz alta nuestra oración, siempre dirigiéndonos a Dios mediante la alabanza, la acción de gracias o la súplica confiada.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ración Diaria: Bendito eres Padre » SeryHuman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8" y="620688"/>
            <a:ext cx="8016115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68398" y="520761"/>
            <a:ext cx="3663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ca-E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Salmo</a:t>
            </a: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ca-E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Dn</a:t>
            </a:r>
            <a:r>
              <a:rPr lang="ca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ca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3, 52-56 </a:t>
            </a:r>
            <a:endParaRPr lang="ca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8410" y="4653136"/>
            <a:ext cx="5160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ca-E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ca-ES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ti</a:t>
            </a:r>
            <a:r>
              <a:rPr lang="ca-E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gloria y </a:t>
            </a:r>
            <a:r>
              <a:rPr lang="es-PE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alabanza</a:t>
            </a:r>
            <a:r>
              <a:rPr lang="ca-E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por </a:t>
            </a:r>
            <a:r>
              <a:rPr lang="ca-E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los </a:t>
            </a:r>
            <a:r>
              <a:rPr lang="ca-ES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siglos</a:t>
            </a:r>
            <a:r>
              <a:rPr lang="ca-E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 </a:t>
            </a:r>
            <a:endParaRPr lang="ca-E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45081" y="692696"/>
            <a:ext cx="33040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2800" b="1" i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2800" b="1" i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Bendito </a:t>
            </a:r>
            <a:r>
              <a:rPr lang="es-ES" sz="28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eres, </a:t>
            </a:r>
            <a:r>
              <a:rPr lang="es-ES" sz="2800" b="1" i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Señor, Dios de nuestros </a:t>
            </a:r>
            <a:r>
              <a:rPr lang="es-ES" sz="28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padres, bendito tu </a:t>
            </a:r>
          </a:p>
          <a:p>
            <a:pPr>
              <a:defRPr/>
            </a:pPr>
            <a:r>
              <a:rPr lang="es-ES" sz="28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nombre santo y glorioso.</a:t>
            </a:r>
            <a:r>
              <a:rPr lang="ca-ES" sz="28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        </a:t>
            </a:r>
            <a:endParaRPr lang="ca-ES" sz="2800" b="1" i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64896" cy="576064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57618" y="4941168"/>
            <a:ext cx="5297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A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ti gloria y alabanza por 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los siglos.</a:t>
            </a:r>
            <a:r>
              <a:rPr lang="ca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endParaRPr lang="ca-E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30796" y="605772"/>
            <a:ext cx="42536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Bendito 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eres en el </a:t>
            </a:r>
            <a:r>
              <a:rPr lang="es-E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templo de tu 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santa gloria</a:t>
            </a:r>
            <a:r>
              <a:rPr lang="ca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.            </a:t>
            </a:r>
            <a:endParaRPr lang="ca-E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y-de-reyes.jpg (2960×2220) (con imágenes) | Fotos del cielo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9"/>
            <a:ext cx="7992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7704" y="592414"/>
            <a:ext cx="5596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Bendito eres sobre el </a:t>
            </a:r>
            <a:r>
              <a:rPr lang="es-ES" sz="3600" b="1" i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trono </a:t>
            </a:r>
            <a:r>
              <a:rPr lang="es-ES" sz="36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de tu reino.</a:t>
            </a:r>
            <a:r>
              <a:rPr lang="ca-ES" sz="36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         </a:t>
            </a:r>
            <a:endParaRPr lang="ca-ES" sz="3600" b="1" i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9712" y="4437112"/>
            <a:ext cx="489087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36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A</a:t>
            </a:r>
            <a:r>
              <a:rPr lang="es-ES" sz="36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600" b="1" i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ti gloria y alabanza por </a:t>
            </a:r>
            <a:r>
              <a:rPr lang="es-ES" sz="36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los siglos.</a:t>
            </a:r>
            <a:endParaRPr lang="ca-ES" sz="3600" b="1" i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almodehoy Instagram posts (photos and videos) - Picuki.co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620688"/>
            <a:ext cx="7992888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19772" y="692696"/>
            <a:ext cx="41764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Bendito </a:t>
            </a:r>
            <a:r>
              <a:rPr lang="es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eres tú, </a:t>
            </a:r>
          </a:p>
          <a:p>
            <a:pPr>
              <a:defRPr/>
            </a:pPr>
            <a:r>
              <a:rPr lang="es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que sentado sobre querubines sondeas los abismos.</a:t>
            </a:r>
            <a:endParaRPr lang="ca-ES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59496" y="3967899"/>
            <a:ext cx="5297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A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ti gloria y alabanza por 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los siglos.</a:t>
            </a:r>
            <a:r>
              <a:rPr lang="ca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endParaRPr lang="ca-E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A PAUSA PARA LA DEVOCIÓN - Nuevo AccionNuevo 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7992889" cy="58326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19772" y="692696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Bendito </a:t>
            </a:r>
            <a:r>
              <a:rPr lang="es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eres la bóveda del cielo.</a:t>
            </a:r>
            <a:endParaRPr lang="ca-ES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99592" y="3933056"/>
            <a:ext cx="52970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a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A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ti gloria y </a:t>
            </a:r>
            <a:endParaRPr lang="es-ES" sz="36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l">
              <a:defRPr/>
            </a:pP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alabanza </a:t>
            </a:r>
            <a:r>
              <a:rPr lang="es-E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por 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los siglos.</a:t>
            </a:r>
            <a:r>
              <a:rPr lang="ca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endParaRPr lang="ca-E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Mundo mundo social redes sociales estudios sociales, globulares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23" y="1550709"/>
            <a:ext cx="3560998" cy="412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83568" y="548680"/>
            <a:ext cx="7955789" cy="110960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0"/>
              </a:spcAft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uLnTx/>
                <a:uFillTx/>
                <a:latin typeface="Times New Roman"/>
              </a:rPr>
              <a:t> </a:t>
            </a:r>
            <a:r>
              <a:rPr lang="es-ES_tradnl" sz="2000" b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</a:t>
            </a:r>
            <a:r>
              <a:rPr kumimoji="0" lang="es-ES_trad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</a:rPr>
              <a:t>mbientación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</a:rPr>
              <a:t>: </a:t>
            </a:r>
            <a:r>
              <a:rPr lang="es-ES_tradnl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En medio de la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sala el globo </a:t>
            </a:r>
            <a:r>
              <a:rPr lang="es-ES_tradnl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del mundo sobre el que pegaremos un corazón de cartulina con el nombre de las tres personas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de </a:t>
            </a:r>
            <a:r>
              <a:rPr lang="es-ES_tradnl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la Trinidad.</a:t>
            </a:r>
            <a:endParaRPr lang="es-PE" sz="20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algn="l">
              <a:spcAft>
                <a:spcPts val="0"/>
              </a:spcAft>
            </a:pP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9" y="5805264"/>
            <a:ext cx="7920879" cy="4462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kumimoji="0" lang="es-ES_tradnl" sz="23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lt"/>
              </a:rPr>
              <a:t>Cantos sugeridos</a:t>
            </a:r>
            <a:r>
              <a:rPr lang="es-ES_tradnl" sz="23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: </a:t>
            </a:r>
            <a:r>
              <a:rPr lang="es-PE" sz="23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En nombre del Padre, Un solo Señor</a:t>
            </a:r>
            <a:endParaRPr kumimoji="0" lang="es-ES_tradnl" sz="2300" b="1" i="0" u="none" strike="noStrike" kern="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E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6251" y="3738591"/>
            <a:ext cx="2646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397248" y="5415607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Corazón"/>
          <p:cNvSpPr/>
          <p:nvPr/>
        </p:nvSpPr>
        <p:spPr bwMode="auto">
          <a:xfrm>
            <a:off x="3526156" y="2624153"/>
            <a:ext cx="1991133" cy="1568913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548343" y="2900777"/>
            <a:ext cx="18865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>
                <a:solidFill>
                  <a:srgbClr val="FFFF61"/>
                </a:solidFill>
                <a:latin typeface="Berlin Sans FB" panose="020E0602020502020306" pitchFamily="34" charset="0"/>
              </a:rPr>
              <a:t>Padre, Hijo y Espíritu    Santo</a:t>
            </a:r>
            <a:endParaRPr lang="es-ES" sz="2000" b="1" dirty="0">
              <a:solidFill>
                <a:srgbClr val="FFFF6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605236"/>
            <a:ext cx="8064896" cy="5704083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11560" y="637817"/>
            <a:ext cx="2952328" cy="70295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0"/>
              </a:spcAft>
            </a:pPr>
            <a:r>
              <a:rPr lang="es-PE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CONTEMPLATIO</a:t>
            </a:r>
          </a:p>
          <a:p>
            <a:pPr algn="ctr" eaLnBrk="0" fontAlgn="base" hangingPunct="0">
              <a:spcBef>
                <a:spcPct val="0"/>
              </a:spcBef>
              <a:spcAft>
                <a:spcPts val="0"/>
              </a:spcAft>
            </a:pPr>
            <a:r>
              <a:rPr lang="es-PE" sz="1600" b="1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¿Qué me lleva a hacer el texto?</a:t>
            </a:r>
            <a:endParaRPr lang="es-PE" sz="3600" dirty="0">
              <a:solidFill>
                <a:schemeClr val="tx2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131840" y="836712"/>
            <a:ext cx="5297285" cy="5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sz="2200" i="1" dirty="0" smtClean="0"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				</a:t>
            </a:r>
            <a:r>
              <a:rPr lang="es-PE" sz="2200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Motivación:  San Vicente encontró en la Santísima Trinidad el mejor modelo para la vida fraterna. A las Hijas de la Caridad  les dice:                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PE" sz="2200" i="1" dirty="0" smtClean="0"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“En primer lugar, entre ustedes debe haber una gran unión y, si es posible, semejante a la de las tres personas de la santísima Trinidad; porque, ¿cómo, mis queridas hermanas, podrían ejercer la caridad y la mansedumbre con los pobres, si no la tuvieran con ustedes mismas? (IX, 66). Un medio para practicar este respeto cordial, es representarme con frecuencia a las tres personas de la santísima Trinidad, que forman una sola unidad. Ellas se tienen continuamente entre sí este respeto amoroso” (IX, 147). </a:t>
            </a:r>
            <a:endParaRPr lang="es-ES" sz="2200" dirty="0">
              <a:solidFill>
                <a:schemeClr val="accent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7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08912" cy="59046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35896" y="692696"/>
            <a:ext cx="49459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s-PE" sz="2800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 los misioneros les dice: </a:t>
            </a:r>
            <a:r>
              <a:rPr lang="es-PE" sz="2800" i="1" dirty="0" smtClean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“Por tanto, en la santísima Trinidad se da la uniformidad; lo que el Padre quiere,  lo quiere el Hijo; lo que hace el Espíritu Santo,  lo hacen el Padre y el Hijo; </a:t>
            </a:r>
            <a:r>
              <a:rPr lang="es-ES" sz="2800" i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todos obran lo mismo; no tienen más que un mismo poder y una misma operación.  Allí está el origen de nuestra perfección  </a:t>
            </a:r>
            <a:r>
              <a:rPr lang="es-ES" sz="2800" i="1" dirty="0" smtClean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y </a:t>
            </a:r>
            <a:r>
              <a:rPr lang="es-ES" sz="2800" i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el modelo de </a:t>
            </a:r>
            <a:r>
              <a:rPr lang="es-ES" sz="2800" i="1" dirty="0" smtClean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</a:t>
            </a:r>
            <a:r>
              <a:rPr lang="es-ES" sz="2800" i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nuestra vida</a:t>
            </a:r>
            <a:r>
              <a:rPr lang="es-ES" sz="2800" i="1" dirty="0" smtClean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.”</a:t>
            </a:r>
          </a:p>
          <a:p>
            <a:pPr>
              <a:spcBef>
                <a:spcPts val="0"/>
              </a:spcBef>
            </a:pPr>
            <a:r>
              <a:rPr lang="es-ES" sz="2800" i="1" dirty="0" smtClean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Vicente de Paul (XI,548)</a:t>
            </a:r>
            <a:endParaRPr lang="es-ES" sz="2800" kern="0" dirty="0"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064896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187624" y="836712"/>
            <a:ext cx="5881276" cy="51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PE" sz="3200" b="1" kern="0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  <a:ea typeface="Adobe Gothic Std B" pitchFamily="34" charset="-128"/>
              </a:rPr>
              <a:t>Compromiso personal:</a:t>
            </a:r>
            <a:endParaRPr kumimoji="0" lang="es-ES" sz="3200" b="1" i="0" u="none" strike="noStrike" kern="0" normalizeH="0" baseline="0" noProof="0" dirty="0">
              <a:ln w="6600">
                <a:solidFill>
                  <a:srgbClr val="82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lgerian" panose="04020705040A02060702" pitchFamily="82" charset="0"/>
              <a:ea typeface="Adobe Gothic Std B" pitchFamily="34" charset="-128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683568" y="2492896"/>
            <a:ext cx="36724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l">
              <a:spcBef>
                <a:spcPct val="20000"/>
              </a:spcBef>
            </a:pPr>
            <a:r>
              <a:rPr lang="es-PE" sz="3200" b="1" kern="0" dirty="0"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+mn-lt"/>
              </a:rPr>
              <a:t>   ¿Qué puedes hacer en tu vida personal y </a:t>
            </a:r>
            <a:r>
              <a:rPr lang="es-PE" sz="3200" b="1" kern="0" dirty="0" smtClean="0"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+mn-lt"/>
              </a:rPr>
              <a:t>comunitaria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4788024" y="3645024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r">
              <a:spcBef>
                <a:spcPct val="20000"/>
              </a:spcBef>
            </a:pPr>
            <a:r>
              <a:rPr lang="es-PE" sz="3200" b="1" kern="0" dirty="0" smtClean="0"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+mn-lt"/>
              </a:rPr>
              <a:t>para </a:t>
            </a:r>
            <a:r>
              <a:rPr lang="es-PE" sz="3200" b="1" kern="0" dirty="0"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+mn-lt"/>
              </a:rPr>
              <a:t>reflejar en ella la imagen de la Santísima Trinidad?</a:t>
            </a:r>
            <a:endParaRPr lang="es-PE" sz="3200" b="1" kern="0" dirty="0" smtClean="0">
              <a:solidFill>
                <a:schemeClr val="accent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9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92888" cy="5760640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283968" y="908720"/>
            <a:ext cx="416284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PE" sz="2800" b="1" i="1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astellar" panose="020A0402060406010301" pitchFamily="18" charset="0"/>
                <a:cs typeface="Aparajita" pitchFamily="34" charset="0"/>
              </a:rPr>
              <a:t>Oración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es-PE" i="1" kern="0" dirty="0" smtClean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parajita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600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Padre nuestro, con confianza te pedimos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600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que el coronavirus no haga más daño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600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y que pueda controlarse pronto la </a:t>
            </a:r>
            <a:r>
              <a:rPr lang="es-ES" sz="2600" i="1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pandemia</a:t>
            </a:r>
            <a:r>
              <a:rPr lang="es-ES" sz="2600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,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600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que devuelvas la salud a los afectados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600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y la paz a los lugares a los que ha llegado.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600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Acoge a las personas que han fallecido por esta enfermedad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600" i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y conforta a sus familias</a:t>
            </a:r>
            <a:r>
              <a:rPr lang="es-ES" sz="2600" i="1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.</a:t>
            </a:r>
            <a:endParaRPr lang="es-ES" sz="2600" i="1" kern="0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92888" cy="5739324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619672" y="692696"/>
            <a:ext cx="45365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Sostén y protege al personal sanitario que la combate.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e inspira y bendice a los que trabajan por controlarla.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Señor Jesús, </a:t>
            </a:r>
            <a:r>
              <a:rPr lang="es-ES" sz="2500" i="1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médico</a:t>
            </a: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 de nuestras almas y de nuestros cuerpos,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nos sentimos desvalidos ante esta situación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de emergencia sanitaria internacional,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pero confiamos en Ti, </a:t>
            </a:r>
            <a:r>
              <a:rPr lang="es-ES" sz="2500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danos </a:t>
            </a: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tu paz y la salud.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Santa María, salud de los enfermos, protégenos,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cuídanos y condúcenos con tu amor a tu hijo Jesús.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es-ES" sz="25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parajita" pitchFamily="34" charset="0"/>
              </a:rPr>
              <a:t>Amén.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es-PE" sz="2500" i="1" kern="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parajita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es-PE" sz="2500" i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parajita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es-PE" sz="2500" i="1" kern="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parajita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es-PE" sz="2500" i="1" kern="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parajita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es-PE" sz="2500" i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parajita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es-PE" sz="2500" i="1" kern="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parajita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endParaRPr lang="es-PE" sz="2500" i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26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dre Teófilo Rodríguez on Twitter: &quot;Ora así: OH SANTÍSIMA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2720"/>
            <a:ext cx="8064896" cy="57786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76200" y="-12398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4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228600" y="-10874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39752" y="6381327"/>
            <a:ext cx="4824537" cy="415498"/>
          </a:xfrm>
          <a:prstGeom prst="rect">
            <a:avLst/>
          </a:prstGeom>
          <a:solidFill>
            <a:srgbClr val="75613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PE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>
              <a:spcBef>
                <a:spcPts val="0"/>
              </a:spcBef>
              <a:defRPr/>
            </a:pPr>
            <a:r>
              <a:rPr lang="es-PE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</a:t>
            </a:r>
            <a:r>
              <a:rPr lang="es-PE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Sor Pilar </a:t>
            </a:r>
            <a:r>
              <a:rPr lang="es-PE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</a:t>
            </a:r>
            <a:r>
              <a:rPr lang="es-PE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- Hija </a:t>
            </a:r>
            <a:r>
              <a:rPr lang="es-PE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de la </a:t>
            </a:r>
            <a:r>
              <a:rPr lang="es-PE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Caridad de San Vicente de Paúl</a:t>
            </a:r>
            <a:endParaRPr lang="es-PE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Santísima Trinidad, un artículo del Rev. D. Vicente Ramón Escand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6" y="620688"/>
            <a:ext cx="8064896" cy="57507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63888" y="1048037"/>
            <a:ext cx="2917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PE" sz="2400" b="1" cap="none" spc="0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kton Pro Cond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57686" y="6429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3226" y="2924944"/>
            <a:ext cx="61669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l"/>
            <a:endParaRPr lang="es-ES_tradnl" sz="8800" b="1" spc="50" dirty="0">
              <a:ln w="11430"/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3528" y="4869160"/>
            <a:ext cx="83594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l"/>
            <a:r>
              <a:rPr lang="es-PE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ES_tradnl" sz="8800" b="1" spc="5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2 Rectángulo"/>
          <p:cNvSpPr/>
          <p:nvPr/>
        </p:nvSpPr>
        <p:spPr>
          <a:xfrm>
            <a:off x="1028244" y="4350583"/>
            <a:ext cx="6950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endParaRPr lang="es-PE" sz="2800" dirty="0">
              <a:solidFill>
                <a:srgbClr val="FFFF00"/>
              </a:solidFill>
              <a:effectLst>
                <a:outerShdw blurRad="50800" dist="635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60366" y="620688"/>
            <a:ext cx="8018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AMBIENTACIÓN: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fiesta de la Santísima Trinidad nos invita a sumergirnos en el misterio de Dios, misterio que sería incomprensible si él mismo no nos lo hubiera dado a conocer. </a:t>
            </a:r>
          </a:p>
        </p:txBody>
      </p:sp>
      <p:sp>
        <p:nvSpPr>
          <p:cNvPr id="12" name="2 Rectángulo"/>
          <p:cNvSpPr/>
          <p:nvPr/>
        </p:nvSpPr>
        <p:spPr>
          <a:xfrm>
            <a:off x="515495" y="2143029"/>
            <a:ext cx="2961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Queremos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descubrir a Dios como el Padre que a nadie olvida,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nadie abandona, siempre nos protege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Jesús como el gran regalo de Dios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humanidad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2 Rectángulo"/>
          <p:cNvSpPr/>
          <p:nvPr/>
        </p:nvSpPr>
        <p:spPr>
          <a:xfrm>
            <a:off x="5803902" y="2355270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al Espíritu Santo que nos está invitando a vivir como Jesús, pasando por la vida haciendo el bien y luchando contra el mal.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9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VINA MISERICORDIA: LA INHABITACIÓN TRINITARIA EN EL AL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3682"/>
            <a:ext cx="3737148" cy="55446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37506" y="539652"/>
            <a:ext cx="31864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2800" b="1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</a:rPr>
              <a:t>Oración inicial</a:t>
            </a:r>
            <a:endParaRPr lang="es-PE" sz="2800" b="1" dirty="0">
              <a:ln w="6600">
                <a:solidFill>
                  <a:srgbClr val="82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63888" y="539652"/>
            <a:ext cx="511256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Creo en Ti Dios Padre, </a:t>
            </a:r>
            <a:endParaRPr lang="es-PE" sz="2300" b="1" dirty="0" smtClean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creo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en Ti Dios Hijo, </a:t>
            </a:r>
            <a:endParaRPr lang="es-PE" sz="2300" b="1" dirty="0" smtClean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creo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en Ti Dios Espíritu Santo, </a:t>
            </a:r>
          </a:p>
          <a:p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pero aumenten mi fe</a:t>
            </a:r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.</a:t>
            </a:r>
          </a:p>
          <a:p>
            <a:endParaRPr lang="es-PE" sz="2300" b="1" dirty="0" smtClean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Espero en Ti Dios Padre, </a:t>
            </a:r>
            <a:endParaRPr lang="es-PE" sz="2300" b="1" dirty="0" smtClean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espero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en Ti Dios </a:t>
            </a:r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Hijo,</a:t>
            </a:r>
          </a:p>
          <a:p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espero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en Ti Dios Espíritu </a:t>
            </a:r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Santo,</a:t>
            </a:r>
          </a:p>
          <a:p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pero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aumenten mi esperanza</a:t>
            </a:r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.</a:t>
            </a:r>
          </a:p>
          <a:p>
            <a:endParaRPr lang="es-PE" sz="2300" b="1" dirty="0" smtClean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Te amo Dios Padre, </a:t>
            </a:r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                                                    te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amo Dios Hijo, </a:t>
            </a:r>
            <a:endParaRPr lang="es-PE" sz="2300" b="1" dirty="0" smtClean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mi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Señor Jesucristo Dios y </a:t>
            </a:r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                                           hombre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verdadero, </a:t>
            </a:r>
            <a:endParaRPr lang="es-PE" sz="2300" b="1" dirty="0" smtClean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te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amo Dios Espíritu Santo, </a:t>
            </a:r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                                pero </a:t>
            </a:r>
            <a:r>
              <a:rPr lang="es-PE" sz="2300" b="1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aumenten mi amor</a:t>
            </a:r>
            <a:r>
              <a:rPr lang="es-PE" sz="23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.</a:t>
            </a:r>
            <a:endParaRPr lang="es-PE" sz="2300" b="1" dirty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L TRISAGIO DE LA SANTISIMA TRINIDAD (con imágenes) | Santisi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27584" y="552236"/>
            <a:ext cx="7848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Padre omnipotente, ayuda mi fragilidad y </a:t>
            </a:r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sácame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del abismo de mi miseria. </a:t>
            </a:r>
          </a:p>
          <a:p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endParaRPr lang="es-PE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endParaRPr lang="es-PE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endParaRPr lang="es-PE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Sabiduría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del Hijo, endereza todos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mis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pensamientos, </a:t>
            </a:r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palabras y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obras de este día. </a:t>
            </a:r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Amor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del Espíritu Santo, sé el principio de todas mis obras,</a:t>
            </a:r>
          </a:p>
          <a:p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para que sean siempre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conformes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con la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Voluntad del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Padre.</a:t>
            </a:r>
          </a:p>
          <a:p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A Ti, Trinidad Santísima se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te dé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siempre,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                                                                   todo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honor, gloria y alabanza por toda la eternidad.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                                           Amén</a:t>
            </a:r>
            <a:endParaRPr lang="es-PE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ntísima Trinidad. Ustedes, pues, que creen, recibirán honor. En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63062"/>
            <a:ext cx="8046455" cy="57719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54598" y="2204864"/>
            <a:ext cx="30894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b="1" kern="0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Motivación: </a:t>
            </a:r>
            <a:r>
              <a:rPr lang="es-PE" b="1" kern="0" dirty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Santísima Trinidad es el misterio de los misterios, </a:t>
            </a:r>
            <a:r>
              <a:rPr lang="es-PE" b="1" kern="0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en </a:t>
            </a:r>
            <a:r>
              <a:rPr lang="es-PE" b="1" kern="0" dirty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sí engloba todo lo que creemos, </a:t>
            </a:r>
            <a:endParaRPr lang="es-PE" b="1" dirty="0">
              <a:ln w="6600">
                <a:solidFill>
                  <a:srgbClr val="82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57830" y="563062"/>
            <a:ext cx="3438106" cy="705698"/>
          </a:xfrm>
          <a:prstGeom prst="roundRect">
            <a:avLst>
              <a:gd name="adj" fmla="val 16667"/>
            </a:avLst>
          </a:prstGeom>
          <a:solidFill>
            <a:srgbClr val="FFD042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800" b="1" dirty="0">
                <a:solidFill>
                  <a:srgbClr val="9E0000"/>
                </a:solidFill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800" b="1" dirty="0">
                <a:latin typeface="Calibri" panose="020F0502020204030204" pitchFamily="34" charset="0"/>
                <a:cs typeface="Times New Roman" pitchFamily="18" charset="0"/>
              </a:rPr>
              <a:t>¿Qué dice el texto</a:t>
            </a:r>
            <a:r>
              <a:rPr lang="es-PE" sz="1800" b="1" dirty="0" smtClean="0">
                <a:latin typeface="Calibri" panose="020F0502020204030204" pitchFamily="34" charset="0"/>
                <a:cs typeface="Times New Roman" pitchFamily="18" charset="0"/>
              </a:rPr>
              <a:t>? Juan 3, 16-18</a:t>
            </a:r>
            <a:endParaRPr lang="es-PE" sz="1800" dirty="0">
              <a:cs typeface="Times New Roman" pitchFamily="18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2284593" y="4615018"/>
            <a:ext cx="4896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kern="0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Prestemos </a:t>
            </a:r>
            <a:r>
              <a:rPr lang="es-PE" b="1" kern="0" dirty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atención a este texto </a:t>
            </a:r>
            <a:r>
              <a:rPr lang="es-PE" b="1" kern="0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b="1" kern="0" dirty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 Juan que nos manifiesta el amor de Dios hacia nosotros. </a:t>
            </a:r>
            <a:r>
              <a:rPr lang="es-PE" b="1" kern="0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Escuchemos: </a:t>
            </a:r>
            <a:endParaRPr lang="es-PE" b="1" dirty="0">
              <a:ln w="6600">
                <a:solidFill>
                  <a:srgbClr val="82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6 Rectángulo"/>
          <p:cNvSpPr/>
          <p:nvPr/>
        </p:nvSpPr>
        <p:spPr>
          <a:xfrm>
            <a:off x="5921873" y="2076351"/>
            <a:ext cx="27361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b="1" kern="0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PE" b="1" kern="0" dirty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base de toda nuestra fe </a:t>
            </a:r>
            <a:r>
              <a:rPr lang="es-PE" b="1" kern="0" dirty="0" smtClean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lang="es-PE" b="1" kern="0" dirty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culmen de toda la revelación</a:t>
            </a:r>
            <a:r>
              <a:rPr lang="es-PE" b="1" kern="0" dirty="0">
                <a:ln w="6600">
                  <a:solidFill>
                    <a:srgbClr val="82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b="1" dirty="0">
              <a:ln w="6600">
                <a:solidFill>
                  <a:srgbClr val="82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8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fugio Para el Alma&quot; Por: Edelmira Ledesma: 09/19/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8" y="620688"/>
            <a:ext cx="798847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5816" y="3356992"/>
            <a:ext cx="5328592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Tanto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amó Dios al mundo que entregó a su Hijo único,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perezca ninguno de los que creen en él, sino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tengan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vida eterna</a:t>
            </a:r>
            <a:endParaRPr lang="es-E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796136" y="620688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Juan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 16-18</a:t>
            </a:r>
            <a:endParaRPr lang="es-ES" sz="2800" b="1" dirty="0">
              <a:solidFill>
                <a:schemeClr val="bg1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2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El objetivo principal de la misión de Jesucristo sobre la tierra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6" y="620688"/>
            <a:ext cx="7996782" cy="57606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7665" y="561894"/>
            <a:ext cx="800986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 Dios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mandó a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Hijo para juzgar al mundo, sino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el mundo se salve por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él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038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35364</TotalTime>
  <Words>1262</Words>
  <Application>Microsoft Office PowerPoint</Application>
  <PresentationFormat>Presentación en pantalla (4:3)</PresentationFormat>
  <Paragraphs>135</Paragraphs>
  <Slides>35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35</vt:i4>
      </vt:variant>
    </vt:vector>
  </HeadingPairs>
  <TitlesOfParts>
    <vt:vector size="70" baseType="lpstr">
      <vt:lpstr>Adobe Gothic Std B</vt:lpstr>
      <vt:lpstr>Algerian</vt:lpstr>
      <vt:lpstr>Aparajita</vt:lpstr>
      <vt:lpstr>Arial</vt:lpstr>
      <vt:lpstr>Arial Narrow</vt:lpstr>
      <vt:lpstr>Arial Rounded MT Bold</vt:lpstr>
      <vt:lpstr>Arial Unicode MS</vt:lpstr>
      <vt:lpstr>Berlin Sans FB</vt:lpstr>
      <vt:lpstr>Berlin Sans FB Demi</vt:lpstr>
      <vt:lpstr>Britannic Bold</vt:lpstr>
      <vt:lpstr>Calibri</vt:lpstr>
      <vt:lpstr>Castellar</vt:lpstr>
      <vt:lpstr>Century Gothic</vt:lpstr>
      <vt:lpstr>Comic Sans MS</vt:lpstr>
      <vt:lpstr>Poor Richard</vt:lpstr>
      <vt:lpstr>Schadow BT</vt:lpstr>
      <vt:lpstr>Square721 Cn BT</vt:lpstr>
      <vt:lpstr>Tahoma</vt:lpstr>
      <vt:lpstr>Tekton Pro</vt:lpstr>
      <vt:lpstr>Tekton Pro Cond</vt:lpstr>
      <vt:lpstr>Times New Roman</vt:lpstr>
      <vt:lpstr>Wingdings</vt:lpstr>
      <vt:lpstr>1_colormaster</vt:lpstr>
      <vt:lpstr>2_Diseño predeterminado</vt:lpstr>
      <vt:lpstr>2_Default Design</vt:lpstr>
      <vt:lpstr>4_Diseño predeterminado</vt:lpstr>
      <vt:lpstr>7_Diseño predeterminado</vt:lpstr>
      <vt:lpstr>3_Diseño predeterminado</vt:lpstr>
      <vt:lpstr>Modèle par défaut</vt:lpstr>
      <vt:lpstr>5_Diseño predeterminado</vt:lpstr>
      <vt:lpstr>1_Diseño predeterminado</vt:lpstr>
      <vt:lpstr>9_Diseño predeterminado</vt:lpstr>
      <vt:lpstr>10_Diseño predeterminado</vt:lpstr>
      <vt:lpstr>12_Diseño predeterminado</vt:lpstr>
      <vt:lpstr>2_colormaster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evangelio</dc:title>
  <dc:creator>Regina</dc:creator>
  <cp:lastModifiedBy>Usuario de Windows</cp:lastModifiedBy>
  <cp:revision>1252</cp:revision>
  <dcterms:created xsi:type="dcterms:W3CDTF">2004-01-10T22:24:07Z</dcterms:created>
  <dcterms:modified xsi:type="dcterms:W3CDTF">2020-06-01T22:44:50Z</dcterms:modified>
</cp:coreProperties>
</file>